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3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6" r:id="rId19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212" y="-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BE58F-4AB5-42A7-B1B8-9B0EA38B273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8FA2A-74C9-4F73-9B9A-F519174A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8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73F9A2-2EC9-41F8-B95D-94ADA3D399F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6057119" y="7183395"/>
            <a:ext cx="4633807" cy="37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AA95C4F-94E9-46D2-AAFA-5EEB50AFC9D9}" type="slidenum">
              <a:rPr lang="en-US" sz="1200">
                <a:latin typeface="Times New Roman" pitchFamily="18" charset="0"/>
              </a:rPr>
              <a:pPr algn="r" eaLnBrk="0" hangingPunct="0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130" cy="7559675"/>
          </a:xfrm>
          <a:custGeom>
            <a:avLst/>
            <a:gdLst/>
            <a:ahLst/>
            <a:cxnLst/>
            <a:rect l="l" t="t" r="r" b="b"/>
            <a:pathLst>
              <a:path w="10692130" h="7559675">
                <a:moveTo>
                  <a:pt x="10691749" y="0"/>
                </a:moveTo>
                <a:lnTo>
                  <a:pt x="0" y="0"/>
                </a:lnTo>
                <a:lnTo>
                  <a:pt x="0" y="7559675"/>
                </a:lnTo>
                <a:lnTo>
                  <a:pt x="10691749" y="7559675"/>
                </a:lnTo>
                <a:lnTo>
                  <a:pt x="10691749" y="0"/>
                </a:lnTo>
                <a:close/>
              </a:path>
            </a:pathLst>
          </a:custGeom>
          <a:solidFill>
            <a:srgbClr val="5F95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03923" y="3540760"/>
            <a:ext cx="5024120" cy="177800"/>
          </a:xfrm>
          <a:custGeom>
            <a:avLst/>
            <a:gdLst/>
            <a:ahLst/>
            <a:cxnLst/>
            <a:rect l="l" t="t" r="r" b="b"/>
            <a:pathLst>
              <a:path w="5024120" h="177800">
                <a:moveTo>
                  <a:pt x="0" y="177800"/>
                </a:moveTo>
                <a:lnTo>
                  <a:pt x="5023929" y="177800"/>
                </a:lnTo>
                <a:lnTo>
                  <a:pt x="5023929" y="0"/>
                </a:lnTo>
                <a:lnTo>
                  <a:pt x="0" y="0"/>
                </a:lnTo>
                <a:lnTo>
                  <a:pt x="0" y="177800"/>
                </a:lnTo>
                <a:close/>
              </a:path>
            </a:pathLst>
          </a:custGeom>
          <a:solidFill>
            <a:srgbClr val="B0D2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4545" y="2941066"/>
            <a:ext cx="9684308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9842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1A7AC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9842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1A7AC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9842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1749" cy="755904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491091" y="1730375"/>
            <a:ext cx="1200785" cy="5829300"/>
          </a:xfrm>
          <a:custGeom>
            <a:avLst/>
            <a:gdLst/>
            <a:ahLst/>
            <a:cxnLst/>
            <a:rect l="l" t="t" r="r" b="b"/>
            <a:pathLst>
              <a:path w="1200784" h="5829300">
                <a:moveTo>
                  <a:pt x="1200784" y="0"/>
                </a:moveTo>
                <a:lnTo>
                  <a:pt x="1073657" y="596900"/>
                </a:lnTo>
                <a:lnTo>
                  <a:pt x="1063345" y="635000"/>
                </a:lnTo>
                <a:lnTo>
                  <a:pt x="1053079" y="685800"/>
                </a:lnTo>
                <a:lnTo>
                  <a:pt x="1042859" y="736600"/>
                </a:lnTo>
                <a:lnTo>
                  <a:pt x="1032682" y="787400"/>
                </a:lnTo>
                <a:lnTo>
                  <a:pt x="1022546" y="838200"/>
                </a:lnTo>
                <a:lnTo>
                  <a:pt x="1012449" y="889000"/>
                </a:lnTo>
                <a:lnTo>
                  <a:pt x="1002390" y="939800"/>
                </a:lnTo>
                <a:lnTo>
                  <a:pt x="992365" y="990600"/>
                </a:lnTo>
                <a:lnTo>
                  <a:pt x="982375" y="1028700"/>
                </a:lnTo>
                <a:lnTo>
                  <a:pt x="972416" y="1079500"/>
                </a:lnTo>
                <a:lnTo>
                  <a:pt x="962486" y="1130300"/>
                </a:lnTo>
                <a:lnTo>
                  <a:pt x="952584" y="1181100"/>
                </a:lnTo>
                <a:lnTo>
                  <a:pt x="932855" y="1282700"/>
                </a:lnTo>
                <a:lnTo>
                  <a:pt x="913214" y="1384300"/>
                </a:lnTo>
                <a:lnTo>
                  <a:pt x="893644" y="1473200"/>
                </a:lnTo>
                <a:lnTo>
                  <a:pt x="874130" y="1574800"/>
                </a:lnTo>
                <a:lnTo>
                  <a:pt x="844930" y="1727200"/>
                </a:lnTo>
                <a:lnTo>
                  <a:pt x="824504" y="1828800"/>
                </a:lnTo>
                <a:lnTo>
                  <a:pt x="804133" y="1930400"/>
                </a:lnTo>
                <a:lnTo>
                  <a:pt x="793985" y="1981200"/>
                </a:lnTo>
                <a:lnTo>
                  <a:pt x="783871" y="2032000"/>
                </a:lnTo>
                <a:lnTo>
                  <a:pt x="773799" y="2082800"/>
                </a:lnTo>
                <a:lnTo>
                  <a:pt x="763775" y="2133600"/>
                </a:lnTo>
                <a:lnTo>
                  <a:pt x="753806" y="2184400"/>
                </a:lnTo>
                <a:lnTo>
                  <a:pt x="743898" y="2235200"/>
                </a:lnTo>
                <a:lnTo>
                  <a:pt x="734059" y="2286000"/>
                </a:lnTo>
                <a:lnTo>
                  <a:pt x="706881" y="2438400"/>
                </a:lnTo>
                <a:lnTo>
                  <a:pt x="618029" y="2908300"/>
                </a:lnTo>
                <a:lnTo>
                  <a:pt x="608398" y="2959100"/>
                </a:lnTo>
                <a:lnTo>
                  <a:pt x="598735" y="3009900"/>
                </a:lnTo>
                <a:lnTo>
                  <a:pt x="589032" y="3060700"/>
                </a:lnTo>
                <a:lnTo>
                  <a:pt x="579283" y="3124200"/>
                </a:lnTo>
                <a:lnTo>
                  <a:pt x="569480" y="3175000"/>
                </a:lnTo>
                <a:lnTo>
                  <a:pt x="559618" y="3225800"/>
                </a:lnTo>
                <a:lnTo>
                  <a:pt x="549689" y="3276600"/>
                </a:lnTo>
                <a:lnTo>
                  <a:pt x="539685" y="3327400"/>
                </a:lnTo>
                <a:lnTo>
                  <a:pt x="529601" y="3378200"/>
                </a:lnTo>
                <a:lnTo>
                  <a:pt x="519429" y="3429000"/>
                </a:lnTo>
                <a:lnTo>
                  <a:pt x="509192" y="3479800"/>
                </a:lnTo>
                <a:lnTo>
                  <a:pt x="498909" y="3530600"/>
                </a:lnTo>
                <a:lnTo>
                  <a:pt x="488575" y="3581400"/>
                </a:lnTo>
                <a:lnTo>
                  <a:pt x="478183" y="3632200"/>
                </a:lnTo>
                <a:lnTo>
                  <a:pt x="467725" y="3683000"/>
                </a:lnTo>
                <a:lnTo>
                  <a:pt x="457196" y="3733800"/>
                </a:lnTo>
                <a:lnTo>
                  <a:pt x="446587" y="3784600"/>
                </a:lnTo>
                <a:lnTo>
                  <a:pt x="435892" y="3835400"/>
                </a:lnTo>
                <a:lnTo>
                  <a:pt x="425105" y="3886200"/>
                </a:lnTo>
                <a:lnTo>
                  <a:pt x="414218" y="3937000"/>
                </a:lnTo>
                <a:lnTo>
                  <a:pt x="403224" y="3987800"/>
                </a:lnTo>
                <a:lnTo>
                  <a:pt x="392680" y="4038600"/>
                </a:lnTo>
                <a:lnTo>
                  <a:pt x="382026" y="4089400"/>
                </a:lnTo>
                <a:lnTo>
                  <a:pt x="371269" y="4140200"/>
                </a:lnTo>
                <a:lnTo>
                  <a:pt x="360420" y="4191000"/>
                </a:lnTo>
                <a:lnTo>
                  <a:pt x="349486" y="4241800"/>
                </a:lnTo>
                <a:lnTo>
                  <a:pt x="338478" y="4292600"/>
                </a:lnTo>
                <a:lnTo>
                  <a:pt x="327403" y="4343400"/>
                </a:lnTo>
                <a:lnTo>
                  <a:pt x="316271" y="4381500"/>
                </a:lnTo>
                <a:lnTo>
                  <a:pt x="305091" y="4432300"/>
                </a:lnTo>
                <a:lnTo>
                  <a:pt x="293871" y="4483100"/>
                </a:lnTo>
                <a:lnTo>
                  <a:pt x="282620" y="4533900"/>
                </a:lnTo>
                <a:lnTo>
                  <a:pt x="237490" y="4724400"/>
                </a:lnTo>
                <a:lnTo>
                  <a:pt x="214972" y="4826000"/>
                </a:lnTo>
                <a:lnTo>
                  <a:pt x="203756" y="4876800"/>
                </a:lnTo>
                <a:lnTo>
                  <a:pt x="192581" y="4927600"/>
                </a:lnTo>
                <a:lnTo>
                  <a:pt x="181455" y="4978400"/>
                </a:lnTo>
                <a:lnTo>
                  <a:pt x="170387" y="5029200"/>
                </a:lnTo>
                <a:lnTo>
                  <a:pt x="159387" y="5067300"/>
                </a:lnTo>
                <a:lnTo>
                  <a:pt x="148462" y="5118100"/>
                </a:lnTo>
                <a:lnTo>
                  <a:pt x="137244" y="5168900"/>
                </a:lnTo>
                <a:lnTo>
                  <a:pt x="126102" y="5219700"/>
                </a:lnTo>
                <a:lnTo>
                  <a:pt x="115040" y="5270500"/>
                </a:lnTo>
                <a:lnTo>
                  <a:pt x="104058" y="5321300"/>
                </a:lnTo>
                <a:lnTo>
                  <a:pt x="93159" y="5372100"/>
                </a:lnTo>
                <a:lnTo>
                  <a:pt x="82344" y="5435600"/>
                </a:lnTo>
                <a:lnTo>
                  <a:pt x="71614" y="5486400"/>
                </a:lnTo>
                <a:lnTo>
                  <a:pt x="60973" y="5537200"/>
                </a:lnTo>
                <a:lnTo>
                  <a:pt x="50420" y="5588000"/>
                </a:lnTo>
                <a:lnTo>
                  <a:pt x="39959" y="5638800"/>
                </a:lnTo>
                <a:lnTo>
                  <a:pt x="29590" y="5689600"/>
                </a:lnTo>
                <a:lnTo>
                  <a:pt x="0" y="5829300"/>
                </a:lnTo>
                <a:lnTo>
                  <a:pt x="75056" y="5829300"/>
                </a:lnTo>
                <a:lnTo>
                  <a:pt x="103758" y="5702300"/>
                </a:lnTo>
                <a:lnTo>
                  <a:pt x="114562" y="5651500"/>
                </a:lnTo>
                <a:lnTo>
                  <a:pt x="125287" y="5600700"/>
                </a:lnTo>
                <a:lnTo>
                  <a:pt x="135934" y="5549900"/>
                </a:lnTo>
                <a:lnTo>
                  <a:pt x="146500" y="5499100"/>
                </a:lnTo>
                <a:lnTo>
                  <a:pt x="156984" y="5448300"/>
                </a:lnTo>
                <a:lnTo>
                  <a:pt x="167383" y="5397500"/>
                </a:lnTo>
                <a:lnTo>
                  <a:pt x="177697" y="5346700"/>
                </a:lnTo>
                <a:lnTo>
                  <a:pt x="187923" y="5295900"/>
                </a:lnTo>
                <a:lnTo>
                  <a:pt x="198060" y="5245100"/>
                </a:lnTo>
                <a:lnTo>
                  <a:pt x="208106" y="5181600"/>
                </a:lnTo>
                <a:lnTo>
                  <a:pt x="218058" y="5130800"/>
                </a:lnTo>
                <a:lnTo>
                  <a:pt x="227505" y="5092700"/>
                </a:lnTo>
                <a:lnTo>
                  <a:pt x="236868" y="5041900"/>
                </a:lnTo>
                <a:lnTo>
                  <a:pt x="246155" y="4991100"/>
                </a:lnTo>
                <a:lnTo>
                  <a:pt x="255378" y="4940300"/>
                </a:lnTo>
                <a:lnTo>
                  <a:pt x="264544" y="4889500"/>
                </a:lnTo>
                <a:lnTo>
                  <a:pt x="273665" y="4838700"/>
                </a:lnTo>
                <a:lnTo>
                  <a:pt x="282748" y="4787900"/>
                </a:lnTo>
                <a:lnTo>
                  <a:pt x="291804" y="4737100"/>
                </a:lnTo>
                <a:lnTo>
                  <a:pt x="318902" y="4597400"/>
                </a:lnTo>
                <a:lnTo>
                  <a:pt x="337004" y="4495800"/>
                </a:lnTo>
                <a:lnTo>
                  <a:pt x="346094" y="4445000"/>
                </a:lnTo>
                <a:lnTo>
                  <a:pt x="355223" y="4394200"/>
                </a:lnTo>
                <a:lnTo>
                  <a:pt x="364400" y="4343400"/>
                </a:lnTo>
                <a:lnTo>
                  <a:pt x="373634" y="4292600"/>
                </a:lnTo>
                <a:lnTo>
                  <a:pt x="382936" y="4241800"/>
                </a:lnTo>
                <a:lnTo>
                  <a:pt x="392315" y="4191000"/>
                </a:lnTo>
                <a:lnTo>
                  <a:pt x="401779" y="4152900"/>
                </a:lnTo>
                <a:lnTo>
                  <a:pt x="411339" y="4102100"/>
                </a:lnTo>
                <a:lnTo>
                  <a:pt x="421004" y="4051300"/>
                </a:lnTo>
                <a:lnTo>
                  <a:pt x="430783" y="4000500"/>
                </a:lnTo>
                <a:lnTo>
                  <a:pt x="441048" y="3949700"/>
                </a:lnTo>
                <a:lnTo>
                  <a:pt x="451403" y="3898900"/>
                </a:lnTo>
                <a:lnTo>
                  <a:pt x="461846" y="3848100"/>
                </a:lnTo>
                <a:lnTo>
                  <a:pt x="472373" y="3797300"/>
                </a:lnTo>
                <a:lnTo>
                  <a:pt x="482981" y="3746500"/>
                </a:lnTo>
                <a:lnTo>
                  <a:pt x="493667" y="3695700"/>
                </a:lnTo>
                <a:lnTo>
                  <a:pt x="504426" y="3644900"/>
                </a:lnTo>
                <a:lnTo>
                  <a:pt x="515255" y="3594100"/>
                </a:lnTo>
                <a:lnTo>
                  <a:pt x="526151" y="3530600"/>
                </a:lnTo>
                <a:lnTo>
                  <a:pt x="537111" y="3479800"/>
                </a:lnTo>
                <a:lnTo>
                  <a:pt x="548131" y="3429000"/>
                </a:lnTo>
                <a:lnTo>
                  <a:pt x="559229" y="3378200"/>
                </a:lnTo>
                <a:lnTo>
                  <a:pt x="570418" y="3327400"/>
                </a:lnTo>
                <a:lnTo>
                  <a:pt x="581688" y="3276600"/>
                </a:lnTo>
                <a:lnTo>
                  <a:pt x="593030" y="3225800"/>
                </a:lnTo>
                <a:lnTo>
                  <a:pt x="604433" y="3175000"/>
                </a:lnTo>
                <a:lnTo>
                  <a:pt x="615889" y="3124200"/>
                </a:lnTo>
                <a:lnTo>
                  <a:pt x="627387" y="3073400"/>
                </a:lnTo>
                <a:lnTo>
                  <a:pt x="638917" y="3022600"/>
                </a:lnTo>
                <a:lnTo>
                  <a:pt x="673607" y="2870200"/>
                </a:lnTo>
                <a:lnTo>
                  <a:pt x="737488" y="2590800"/>
                </a:lnTo>
                <a:lnTo>
                  <a:pt x="769238" y="2451100"/>
                </a:lnTo>
                <a:lnTo>
                  <a:pt x="812027" y="2260600"/>
                </a:lnTo>
                <a:lnTo>
                  <a:pt x="823362" y="2197100"/>
                </a:lnTo>
                <a:lnTo>
                  <a:pt x="834623" y="2146300"/>
                </a:lnTo>
                <a:lnTo>
                  <a:pt x="845820" y="2095500"/>
                </a:lnTo>
                <a:lnTo>
                  <a:pt x="856965" y="2044700"/>
                </a:lnTo>
                <a:lnTo>
                  <a:pt x="868066" y="1993900"/>
                </a:lnTo>
                <a:lnTo>
                  <a:pt x="976152" y="1498600"/>
                </a:lnTo>
                <a:lnTo>
                  <a:pt x="997225" y="1397000"/>
                </a:lnTo>
                <a:lnTo>
                  <a:pt x="1018231" y="1295400"/>
                </a:lnTo>
                <a:lnTo>
                  <a:pt x="1039153" y="1206500"/>
                </a:lnTo>
                <a:lnTo>
                  <a:pt x="1049577" y="1155700"/>
                </a:lnTo>
                <a:lnTo>
                  <a:pt x="1059972" y="1104900"/>
                </a:lnTo>
                <a:lnTo>
                  <a:pt x="1070338" y="1054100"/>
                </a:lnTo>
                <a:lnTo>
                  <a:pt x="1080672" y="1003300"/>
                </a:lnTo>
                <a:lnTo>
                  <a:pt x="1090972" y="952500"/>
                </a:lnTo>
                <a:lnTo>
                  <a:pt x="1101234" y="901700"/>
                </a:lnTo>
                <a:lnTo>
                  <a:pt x="1111459" y="850900"/>
                </a:lnTo>
                <a:lnTo>
                  <a:pt x="1121642" y="812800"/>
                </a:lnTo>
                <a:lnTo>
                  <a:pt x="1131782" y="762000"/>
                </a:lnTo>
                <a:lnTo>
                  <a:pt x="1141877" y="711200"/>
                </a:lnTo>
                <a:lnTo>
                  <a:pt x="1151925" y="660400"/>
                </a:lnTo>
                <a:lnTo>
                  <a:pt x="1161922" y="609600"/>
                </a:lnTo>
                <a:lnTo>
                  <a:pt x="1200784" y="406400"/>
                </a:lnTo>
                <a:lnTo>
                  <a:pt x="1200784" y="0"/>
                </a:lnTo>
                <a:close/>
              </a:path>
              <a:path w="1200784" h="5829300">
                <a:moveTo>
                  <a:pt x="1200784" y="711200"/>
                </a:moveTo>
                <a:lnTo>
                  <a:pt x="988694" y="1765300"/>
                </a:lnTo>
                <a:lnTo>
                  <a:pt x="978564" y="1816100"/>
                </a:lnTo>
                <a:lnTo>
                  <a:pt x="927764" y="2070100"/>
                </a:lnTo>
                <a:lnTo>
                  <a:pt x="917659" y="2120900"/>
                </a:lnTo>
                <a:lnTo>
                  <a:pt x="907601" y="2184400"/>
                </a:lnTo>
                <a:lnTo>
                  <a:pt x="897601" y="2235200"/>
                </a:lnTo>
                <a:lnTo>
                  <a:pt x="887671" y="2286000"/>
                </a:lnTo>
                <a:lnTo>
                  <a:pt x="877823" y="2336800"/>
                </a:lnTo>
                <a:lnTo>
                  <a:pt x="850645" y="2476500"/>
                </a:lnTo>
                <a:lnTo>
                  <a:pt x="824229" y="2616200"/>
                </a:lnTo>
                <a:lnTo>
                  <a:pt x="771524" y="2895600"/>
                </a:lnTo>
                <a:lnTo>
                  <a:pt x="761920" y="2959100"/>
                </a:lnTo>
                <a:lnTo>
                  <a:pt x="752289" y="3009900"/>
                </a:lnTo>
                <a:lnTo>
                  <a:pt x="742626" y="3060700"/>
                </a:lnTo>
                <a:lnTo>
                  <a:pt x="732923" y="3111500"/>
                </a:lnTo>
                <a:lnTo>
                  <a:pt x="723174" y="3162300"/>
                </a:lnTo>
                <a:lnTo>
                  <a:pt x="713371" y="3213100"/>
                </a:lnTo>
                <a:lnTo>
                  <a:pt x="703509" y="3263900"/>
                </a:lnTo>
                <a:lnTo>
                  <a:pt x="693580" y="3314700"/>
                </a:lnTo>
                <a:lnTo>
                  <a:pt x="683576" y="3365500"/>
                </a:lnTo>
                <a:lnTo>
                  <a:pt x="673492" y="3416300"/>
                </a:lnTo>
                <a:lnTo>
                  <a:pt x="663320" y="3467100"/>
                </a:lnTo>
                <a:lnTo>
                  <a:pt x="653051" y="3517900"/>
                </a:lnTo>
                <a:lnTo>
                  <a:pt x="642743" y="3568700"/>
                </a:lnTo>
                <a:lnTo>
                  <a:pt x="632388" y="3619500"/>
                </a:lnTo>
                <a:lnTo>
                  <a:pt x="621980" y="3670300"/>
                </a:lnTo>
                <a:lnTo>
                  <a:pt x="611510" y="3721100"/>
                </a:lnTo>
                <a:lnTo>
                  <a:pt x="600972" y="3784600"/>
                </a:lnTo>
                <a:lnTo>
                  <a:pt x="590357" y="3835400"/>
                </a:lnTo>
                <a:lnTo>
                  <a:pt x="579659" y="3886200"/>
                </a:lnTo>
                <a:lnTo>
                  <a:pt x="568870" y="3937000"/>
                </a:lnTo>
                <a:lnTo>
                  <a:pt x="557982" y="3987800"/>
                </a:lnTo>
                <a:lnTo>
                  <a:pt x="536460" y="4089400"/>
                </a:lnTo>
                <a:lnTo>
                  <a:pt x="525817" y="4127500"/>
                </a:lnTo>
                <a:lnTo>
                  <a:pt x="515071" y="4178300"/>
                </a:lnTo>
                <a:lnTo>
                  <a:pt x="504230" y="4229100"/>
                </a:lnTo>
                <a:lnTo>
                  <a:pt x="493302" y="4279900"/>
                </a:lnTo>
                <a:lnTo>
                  <a:pt x="482298" y="4330700"/>
                </a:lnTo>
                <a:lnTo>
                  <a:pt x="471227" y="4381500"/>
                </a:lnTo>
                <a:lnTo>
                  <a:pt x="460097" y="4432300"/>
                </a:lnTo>
                <a:lnTo>
                  <a:pt x="448918" y="4483100"/>
                </a:lnTo>
                <a:lnTo>
                  <a:pt x="437698" y="4521200"/>
                </a:lnTo>
                <a:lnTo>
                  <a:pt x="426448" y="4572000"/>
                </a:lnTo>
                <a:lnTo>
                  <a:pt x="381319" y="4775200"/>
                </a:lnTo>
                <a:lnTo>
                  <a:pt x="358807" y="4864100"/>
                </a:lnTo>
                <a:lnTo>
                  <a:pt x="347595" y="4914900"/>
                </a:lnTo>
                <a:lnTo>
                  <a:pt x="336426" y="4965700"/>
                </a:lnTo>
                <a:lnTo>
                  <a:pt x="325308" y="5016500"/>
                </a:lnTo>
                <a:lnTo>
                  <a:pt x="314251" y="5067300"/>
                </a:lnTo>
                <a:lnTo>
                  <a:pt x="303263" y="5118100"/>
                </a:lnTo>
                <a:lnTo>
                  <a:pt x="292353" y="5168900"/>
                </a:lnTo>
                <a:lnTo>
                  <a:pt x="281103" y="5219700"/>
                </a:lnTo>
                <a:lnTo>
                  <a:pt x="269936" y="5270500"/>
                </a:lnTo>
                <a:lnTo>
                  <a:pt x="258853" y="5321300"/>
                </a:lnTo>
                <a:lnTo>
                  <a:pt x="247855" y="5372100"/>
                </a:lnTo>
                <a:lnTo>
                  <a:pt x="236943" y="5422900"/>
                </a:lnTo>
                <a:lnTo>
                  <a:pt x="226120" y="5473700"/>
                </a:lnTo>
                <a:lnTo>
                  <a:pt x="215385" y="5524500"/>
                </a:lnTo>
                <a:lnTo>
                  <a:pt x="204739" y="5575300"/>
                </a:lnTo>
                <a:lnTo>
                  <a:pt x="194185" y="5626100"/>
                </a:lnTo>
                <a:lnTo>
                  <a:pt x="183723" y="5676900"/>
                </a:lnTo>
                <a:lnTo>
                  <a:pt x="173354" y="5727700"/>
                </a:lnTo>
                <a:lnTo>
                  <a:pt x="152018" y="5829300"/>
                </a:lnTo>
                <a:lnTo>
                  <a:pt x="227075" y="5829300"/>
                </a:lnTo>
                <a:lnTo>
                  <a:pt x="246760" y="5740400"/>
                </a:lnTo>
                <a:lnTo>
                  <a:pt x="257567" y="5689600"/>
                </a:lnTo>
                <a:lnTo>
                  <a:pt x="268301" y="5638800"/>
                </a:lnTo>
                <a:lnTo>
                  <a:pt x="278959" y="5588000"/>
                </a:lnTo>
                <a:lnTo>
                  <a:pt x="289541" y="5537200"/>
                </a:lnTo>
                <a:lnTo>
                  <a:pt x="300041" y="5486400"/>
                </a:lnTo>
                <a:lnTo>
                  <a:pt x="310458" y="5435600"/>
                </a:lnTo>
                <a:lnTo>
                  <a:pt x="320788" y="5384800"/>
                </a:lnTo>
                <a:lnTo>
                  <a:pt x="331029" y="5334000"/>
                </a:lnTo>
                <a:lnTo>
                  <a:pt x="341178" y="5283200"/>
                </a:lnTo>
                <a:lnTo>
                  <a:pt x="351232" y="5232400"/>
                </a:lnTo>
                <a:lnTo>
                  <a:pt x="361187" y="5181600"/>
                </a:lnTo>
                <a:lnTo>
                  <a:pt x="370619" y="5130800"/>
                </a:lnTo>
                <a:lnTo>
                  <a:pt x="379969" y="5080000"/>
                </a:lnTo>
                <a:lnTo>
                  <a:pt x="389246" y="5029200"/>
                </a:lnTo>
                <a:lnTo>
                  <a:pt x="398461" y="4978400"/>
                </a:lnTo>
                <a:lnTo>
                  <a:pt x="407621" y="4927600"/>
                </a:lnTo>
                <a:lnTo>
                  <a:pt x="416737" y="4876800"/>
                </a:lnTo>
                <a:lnTo>
                  <a:pt x="425818" y="4826000"/>
                </a:lnTo>
                <a:lnTo>
                  <a:pt x="434872" y="4787900"/>
                </a:lnTo>
                <a:lnTo>
                  <a:pt x="461968" y="4635500"/>
                </a:lnTo>
                <a:lnTo>
                  <a:pt x="480069" y="4533900"/>
                </a:lnTo>
                <a:lnTo>
                  <a:pt x="489159" y="4483100"/>
                </a:lnTo>
                <a:lnTo>
                  <a:pt x="498286" y="4432300"/>
                </a:lnTo>
                <a:lnTo>
                  <a:pt x="507461" y="4381500"/>
                </a:lnTo>
                <a:lnTo>
                  <a:pt x="516693" y="4343400"/>
                </a:lnTo>
                <a:lnTo>
                  <a:pt x="525990" y="4292600"/>
                </a:lnTo>
                <a:lnTo>
                  <a:pt x="535363" y="4241800"/>
                </a:lnTo>
                <a:lnTo>
                  <a:pt x="544819" y="4191000"/>
                </a:lnTo>
                <a:lnTo>
                  <a:pt x="554369" y="4140200"/>
                </a:lnTo>
                <a:lnTo>
                  <a:pt x="564021" y="4089400"/>
                </a:lnTo>
                <a:lnTo>
                  <a:pt x="573785" y="4038600"/>
                </a:lnTo>
                <a:lnTo>
                  <a:pt x="584050" y="3987800"/>
                </a:lnTo>
                <a:lnTo>
                  <a:pt x="594405" y="3937000"/>
                </a:lnTo>
                <a:lnTo>
                  <a:pt x="604848" y="3886200"/>
                </a:lnTo>
                <a:lnTo>
                  <a:pt x="615375" y="3835400"/>
                </a:lnTo>
                <a:lnTo>
                  <a:pt x="625983" y="3784600"/>
                </a:lnTo>
                <a:lnTo>
                  <a:pt x="636669" y="3733800"/>
                </a:lnTo>
                <a:lnTo>
                  <a:pt x="647428" y="3683000"/>
                </a:lnTo>
                <a:lnTo>
                  <a:pt x="658257" y="3632200"/>
                </a:lnTo>
                <a:lnTo>
                  <a:pt x="669153" y="3581400"/>
                </a:lnTo>
                <a:lnTo>
                  <a:pt x="680113" y="3530600"/>
                </a:lnTo>
                <a:lnTo>
                  <a:pt x="691133" y="3479800"/>
                </a:lnTo>
                <a:lnTo>
                  <a:pt x="702260" y="3429000"/>
                </a:lnTo>
                <a:lnTo>
                  <a:pt x="713466" y="3378200"/>
                </a:lnTo>
                <a:lnTo>
                  <a:pt x="724745" y="3327400"/>
                </a:lnTo>
                <a:lnTo>
                  <a:pt x="736088" y="3263900"/>
                </a:lnTo>
                <a:lnTo>
                  <a:pt x="747487" y="3213100"/>
                </a:lnTo>
                <a:lnTo>
                  <a:pt x="758934" y="3162300"/>
                </a:lnTo>
                <a:lnTo>
                  <a:pt x="770421" y="3111500"/>
                </a:lnTo>
                <a:lnTo>
                  <a:pt x="793483" y="3009900"/>
                </a:lnTo>
                <a:lnTo>
                  <a:pt x="816609" y="2908300"/>
                </a:lnTo>
                <a:lnTo>
                  <a:pt x="880490" y="2628900"/>
                </a:lnTo>
                <a:lnTo>
                  <a:pt x="912240" y="2489200"/>
                </a:lnTo>
                <a:lnTo>
                  <a:pt x="944371" y="2349500"/>
                </a:lnTo>
                <a:lnTo>
                  <a:pt x="955791" y="2298700"/>
                </a:lnTo>
                <a:lnTo>
                  <a:pt x="967126" y="2247900"/>
                </a:lnTo>
                <a:lnTo>
                  <a:pt x="978389" y="2197100"/>
                </a:lnTo>
                <a:lnTo>
                  <a:pt x="989590" y="2146300"/>
                </a:lnTo>
                <a:lnTo>
                  <a:pt x="1000741" y="2095500"/>
                </a:lnTo>
                <a:lnTo>
                  <a:pt x="1011851" y="2044700"/>
                </a:lnTo>
                <a:lnTo>
                  <a:pt x="1022931" y="1993900"/>
                </a:lnTo>
                <a:lnTo>
                  <a:pt x="1067180" y="1778000"/>
                </a:lnTo>
                <a:lnTo>
                  <a:pt x="1200784" y="1155700"/>
                </a:lnTo>
                <a:lnTo>
                  <a:pt x="1200784" y="711200"/>
                </a:lnTo>
                <a:close/>
              </a:path>
              <a:path w="1200784" h="5829300">
                <a:moveTo>
                  <a:pt x="1200784" y="1473200"/>
                </a:moveTo>
                <a:lnTo>
                  <a:pt x="1132458" y="1803400"/>
                </a:lnTo>
                <a:lnTo>
                  <a:pt x="1112032" y="1905000"/>
                </a:lnTo>
                <a:lnTo>
                  <a:pt x="1091661" y="2019300"/>
                </a:lnTo>
                <a:lnTo>
                  <a:pt x="1081513" y="2070100"/>
                </a:lnTo>
                <a:lnTo>
                  <a:pt x="1071399" y="2120900"/>
                </a:lnTo>
                <a:lnTo>
                  <a:pt x="1061327" y="2171700"/>
                </a:lnTo>
                <a:lnTo>
                  <a:pt x="1051303" y="2222500"/>
                </a:lnTo>
                <a:lnTo>
                  <a:pt x="1041334" y="2273300"/>
                </a:lnTo>
                <a:lnTo>
                  <a:pt x="1031426" y="2324100"/>
                </a:lnTo>
                <a:lnTo>
                  <a:pt x="1021587" y="2374900"/>
                </a:lnTo>
                <a:lnTo>
                  <a:pt x="994409" y="2514600"/>
                </a:lnTo>
                <a:lnTo>
                  <a:pt x="968120" y="2654300"/>
                </a:lnTo>
                <a:lnTo>
                  <a:pt x="915288" y="2946400"/>
                </a:lnTo>
                <a:lnTo>
                  <a:pt x="896053" y="3048000"/>
                </a:lnTo>
                <a:lnTo>
                  <a:pt x="886390" y="3098800"/>
                </a:lnTo>
                <a:lnTo>
                  <a:pt x="876687" y="3149600"/>
                </a:lnTo>
                <a:lnTo>
                  <a:pt x="866938" y="3200400"/>
                </a:lnTo>
                <a:lnTo>
                  <a:pt x="857135" y="3251200"/>
                </a:lnTo>
                <a:lnTo>
                  <a:pt x="847273" y="3302000"/>
                </a:lnTo>
                <a:lnTo>
                  <a:pt x="837344" y="3352800"/>
                </a:lnTo>
                <a:lnTo>
                  <a:pt x="827340" y="3403600"/>
                </a:lnTo>
                <a:lnTo>
                  <a:pt x="817256" y="3454400"/>
                </a:lnTo>
                <a:lnTo>
                  <a:pt x="807084" y="3505200"/>
                </a:lnTo>
                <a:lnTo>
                  <a:pt x="796847" y="3556000"/>
                </a:lnTo>
                <a:lnTo>
                  <a:pt x="786564" y="3619500"/>
                </a:lnTo>
                <a:lnTo>
                  <a:pt x="776228" y="3670300"/>
                </a:lnTo>
                <a:lnTo>
                  <a:pt x="765832" y="3721100"/>
                </a:lnTo>
                <a:lnTo>
                  <a:pt x="755368" y="3771900"/>
                </a:lnTo>
                <a:lnTo>
                  <a:pt x="744830" y="3822700"/>
                </a:lnTo>
                <a:lnTo>
                  <a:pt x="734209" y="3873500"/>
                </a:lnTo>
                <a:lnTo>
                  <a:pt x="723498" y="3924300"/>
                </a:lnTo>
                <a:lnTo>
                  <a:pt x="712690" y="3975100"/>
                </a:lnTo>
                <a:lnTo>
                  <a:pt x="701778" y="4025900"/>
                </a:lnTo>
                <a:lnTo>
                  <a:pt x="680224" y="4127500"/>
                </a:lnTo>
                <a:lnTo>
                  <a:pt x="669581" y="4178300"/>
                </a:lnTo>
                <a:lnTo>
                  <a:pt x="658835" y="4229100"/>
                </a:lnTo>
                <a:lnTo>
                  <a:pt x="647994" y="4267200"/>
                </a:lnTo>
                <a:lnTo>
                  <a:pt x="637066" y="4318000"/>
                </a:lnTo>
                <a:lnTo>
                  <a:pt x="626062" y="4368800"/>
                </a:lnTo>
                <a:lnTo>
                  <a:pt x="614991" y="4419600"/>
                </a:lnTo>
                <a:lnTo>
                  <a:pt x="603861" y="4470400"/>
                </a:lnTo>
                <a:lnTo>
                  <a:pt x="592682" y="4521200"/>
                </a:lnTo>
                <a:lnTo>
                  <a:pt x="581462" y="4572000"/>
                </a:lnTo>
                <a:lnTo>
                  <a:pt x="570212" y="4610100"/>
                </a:lnTo>
                <a:lnTo>
                  <a:pt x="525083" y="4813300"/>
                </a:lnTo>
                <a:lnTo>
                  <a:pt x="502571" y="4914900"/>
                </a:lnTo>
                <a:lnTo>
                  <a:pt x="491359" y="4953000"/>
                </a:lnTo>
                <a:lnTo>
                  <a:pt x="480190" y="5003800"/>
                </a:lnTo>
                <a:lnTo>
                  <a:pt x="469072" y="5054600"/>
                </a:lnTo>
                <a:lnTo>
                  <a:pt x="458015" y="5105400"/>
                </a:lnTo>
                <a:lnTo>
                  <a:pt x="447027" y="5156200"/>
                </a:lnTo>
                <a:lnTo>
                  <a:pt x="436117" y="5207000"/>
                </a:lnTo>
                <a:lnTo>
                  <a:pt x="424896" y="5257800"/>
                </a:lnTo>
                <a:lnTo>
                  <a:pt x="413746" y="5308600"/>
                </a:lnTo>
                <a:lnTo>
                  <a:pt x="402672" y="5359400"/>
                </a:lnTo>
                <a:lnTo>
                  <a:pt x="391675" y="5410200"/>
                </a:lnTo>
                <a:lnTo>
                  <a:pt x="380759" y="5461000"/>
                </a:lnTo>
                <a:lnTo>
                  <a:pt x="369927" y="5511800"/>
                </a:lnTo>
                <a:lnTo>
                  <a:pt x="359181" y="5562600"/>
                </a:lnTo>
                <a:lnTo>
                  <a:pt x="348524" y="5613400"/>
                </a:lnTo>
                <a:lnTo>
                  <a:pt x="337959" y="5664200"/>
                </a:lnTo>
                <a:lnTo>
                  <a:pt x="327490" y="5715000"/>
                </a:lnTo>
                <a:lnTo>
                  <a:pt x="317118" y="5765800"/>
                </a:lnTo>
                <a:lnTo>
                  <a:pt x="303910" y="5829300"/>
                </a:lnTo>
                <a:lnTo>
                  <a:pt x="380237" y="5829300"/>
                </a:lnTo>
                <a:lnTo>
                  <a:pt x="391286" y="5778500"/>
                </a:lnTo>
                <a:lnTo>
                  <a:pt x="402121" y="5727700"/>
                </a:lnTo>
                <a:lnTo>
                  <a:pt x="412873" y="5676900"/>
                </a:lnTo>
                <a:lnTo>
                  <a:pt x="423540" y="5626100"/>
                </a:lnTo>
                <a:lnTo>
                  <a:pt x="434123" y="5575300"/>
                </a:lnTo>
                <a:lnTo>
                  <a:pt x="444618" y="5524500"/>
                </a:lnTo>
                <a:lnTo>
                  <a:pt x="455027" y="5473700"/>
                </a:lnTo>
                <a:lnTo>
                  <a:pt x="465346" y="5422900"/>
                </a:lnTo>
                <a:lnTo>
                  <a:pt x="475576" y="5372100"/>
                </a:lnTo>
                <a:lnTo>
                  <a:pt x="485714" y="5321300"/>
                </a:lnTo>
                <a:lnTo>
                  <a:pt x="495760" y="5270500"/>
                </a:lnTo>
                <a:lnTo>
                  <a:pt x="505713" y="5219700"/>
                </a:lnTo>
                <a:lnTo>
                  <a:pt x="515145" y="5168900"/>
                </a:lnTo>
                <a:lnTo>
                  <a:pt x="524495" y="5118100"/>
                </a:lnTo>
                <a:lnTo>
                  <a:pt x="533772" y="5067300"/>
                </a:lnTo>
                <a:lnTo>
                  <a:pt x="542987" y="5016500"/>
                </a:lnTo>
                <a:lnTo>
                  <a:pt x="552147" y="4965700"/>
                </a:lnTo>
                <a:lnTo>
                  <a:pt x="561263" y="4927600"/>
                </a:lnTo>
                <a:lnTo>
                  <a:pt x="570344" y="4876800"/>
                </a:lnTo>
                <a:lnTo>
                  <a:pt x="579398" y="4826000"/>
                </a:lnTo>
                <a:lnTo>
                  <a:pt x="606494" y="4673600"/>
                </a:lnTo>
                <a:lnTo>
                  <a:pt x="624595" y="4572000"/>
                </a:lnTo>
                <a:lnTo>
                  <a:pt x="633685" y="4521200"/>
                </a:lnTo>
                <a:lnTo>
                  <a:pt x="642812" y="4470400"/>
                </a:lnTo>
                <a:lnTo>
                  <a:pt x="651987" y="4432300"/>
                </a:lnTo>
                <a:lnTo>
                  <a:pt x="661219" y="4381500"/>
                </a:lnTo>
                <a:lnTo>
                  <a:pt x="670516" y="4330700"/>
                </a:lnTo>
                <a:lnTo>
                  <a:pt x="679889" y="4279900"/>
                </a:lnTo>
                <a:lnTo>
                  <a:pt x="689345" y="4229100"/>
                </a:lnTo>
                <a:lnTo>
                  <a:pt x="698895" y="4178300"/>
                </a:lnTo>
                <a:lnTo>
                  <a:pt x="708547" y="4127500"/>
                </a:lnTo>
                <a:lnTo>
                  <a:pt x="718311" y="4076700"/>
                </a:lnTo>
                <a:lnTo>
                  <a:pt x="728576" y="4025900"/>
                </a:lnTo>
                <a:lnTo>
                  <a:pt x="738932" y="3975100"/>
                </a:lnTo>
                <a:lnTo>
                  <a:pt x="749377" y="3924300"/>
                </a:lnTo>
                <a:lnTo>
                  <a:pt x="759908" y="3873500"/>
                </a:lnTo>
                <a:lnTo>
                  <a:pt x="770521" y="3822700"/>
                </a:lnTo>
                <a:lnTo>
                  <a:pt x="781215" y="3771900"/>
                </a:lnTo>
                <a:lnTo>
                  <a:pt x="791986" y="3721100"/>
                </a:lnTo>
                <a:lnTo>
                  <a:pt x="802832" y="3670300"/>
                </a:lnTo>
                <a:lnTo>
                  <a:pt x="813749" y="3619500"/>
                </a:lnTo>
                <a:lnTo>
                  <a:pt x="824735" y="3568700"/>
                </a:lnTo>
                <a:lnTo>
                  <a:pt x="835786" y="3517900"/>
                </a:lnTo>
                <a:lnTo>
                  <a:pt x="846881" y="3467100"/>
                </a:lnTo>
                <a:lnTo>
                  <a:pt x="858062" y="3416300"/>
                </a:lnTo>
                <a:lnTo>
                  <a:pt x="869320" y="3365500"/>
                </a:lnTo>
                <a:lnTo>
                  <a:pt x="880647" y="3314700"/>
                </a:lnTo>
                <a:lnTo>
                  <a:pt x="892033" y="3263900"/>
                </a:lnTo>
                <a:lnTo>
                  <a:pt x="903472" y="3213100"/>
                </a:lnTo>
                <a:lnTo>
                  <a:pt x="914953" y="3162300"/>
                </a:lnTo>
                <a:lnTo>
                  <a:pt x="926469" y="3111500"/>
                </a:lnTo>
                <a:lnTo>
                  <a:pt x="938010" y="3048000"/>
                </a:lnTo>
                <a:lnTo>
                  <a:pt x="961135" y="2946400"/>
                </a:lnTo>
                <a:lnTo>
                  <a:pt x="1025016" y="2667000"/>
                </a:lnTo>
                <a:lnTo>
                  <a:pt x="1056766" y="2527300"/>
                </a:lnTo>
                <a:lnTo>
                  <a:pt x="1088135" y="2387600"/>
                </a:lnTo>
                <a:lnTo>
                  <a:pt x="1200784" y="1866900"/>
                </a:lnTo>
                <a:lnTo>
                  <a:pt x="1200784" y="1473200"/>
                </a:lnTo>
                <a:close/>
              </a:path>
              <a:path w="1200784" h="5829300">
                <a:moveTo>
                  <a:pt x="1200784" y="2235200"/>
                </a:moveTo>
                <a:lnTo>
                  <a:pt x="1164970" y="2413000"/>
                </a:lnTo>
                <a:lnTo>
                  <a:pt x="1137919" y="2552700"/>
                </a:lnTo>
                <a:lnTo>
                  <a:pt x="1058671" y="2984500"/>
                </a:lnTo>
                <a:lnTo>
                  <a:pt x="1039436" y="3086100"/>
                </a:lnTo>
                <a:lnTo>
                  <a:pt x="1029773" y="3136900"/>
                </a:lnTo>
                <a:lnTo>
                  <a:pt x="1020070" y="3187700"/>
                </a:lnTo>
                <a:lnTo>
                  <a:pt x="1010321" y="3238500"/>
                </a:lnTo>
                <a:lnTo>
                  <a:pt x="1000518" y="3289300"/>
                </a:lnTo>
                <a:lnTo>
                  <a:pt x="990656" y="3340100"/>
                </a:lnTo>
                <a:lnTo>
                  <a:pt x="980727" y="3390900"/>
                </a:lnTo>
                <a:lnTo>
                  <a:pt x="970723" y="3441700"/>
                </a:lnTo>
                <a:lnTo>
                  <a:pt x="960639" y="3505200"/>
                </a:lnTo>
                <a:lnTo>
                  <a:pt x="950467" y="3556000"/>
                </a:lnTo>
                <a:lnTo>
                  <a:pt x="940230" y="3606800"/>
                </a:lnTo>
                <a:lnTo>
                  <a:pt x="929947" y="3657600"/>
                </a:lnTo>
                <a:lnTo>
                  <a:pt x="919613" y="3708400"/>
                </a:lnTo>
                <a:lnTo>
                  <a:pt x="909221" y="3759200"/>
                </a:lnTo>
                <a:lnTo>
                  <a:pt x="898763" y="3810000"/>
                </a:lnTo>
                <a:lnTo>
                  <a:pt x="888234" y="3860800"/>
                </a:lnTo>
                <a:lnTo>
                  <a:pt x="877625" y="3911600"/>
                </a:lnTo>
                <a:lnTo>
                  <a:pt x="866930" y="3962400"/>
                </a:lnTo>
                <a:lnTo>
                  <a:pt x="856143" y="4013200"/>
                </a:lnTo>
                <a:lnTo>
                  <a:pt x="845256" y="4064000"/>
                </a:lnTo>
                <a:lnTo>
                  <a:pt x="834262" y="4114800"/>
                </a:lnTo>
                <a:lnTo>
                  <a:pt x="823718" y="4165600"/>
                </a:lnTo>
                <a:lnTo>
                  <a:pt x="813064" y="4216400"/>
                </a:lnTo>
                <a:lnTo>
                  <a:pt x="802307" y="4267200"/>
                </a:lnTo>
                <a:lnTo>
                  <a:pt x="791458" y="4318000"/>
                </a:lnTo>
                <a:lnTo>
                  <a:pt x="780524" y="4356100"/>
                </a:lnTo>
                <a:lnTo>
                  <a:pt x="769516" y="4406900"/>
                </a:lnTo>
                <a:lnTo>
                  <a:pt x="758441" y="4457700"/>
                </a:lnTo>
                <a:lnTo>
                  <a:pt x="747309" y="4508500"/>
                </a:lnTo>
                <a:lnTo>
                  <a:pt x="736129" y="4559300"/>
                </a:lnTo>
                <a:lnTo>
                  <a:pt x="724909" y="4610100"/>
                </a:lnTo>
                <a:lnTo>
                  <a:pt x="713658" y="4660900"/>
                </a:lnTo>
                <a:lnTo>
                  <a:pt x="668528" y="4851400"/>
                </a:lnTo>
                <a:lnTo>
                  <a:pt x="646010" y="4953000"/>
                </a:lnTo>
                <a:lnTo>
                  <a:pt x="634794" y="5003800"/>
                </a:lnTo>
                <a:lnTo>
                  <a:pt x="623619" y="5041900"/>
                </a:lnTo>
                <a:lnTo>
                  <a:pt x="612493" y="5092700"/>
                </a:lnTo>
                <a:lnTo>
                  <a:pt x="601425" y="5143500"/>
                </a:lnTo>
                <a:lnTo>
                  <a:pt x="590425" y="5194300"/>
                </a:lnTo>
                <a:lnTo>
                  <a:pt x="579500" y="5245100"/>
                </a:lnTo>
                <a:lnTo>
                  <a:pt x="568282" y="5295900"/>
                </a:lnTo>
                <a:lnTo>
                  <a:pt x="557140" y="5346700"/>
                </a:lnTo>
                <a:lnTo>
                  <a:pt x="546078" y="5397500"/>
                </a:lnTo>
                <a:lnTo>
                  <a:pt x="535096" y="5448300"/>
                </a:lnTo>
                <a:lnTo>
                  <a:pt x="524197" y="5499100"/>
                </a:lnTo>
                <a:lnTo>
                  <a:pt x="513382" y="5549900"/>
                </a:lnTo>
                <a:lnTo>
                  <a:pt x="502652" y="5600700"/>
                </a:lnTo>
                <a:lnTo>
                  <a:pt x="492011" y="5651500"/>
                </a:lnTo>
                <a:lnTo>
                  <a:pt x="481458" y="5702300"/>
                </a:lnTo>
                <a:lnTo>
                  <a:pt x="470997" y="5753100"/>
                </a:lnTo>
                <a:lnTo>
                  <a:pt x="460628" y="5803900"/>
                </a:lnTo>
                <a:lnTo>
                  <a:pt x="455421" y="5829300"/>
                </a:lnTo>
                <a:lnTo>
                  <a:pt x="533653" y="5829300"/>
                </a:lnTo>
                <a:lnTo>
                  <a:pt x="544457" y="5778500"/>
                </a:lnTo>
                <a:lnTo>
                  <a:pt x="555182" y="5727700"/>
                </a:lnTo>
                <a:lnTo>
                  <a:pt x="565829" y="5676900"/>
                </a:lnTo>
                <a:lnTo>
                  <a:pt x="576395" y="5613400"/>
                </a:lnTo>
                <a:lnTo>
                  <a:pt x="586879" y="5562600"/>
                </a:lnTo>
                <a:lnTo>
                  <a:pt x="597278" y="5511800"/>
                </a:lnTo>
                <a:lnTo>
                  <a:pt x="607592" y="5461000"/>
                </a:lnTo>
                <a:lnTo>
                  <a:pt x="617818" y="5410200"/>
                </a:lnTo>
                <a:lnTo>
                  <a:pt x="627955" y="5359400"/>
                </a:lnTo>
                <a:lnTo>
                  <a:pt x="638001" y="5308600"/>
                </a:lnTo>
                <a:lnTo>
                  <a:pt x="647953" y="5257800"/>
                </a:lnTo>
                <a:lnTo>
                  <a:pt x="657385" y="5207000"/>
                </a:lnTo>
                <a:lnTo>
                  <a:pt x="666735" y="5156200"/>
                </a:lnTo>
                <a:lnTo>
                  <a:pt x="676012" y="5105400"/>
                </a:lnTo>
                <a:lnTo>
                  <a:pt x="685227" y="5067300"/>
                </a:lnTo>
                <a:lnTo>
                  <a:pt x="694387" y="5016500"/>
                </a:lnTo>
                <a:lnTo>
                  <a:pt x="703503" y="4965700"/>
                </a:lnTo>
                <a:lnTo>
                  <a:pt x="712584" y="4914900"/>
                </a:lnTo>
                <a:lnTo>
                  <a:pt x="721638" y="4864100"/>
                </a:lnTo>
                <a:lnTo>
                  <a:pt x="748734" y="4711700"/>
                </a:lnTo>
                <a:lnTo>
                  <a:pt x="766835" y="4610100"/>
                </a:lnTo>
                <a:lnTo>
                  <a:pt x="775925" y="4572000"/>
                </a:lnTo>
                <a:lnTo>
                  <a:pt x="785052" y="4521200"/>
                </a:lnTo>
                <a:lnTo>
                  <a:pt x="794227" y="4470400"/>
                </a:lnTo>
                <a:lnTo>
                  <a:pt x="803459" y="4419600"/>
                </a:lnTo>
                <a:lnTo>
                  <a:pt x="812756" y="4368800"/>
                </a:lnTo>
                <a:lnTo>
                  <a:pt x="822129" y="4318000"/>
                </a:lnTo>
                <a:lnTo>
                  <a:pt x="831585" y="4267200"/>
                </a:lnTo>
                <a:lnTo>
                  <a:pt x="841135" y="4216400"/>
                </a:lnTo>
                <a:lnTo>
                  <a:pt x="850787" y="4178300"/>
                </a:lnTo>
                <a:lnTo>
                  <a:pt x="860551" y="4127500"/>
                </a:lnTo>
                <a:lnTo>
                  <a:pt x="870819" y="4076700"/>
                </a:lnTo>
                <a:lnTo>
                  <a:pt x="881182" y="4025900"/>
                </a:lnTo>
                <a:lnTo>
                  <a:pt x="891637" y="3962400"/>
                </a:lnTo>
                <a:lnTo>
                  <a:pt x="902180" y="3911600"/>
                </a:lnTo>
                <a:lnTo>
                  <a:pt x="912804" y="3860800"/>
                </a:lnTo>
                <a:lnTo>
                  <a:pt x="923507" y="3810000"/>
                </a:lnTo>
                <a:lnTo>
                  <a:pt x="934282" y="3759200"/>
                </a:lnTo>
                <a:lnTo>
                  <a:pt x="945127" y="3708400"/>
                </a:lnTo>
                <a:lnTo>
                  <a:pt x="956035" y="3657600"/>
                </a:lnTo>
                <a:lnTo>
                  <a:pt x="967003" y="3606800"/>
                </a:lnTo>
                <a:lnTo>
                  <a:pt x="978026" y="3556000"/>
                </a:lnTo>
                <a:lnTo>
                  <a:pt x="989121" y="3505200"/>
                </a:lnTo>
                <a:lnTo>
                  <a:pt x="1000303" y="3454400"/>
                </a:lnTo>
                <a:lnTo>
                  <a:pt x="1011563" y="3403600"/>
                </a:lnTo>
                <a:lnTo>
                  <a:pt x="1022893" y="3352800"/>
                </a:lnTo>
                <a:lnTo>
                  <a:pt x="1034285" y="3302000"/>
                </a:lnTo>
                <a:lnTo>
                  <a:pt x="1045732" y="3251200"/>
                </a:lnTo>
                <a:lnTo>
                  <a:pt x="1057226" y="3200400"/>
                </a:lnTo>
                <a:lnTo>
                  <a:pt x="1068757" y="3149600"/>
                </a:lnTo>
                <a:lnTo>
                  <a:pt x="1080319" y="3098800"/>
                </a:lnTo>
                <a:lnTo>
                  <a:pt x="1103502" y="2997200"/>
                </a:lnTo>
                <a:lnTo>
                  <a:pt x="1168526" y="2705100"/>
                </a:lnTo>
                <a:lnTo>
                  <a:pt x="1200149" y="2565400"/>
                </a:lnTo>
                <a:lnTo>
                  <a:pt x="1200784" y="2565400"/>
                </a:lnTo>
                <a:lnTo>
                  <a:pt x="1200784" y="2235200"/>
                </a:lnTo>
                <a:close/>
              </a:path>
              <a:path w="1200784" h="5829300">
                <a:moveTo>
                  <a:pt x="1200784" y="3022600"/>
                </a:moveTo>
                <a:lnTo>
                  <a:pt x="1093088" y="3594100"/>
                </a:lnTo>
                <a:lnTo>
                  <a:pt x="1082851" y="3644900"/>
                </a:lnTo>
                <a:lnTo>
                  <a:pt x="1072568" y="3695700"/>
                </a:lnTo>
                <a:lnTo>
                  <a:pt x="1062234" y="3746500"/>
                </a:lnTo>
                <a:lnTo>
                  <a:pt x="1051842" y="3797300"/>
                </a:lnTo>
                <a:lnTo>
                  <a:pt x="1041384" y="3848100"/>
                </a:lnTo>
                <a:lnTo>
                  <a:pt x="1030855" y="3898900"/>
                </a:lnTo>
                <a:lnTo>
                  <a:pt x="1020246" y="3949700"/>
                </a:lnTo>
                <a:lnTo>
                  <a:pt x="1009551" y="4000500"/>
                </a:lnTo>
                <a:lnTo>
                  <a:pt x="998764" y="4051300"/>
                </a:lnTo>
                <a:lnTo>
                  <a:pt x="987877" y="4102100"/>
                </a:lnTo>
                <a:lnTo>
                  <a:pt x="976883" y="4152900"/>
                </a:lnTo>
                <a:lnTo>
                  <a:pt x="966339" y="4203700"/>
                </a:lnTo>
                <a:lnTo>
                  <a:pt x="955685" y="4254500"/>
                </a:lnTo>
                <a:lnTo>
                  <a:pt x="944928" y="4305300"/>
                </a:lnTo>
                <a:lnTo>
                  <a:pt x="934079" y="4356100"/>
                </a:lnTo>
                <a:lnTo>
                  <a:pt x="923145" y="4406900"/>
                </a:lnTo>
                <a:lnTo>
                  <a:pt x="912137" y="4457700"/>
                </a:lnTo>
                <a:lnTo>
                  <a:pt x="901062" y="4495800"/>
                </a:lnTo>
                <a:lnTo>
                  <a:pt x="889930" y="4546600"/>
                </a:lnTo>
                <a:lnTo>
                  <a:pt x="878750" y="4597400"/>
                </a:lnTo>
                <a:lnTo>
                  <a:pt x="867530" y="4648200"/>
                </a:lnTo>
                <a:lnTo>
                  <a:pt x="856279" y="4699000"/>
                </a:lnTo>
                <a:lnTo>
                  <a:pt x="811149" y="4889500"/>
                </a:lnTo>
                <a:lnTo>
                  <a:pt x="788631" y="4991100"/>
                </a:lnTo>
                <a:lnTo>
                  <a:pt x="777415" y="5041900"/>
                </a:lnTo>
                <a:lnTo>
                  <a:pt x="766240" y="5092700"/>
                </a:lnTo>
                <a:lnTo>
                  <a:pt x="755114" y="5143500"/>
                </a:lnTo>
                <a:lnTo>
                  <a:pt x="744046" y="5181600"/>
                </a:lnTo>
                <a:lnTo>
                  <a:pt x="733046" y="5232400"/>
                </a:lnTo>
                <a:lnTo>
                  <a:pt x="722121" y="5283200"/>
                </a:lnTo>
                <a:lnTo>
                  <a:pt x="606297" y="5829300"/>
                </a:lnTo>
                <a:lnTo>
                  <a:pt x="683386" y="5829300"/>
                </a:lnTo>
                <a:lnTo>
                  <a:pt x="791717" y="5295900"/>
                </a:lnTo>
                <a:lnTo>
                  <a:pt x="801164" y="5245100"/>
                </a:lnTo>
                <a:lnTo>
                  <a:pt x="810527" y="5194300"/>
                </a:lnTo>
                <a:lnTo>
                  <a:pt x="819814" y="5156200"/>
                </a:lnTo>
                <a:lnTo>
                  <a:pt x="829037" y="5105400"/>
                </a:lnTo>
                <a:lnTo>
                  <a:pt x="838203" y="5054600"/>
                </a:lnTo>
                <a:lnTo>
                  <a:pt x="847324" y="5003800"/>
                </a:lnTo>
                <a:lnTo>
                  <a:pt x="856407" y="4953000"/>
                </a:lnTo>
                <a:lnTo>
                  <a:pt x="865463" y="4902200"/>
                </a:lnTo>
                <a:lnTo>
                  <a:pt x="892561" y="4749800"/>
                </a:lnTo>
                <a:lnTo>
                  <a:pt x="910663" y="4660900"/>
                </a:lnTo>
                <a:lnTo>
                  <a:pt x="919753" y="4610100"/>
                </a:lnTo>
                <a:lnTo>
                  <a:pt x="928882" y="4559300"/>
                </a:lnTo>
                <a:lnTo>
                  <a:pt x="938059" y="4508500"/>
                </a:lnTo>
                <a:lnTo>
                  <a:pt x="947293" y="4457700"/>
                </a:lnTo>
                <a:lnTo>
                  <a:pt x="956595" y="4406900"/>
                </a:lnTo>
                <a:lnTo>
                  <a:pt x="965974" y="4356100"/>
                </a:lnTo>
                <a:lnTo>
                  <a:pt x="975438" y="4305300"/>
                </a:lnTo>
                <a:lnTo>
                  <a:pt x="984998" y="4267200"/>
                </a:lnTo>
                <a:lnTo>
                  <a:pt x="994663" y="4216400"/>
                </a:lnTo>
                <a:lnTo>
                  <a:pt x="1004442" y="4165600"/>
                </a:lnTo>
                <a:lnTo>
                  <a:pt x="1014707" y="4114800"/>
                </a:lnTo>
                <a:lnTo>
                  <a:pt x="1025062" y="4064000"/>
                </a:lnTo>
                <a:lnTo>
                  <a:pt x="1035505" y="4013200"/>
                </a:lnTo>
                <a:lnTo>
                  <a:pt x="1046032" y="3962400"/>
                </a:lnTo>
                <a:lnTo>
                  <a:pt x="1056640" y="3911600"/>
                </a:lnTo>
                <a:lnTo>
                  <a:pt x="1067326" y="3848100"/>
                </a:lnTo>
                <a:lnTo>
                  <a:pt x="1078085" y="3797300"/>
                </a:lnTo>
                <a:lnTo>
                  <a:pt x="1088914" y="3746500"/>
                </a:lnTo>
                <a:lnTo>
                  <a:pt x="1099810" y="3695700"/>
                </a:lnTo>
                <a:lnTo>
                  <a:pt x="1110770" y="3644900"/>
                </a:lnTo>
                <a:lnTo>
                  <a:pt x="1121790" y="3594100"/>
                </a:lnTo>
                <a:lnTo>
                  <a:pt x="1200784" y="3238500"/>
                </a:lnTo>
                <a:lnTo>
                  <a:pt x="1200784" y="3022600"/>
                </a:lnTo>
                <a:close/>
              </a:path>
              <a:path w="1200784" h="5829300">
                <a:moveTo>
                  <a:pt x="1200784" y="3835400"/>
                </a:moveTo>
                <a:lnTo>
                  <a:pt x="1125600" y="4203700"/>
                </a:lnTo>
                <a:lnTo>
                  <a:pt x="1115072" y="4254500"/>
                </a:lnTo>
                <a:lnTo>
                  <a:pt x="1104429" y="4292600"/>
                </a:lnTo>
                <a:lnTo>
                  <a:pt x="1093683" y="4343400"/>
                </a:lnTo>
                <a:lnTo>
                  <a:pt x="1082842" y="4394200"/>
                </a:lnTo>
                <a:lnTo>
                  <a:pt x="1071914" y="4445000"/>
                </a:lnTo>
                <a:lnTo>
                  <a:pt x="1060910" y="4495800"/>
                </a:lnTo>
                <a:lnTo>
                  <a:pt x="1049839" y="4546600"/>
                </a:lnTo>
                <a:lnTo>
                  <a:pt x="1038709" y="4597400"/>
                </a:lnTo>
                <a:lnTo>
                  <a:pt x="1027530" y="4635500"/>
                </a:lnTo>
                <a:lnTo>
                  <a:pt x="1016310" y="4686300"/>
                </a:lnTo>
                <a:lnTo>
                  <a:pt x="1005060" y="4737100"/>
                </a:lnTo>
                <a:lnTo>
                  <a:pt x="959931" y="4940300"/>
                </a:lnTo>
                <a:lnTo>
                  <a:pt x="937419" y="5029200"/>
                </a:lnTo>
                <a:lnTo>
                  <a:pt x="926207" y="5080000"/>
                </a:lnTo>
                <a:lnTo>
                  <a:pt x="915038" y="5130800"/>
                </a:lnTo>
                <a:lnTo>
                  <a:pt x="903920" y="5181600"/>
                </a:lnTo>
                <a:lnTo>
                  <a:pt x="892863" y="5232400"/>
                </a:lnTo>
                <a:lnTo>
                  <a:pt x="881875" y="5283200"/>
                </a:lnTo>
                <a:lnTo>
                  <a:pt x="870965" y="5321300"/>
                </a:lnTo>
                <a:lnTo>
                  <a:pt x="763777" y="5829300"/>
                </a:lnTo>
                <a:lnTo>
                  <a:pt x="839977" y="5829300"/>
                </a:lnTo>
                <a:lnTo>
                  <a:pt x="939799" y="5346700"/>
                </a:lnTo>
                <a:lnTo>
                  <a:pt x="949231" y="5295900"/>
                </a:lnTo>
                <a:lnTo>
                  <a:pt x="958581" y="5245100"/>
                </a:lnTo>
                <a:lnTo>
                  <a:pt x="967858" y="5194300"/>
                </a:lnTo>
                <a:lnTo>
                  <a:pt x="977073" y="5143500"/>
                </a:lnTo>
                <a:lnTo>
                  <a:pt x="986233" y="5092700"/>
                </a:lnTo>
                <a:lnTo>
                  <a:pt x="995349" y="5041900"/>
                </a:lnTo>
                <a:lnTo>
                  <a:pt x="1004430" y="4991100"/>
                </a:lnTo>
                <a:lnTo>
                  <a:pt x="1013484" y="4940300"/>
                </a:lnTo>
                <a:lnTo>
                  <a:pt x="1040580" y="4800600"/>
                </a:lnTo>
                <a:lnTo>
                  <a:pt x="1058681" y="4699000"/>
                </a:lnTo>
                <a:lnTo>
                  <a:pt x="1067771" y="4648200"/>
                </a:lnTo>
                <a:lnTo>
                  <a:pt x="1076898" y="4597400"/>
                </a:lnTo>
                <a:lnTo>
                  <a:pt x="1086073" y="4546600"/>
                </a:lnTo>
                <a:lnTo>
                  <a:pt x="1095305" y="4495800"/>
                </a:lnTo>
                <a:lnTo>
                  <a:pt x="1104602" y="4457700"/>
                </a:lnTo>
                <a:lnTo>
                  <a:pt x="1113975" y="4406900"/>
                </a:lnTo>
                <a:lnTo>
                  <a:pt x="1123431" y="4356100"/>
                </a:lnTo>
                <a:lnTo>
                  <a:pt x="1132981" y="4305300"/>
                </a:lnTo>
                <a:lnTo>
                  <a:pt x="1142633" y="4254500"/>
                </a:lnTo>
                <a:lnTo>
                  <a:pt x="1152397" y="4203700"/>
                </a:lnTo>
                <a:lnTo>
                  <a:pt x="1200784" y="3975100"/>
                </a:lnTo>
                <a:lnTo>
                  <a:pt x="1200784" y="3835400"/>
                </a:lnTo>
                <a:close/>
              </a:path>
              <a:path w="1200784" h="5829300">
                <a:moveTo>
                  <a:pt x="1200784" y="4572000"/>
                </a:moveTo>
                <a:lnTo>
                  <a:pt x="1148587" y="4800600"/>
                </a:lnTo>
                <a:lnTo>
                  <a:pt x="1113197" y="4965700"/>
                </a:lnTo>
                <a:lnTo>
                  <a:pt x="1089629" y="5067300"/>
                </a:lnTo>
                <a:lnTo>
                  <a:pt x="1077888" y="5118100"/>
                </a:lnTo>
                <a:lnTo>
                  <a:pt x="1066190" y="5168900"/>
                </a:lnTo>
                <a:lnTo>
                  <a:pt x="1054548" y="5219700"/>
                </a:lnTo>
                <a:lnTo>
                  <a:pt x="1042971" y="5270500"/>
                </a:lnTo>
                <a:lnTo>
                  <a:pt x="1031473" y="5321300"/>
                </a:lnTo>
                <a:lnTo>
                  <a:pt x="1020063" y="5372100"/>
                </a:lnTo>
                <a:lnTo>
                  <a:pt x="922146" y="5829300"/>
                </a:lnTo>
                <a:lnTo>
                  <a:pt x="997838" y="5829300"/>
                </a:lnTo>
                <a:lnTo>
                  <a:pt x="1088897" y="5384800"/>
                </a:lnTo>
                <a:lnTo>
                  <a:pt x="1098755" y="5334000"/>
                </a:lnTo>
                <a:lnTo>
                  <a:pt x="1108522" y="5283200"/>
                </a:lnTo>
                <a:lnTo>
                  <a:pt x="1118211" y="5232400"/>
                </a:lnTo>
                <a:lnTo>
                  <a:pt x="1127831" y="5181600"/>
                </a:lnTo>
                <a:lnTo>
                  <a:pt x="1137395" y="5130800"/>
                </a:lnTo>
                <a:lnTo>
                  <a:pt x="1146911" y="5080000"/>
                </a:lnTo>
                <a:lnTo>
                  <a:pt x="1156393" y="5029200"/>
                </a:lnTo>
                <a:lnTo>
                  <a:pt x="1194180" y="4813300"/>
                </a:lnTo>
                <a:lnTo>
                  <a:pt x="1200784" y="4787900"/>
                </a:lnTo>
                <a:lnTo>
                  <a:pt x="1200784" y="4572000"/>
                </a:lnTo>
                <a:close/>
              </a:path>
              <a:path w="1200784" h="5829300">
                <a:moveTo>
                  <a:pt x="1200784" y="5295900"/>
                </a:moveTo>
                <a:lnTo>
                  <a:pt x="1175003" y="5410200"/>
                </a:lnTo>
                <a:lnTo>
                  <a:pt x="1085976" y="5829300"/>
                </a:lnTo>
                <a:lnTo>
                  <a:pt x="1162049" y="5829300"/>
                </a:lnTo>
                <a:lnTo>
                  <a:pt x="1200784" y="5638800"/>
                </a:lnTo>
                <a:lnTo>
                  <a:pt x="1200784" y="5295900"/>
                </a:lnTo>
                <a:close/>
              </a:path>
            </a:pathLst>
          </a:custGeom>
          <a:solidFill>
            <a:srgbClr val="6DB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1A7AC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9842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9842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7126" y="148148"/>
            <a:ext cx="9839147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rgbClr val="1A7AC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5727" y="3117850"/>
            <a:ext cx="7441945" cy="1685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32086" y="7218101"/>
            <a:ext cx="198754" cy="148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9842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jpg"/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jpg"/><Relationship Id="rId5" Type="http://schemas.openxmlformats.org/officeDocument/2006/relationships/image" Target="../media/image52.jp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jp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com/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18" Type="http://schemas.openxmlformats.org/officeDocument/2006/relationships/image" Target="../media/image37.jpg"/><Relationship Id="rId3" Type="http://schemas.openxmlformats.org/officeDocument/2006/relationships/image" Target="../media/image22.jpg"/><Relationship Id="rId21" Type="http://schemas.openxmlformats.org/officeDocument/2006/relationships/image" Target="../media/image40.png"/><Relationship Id="rId7" Type="http://schemas.openxmlformats.org/officeDocument/2006/relationships/image" Target="../media/image26.jp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jpg"/><Relationship Id="rId16" Type="http://schemas.openxmlformats.org/officeDocument/2006/relationships/image" Target="../media/image35.png"/><Relationship Id="rId20" Type="http://schemas.openxmlformats.org/officeDocument/2006/relationships/image" Target="../media/image3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11" Type="http://schemas.openxmlformats.org/officeDocument/2006/relationships/image" Target="../media/image30.png"/><Relationship Id="rId24" Type="http://schemas.openxmlformats.org/officeDocument/2006/relationships/image" Target="../media/image43.jpg"/><Relationship Id="rId5" Type="http://schemas.openxmlformats.org/officeDocument/2006/relationships/image" Target="../media/image24.png"/><Relationship Id="rId15" Type="http://schemas.openxmlformats.org/officeDocument/2006/relationships/image" Target="../media/image34.jpg"/><Relationship Id="rId23" Type="http://schemas.openxmlformats.org/officeDocument/2006/relationships/image" Target="../media/image42.jpg"/><Relationship Id="rId10" Type="http://schemas.openxmlformats.org/officeDocument/2006/relationships/image" Target="../media/image29.png"/><Relationship Id="rId19" Type="http://schemas.openxmlformats.org/officeDocument/2006/relationships/image" Target="../media/image38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Relationship Id="rId14" Type="http://schemas.openxmlformats.org/officeDocument/2006/relationships/image" Target="../media/image33.jpg"/><Relationship Id="rId22" Type="http://schemas.openxmlformats.org/officeDocument/2006/relationships/image" Target="../media/image4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447" y="66525"/>
            <a:ext cx="13366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stri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4010" y="654747"/>
            <a:ext cx="8911167" cy="8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78223" y="924348"/>
            <a:ext cx="1015873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 anchor="ctr"/>
          <a:lstStyle/>
          <a:p>
            <a:pPr algn="ctr" eaLnBrk="0" hangingPunct="0"/>
            <a:r>
              <a:rPr lang="en-US" sz="6200" dirty="0">
                <a:solidFill>
                  <a:srgbClr val="FF0000"/>
                </a:solidFill>
                <a:latin typeface="Verdana" pitchFamily="34" charset="0"/>
              </a:rPr>
              <a:t>www.studymafia.net</a:t>
            </a:r>
            <a:endParaRPr lang="en-US" sz="6200" dirty="0">
              <a:solidFill>
                <a:srgbClr val="FF9900"/>
              </a:solidFill>
              <a:latin typeface="Tahoma" pitchFamily="34" charset="0"/>
            </a:endParaRP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623782" y="5714154"/>
            <a:ext cx="10069618" cy="74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300" b="1" dirty="0">
                <a:latin typeface="Times New Roman" pitchFamily="18" charset="0"/>
              </a:rPr>
              <a:t>Submitted To:				              Submitted By:</a:t>
            </a:r>
          </a:p>
          <a:p>
            <a:pPr eaLnBrk="0" hangingPunct="0"/>
            <a:r>
              <a:rPr lang="en-US" b="1" dirty="0" smtClean="0">
                <a:latin typeface="Times New Roman" pitchFamily="18" charset="0"/>
              </a:rPr>
              <a:t>www.studymafia.net                                                           www.studymafia.net             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0" y="2604982"/>
            <a:ext cx="4901142" cy="250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>
            <a:spAutoFit/>
          </a:bodyPr>
          <a:lstStyle/>
          <a:p>
            <a:pPr algn="ctr" eaLnBrk="0" hangingPunct="0"/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Seminar </a:t>
            </a:r>
          </a:p>
          <a:p>
            <a:pPr algn="ctr" eaLnBrk="0" hangingPunct="0"/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On </a:t>
            </a:r>
          </a:p>
          <a:p>
            <a:pPr algn="ctr" eaLnBrk="0" hangingPunct="0"/>
            <a:r>
              <a:rPr lang="en-US" sz="37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Social Media Marketing</a:t>
            </a:r>
            <a:endParaRPr lang="en-US" sz="3700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026" name="Picture 2" descr="Social Media Marketing PNG Transparent Background, Free Download #1313 -  FreeIcons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91" y="2342887"/>
            <a:ext cx="2932942" cy="277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433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126" y="148148"/>
            <a:ext cx="4849495" cy="95313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710"/>
              </a:spcBef>
            </a:pPr>
            <a:r>
              <a:rPr spc="-50" dirty="0"/>
              <a:t>WHAT</a:t>
            </a:r>
            <a:r>
              <a:rPr spc="-20" dirty="0"/>
              <a:t> </a:t>
            </a:r>
            <a:r>
              <a:rPr spc="-10" dirty="0"/>
              <a:t>DOES</a:t>
            </a:r>
            <a:r>
              <a:rPr spc="-35" dirty="0"/>
              <a:t> </a:t>
            </a:r>
            <a:r>
              <a:rPr spc="-5" dirty="0"/>
              <a:t>GOOD</a:t>
            </a:r>
            <a:r>
              <a:rPr spc="-15" dirty="0"/>
              <a:t> LOOK </a:t>
            </a:r>
            <a:r>
              <a:rPr spc="-5" dirty="0"/>
              <a:t>LIKE?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1000" b="1" spc="5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5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000" b="1" spc="5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1000" b="1" spc="5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000" b="1" spc="6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000" b="1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39360" y="2447798"/>
            <a:ext cx="5902325" cy="0"/>
          </a:xfrm>
          <a:custGeom>
            <a:avLst/>
            <a:gdLst/>
            <a:ahLst/>
            <a:cxnLst/>
            <a:rect l="l" t="t" r="r" b="b"/>
            <a:pathLst>
              <a:path w="5902325">
                <a:moveTo>
                  <a:pt x="0" y="0"/>
                </a:moveTo>
                <a:lnTo>
                  <a:pt x="5902071" y="0"/>
                </a:lnTo>
              </a:path>
            </a:pathLst>
          </a:custGeom>
          <a:ln w="12700">
            <a:solidFill>
              <a:srgbClr val="B0D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39360" y="2976753"/>
            <a:ext cx="5902325" cy="0"/>
          </a:xfrm>
          <a:custGeom>
            <a:avLst/>
            <a:gdLst/>
            <a:ahLst/>
            <a:cxnLst/>
            <a:rect l="l" t="t" r="r" b="b"/>
            <a:pathLst>
              <a:path w="5902325">
                <a:moveTo>
                  <a:pt x="0" y="0"/>
                </a:moveTo>
                <a:lnTo>
                  <a:pt x="5902071" y="0"/>
                </a:lnTo>
              </a:path>
            </a:pathLst>
          </a:custGeom>
          <a:ln w="12700">
            <a:solidFill>
              <a:srgbClr val="B0D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39360" y="3666998"/>
            <a:ext cx="5902325" cy="0"/>
          </a:xfrm>
          <a:custGeom>
            <a:avLst/>
            <a:gdLst/>
            <a:ahLst/>
            <a:cxnLst/>
            <a:rect l="l" t="t" r="r" b="b"/>
            <a:pathLst>
              <a:path w="5902325">
                <a:moveTo>
                  <a:pt x="0" y="0"/>
                </a:moveTo>
                <a:lnTo>
                  <a:pt x="5902071" y="0"/>
                </a:lnTo>
              </a:path>
            </a:pathLst>
          </a:custGeom>
          <a:ln w="12700">
            <a:solidFill>
              <a:srgbClr val="B0D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39360" y="4277105"/>
            <a:ext cx="5902325" cy="0"/>
          </a:xfrm>
          <a:custGeom>
            <a:avLst/>
            <a:gdLst/>
            <a:ahLst/>
            <a:cxnLst/>
            <a:rect l="l" t="t" r="r" b="b"/>
            <a:pathLst>
              <a:path w="5902325">
                <a:moveTo>
                  <a:pt x="0" y="0"/>
                </a:moveTo>
                <a:lnTo>
                  <a:pt x="5902071" y="0"/>
                </a:lnTo>
              </a:path>
            </a:pathLst>
          </a:custGeom>
          <a:ln w="12700">
            <a:solidFill>
              <a:srgbClr val="B0D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39360" y="4911598"/>
            <a:ext cx="5902325" cy="0"/>
          </a:xfrm>
          <a:custGeom>
            <a:avLst/>
            <a:gdLst/>
            <a:ahLst/>
            <a:cxnLst/>
            <a:rect l="l" t="t" r="r" b="b"/>
            <a:pathLst>
              <a:path w="5902325">
                <a:moveTo>
                  <a:pt x="0" y="0"/>
                </a:moveTo>
                <a:lnTo>
                  <a:pt x="5902071" y="0"/>
                </a:lnTo>
              </a:path>
            </a:pathLst>
          </a:custGeom>
          <a:ln w="12700">
            <a:solidFill>
              <a:srgbClr val="B0D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39360" y="5524880"/>
            <a:ext cx="5902325" cy="0"/>
          </a:xfrm>
          <a:custGeom>
            <a:avLst/>
            <a:gdLst/>
            <a:ahLst/>
            <a:cxnLst/>
            <a:rect l="l" t="t" r="r" b="b"/>
            <a:pathLst>
              <a:path w="5902325">
                <a:moveTo>
                  <a:pt x="0" y="0"/>
                </a:moveTo>
                <a:lnTo>
                  <a:pt x="5902071" y="0"/>
                </a:lnTo>
              </a:path>
            </a:pathLst>
          </a:custGeom>
          <a:ln w="12700">
            <a:solidFill>
              <a:srgbClr val="B0D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9360" y="6260211"/>
            <a:ext cx="5902325" cy="0"/>
          </a:xfrm>
          <a:custGeom>
            <a:avLst/>
            <a:gdLst/>
            <a:ahLst/>
            <a:cxnLst/>
            <a:rect l="l" t="t" r="r" b="b"/>
            <a:pathLst>
              <a:path w="5902325">
                <a:moveTo>
                  <a:pt x="0" y="0"/>
                </a:moveTo>
                <a:lnTo>
                  <a:pt x="5902071" y="0"/>
                </a:lnTo>
              </a:path>
            </a:pathLst>
          </a:custGeom>
          <a:ln w="12700">
            <a:solidFill>
              <a:srgbClr val="B0D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01870" y="2053844"/>
            <a:ext cx="15741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Emotional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content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15759" y="1934972"/>
            <a:ext cx="360489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MT"/>
                <a:cs typeface="Arial MT"/>
              </a:rPr>
              <a:t>Build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rapport </a:t>
            </a:r>
            <a:r>
              <a:rPr sz="1000" spc="-10" dirty="0">
                <a:latin typeface="Arial MT"/>
                <a:cs typeface="Arial MT"/>
              </a:rPr>
              <a:t>with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5" dirty="0">
                <a:latin typeface="Arial MT"/>
                <a:cs typeface="Arial MT"/>
              </a:rPr>
              <a:t>your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customers.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Forget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transactional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posts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and </a:t>
            </a:r>
            <a:r>
              <a:rPr sz="1000" dirty="0">
                <a:latin typeface="Arial MT"/>
                <a:cs typeface="Arial MT"/>
              </a:rPr>
              <a:t>focus </a:t>
            </a:r>
            <a:r>
              <a:rPr sz="1000" spc="-5" dirty="0">
                <a:latin typeface="Arial MT"/>
                <a:cs typeface="Arial MT"/>
              </a:rPr>
              <a:t>on posting content that showcases how </a:t>
            </a:r>
            <a:r>
              <a:rPr sz="1000" spc="-15" dirty="0">
                <a:latin typeface="Arial MT"/>
                <a:cs typeface="Arial MT"/>
              </a:rPr>
              <a:t>you </a:t>
            </a:r>
            <a:r>
              <a:rPr sz="1000" spc="-10" dirty="0">
                <a:latin typeface="Arial MT"/>
                <a:cs typeface="Arial MT"/>
              </a:rPr>
              <a:t>will </a:t>
            </a:r>
            <a:r>
              <a:rPr sz="1000" spc="5" dirty="0">
                <a:latin typeface="Arial MT"/>
                <a:cs typeface="Arial MT"/>
              </a:rPr>
              <a:t>make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difference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5" dirty="0">
                <a:latin typeface="Arial MT"/>
                <a:cs typeface="Arial MT"/>
              </a:rPr>
              <a:t>your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customers’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life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1870" y="2587244"/>
            <a:ext cx="10833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Consistency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15759" y="2544572"/>
            <a:ext cx="34385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MT"/>
                <a:cs typeface="Arial MT"/>
              </a:rPr>
              <a:t>Your </a:t>
            </a:r>
            <a:r>
              <a:rPr sz="1000" spc="-5" dirty="0">
                <a:latin typeface="Arial MT"/>
                <a:cs typeface="Arial MT"/>
              </a:rPr>
              <a:t>content should </a:t>
            </a:r>
            <a:r>
              <a:rPr sz="1000" dirty="0">
                <a:latin typeface="Arial MT"/>
                <a:cs typeface="Arial MT"/>
              </a:rPr>
              <a:t>match </a:t>
            </a:r>
            <a:r>
              <a:rPr sz="1000" spc="-15" dirty="0">
                <a:latin typeface="Arial MT"/>
                <a:cs typeface="Arial MT"/>
              </a:rPr>
              <a:t>your </a:t>
            </a:r>
            <a:r>
              <a:rPr sz="1000" spc="-5" dirty="0">
                <a:latin typeface="Arial MT"/>
                <a:cs typeface="Arial MT"/>
              </a:rPr>
              <a:t>brand identity and objectives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and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be consistent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across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channels.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1870" y="3090164"/>
            <a:ext cx="13125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Regular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&amp;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well-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timed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posts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15759" y="3001772"/>
            <a:ext cx="36360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Just like any other channel, there </a:t>
            </a:r>
            <a:r>
              <a:rPr sz="1000" spc="-10" dirty="0">
                <a:latin typeface="Arial MT"/>
                <a:cs typeface="Arial MT"/>
              </a:rPr>
              <a:t>is </a:t>
            </a:r>
            <a:r>
              <a:rPr sz="1000" spc="-5" dirty="0">
                <a:latin typeface="Arial MT"/>
                <a:cs typeface="Arial MT"/>
              </a:rPr>
              <a:t>a better </a:t>
            </a:r>
            <a:r>
              <a:rPr sz="1000" dirty="0">
                <a:latin typeface="Arial MT"/>
                <a:cs typeface="Arial MT"/>
              </a:rPr>
              <a:t>time </a:t>
            </a:r>
            <a:r>
              <a:rPr sz="1000" spc="-5" dirty="0">
                <a:latin typeface="Arial MT"/>
                <a:cs typeface="Arial MT"/>
              </a:rPr>
              <a:t>to post content,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and that varies depending on the network and audience. Keep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5" dirty="0">
                <a:latin typeface="Arial MT"/>
                <a:cs typeface="Arial MT"/>
              </a:rPr>
              <a:t>your </a:t>
            </a:r>
            <a:r>
              <a:rPr sz="1000" spc="-5" dirty="0">
                <a:latin typeface="Arial MT"/>
                <a:cs typeface="Arial MT"/>
              </a:rPr>
              <a:t>customers interested by posting often and sharing </a:t>
            </a:r>
            <a:r>
              <a:rPr sz="1000" spc="-10" dirty="0">
                <a:latin typeface="Arial MT"/>
                <a:cs typeface="Arial MT"/>
              </a:rPr>
              <a:t>varied </a:t>
            </a:r>
            <a:r>
              <a:rPr sz="1000" spc="-5" dirty="0">
                <a:latin typeface="Arial MT"/>
                <a:cs typeface="Arial MT"/>
              </a:rPr>
              <a:t> content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01870" y="3740658"/>
            <a:ext cx="107251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Arial"/>
                <a:cs typeface="Arial"/>
              </a:rPr>
              <a:t>Two-way 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ng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g</a:t>
            </a:r>
            <a:r>
              <a:rPr sz="1400" b="1" dirty="0">
                <a:latin typeface="Arial"/>
                <a:cs typeface="Arial"/>
              </a:rPr>
              <a:t>eme</a:t>
            </a:r>
            <a:r>
              <a:rPr sz="1400" b="1" spc="-5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15759" y="3728466"/>
            <a:ext cx="346329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Social is about </a:t>
            </a:r>
            <a:r>
              <a:rPr sz="1000" dirty="0">
                <a:latin typeface="Arial MT"/>
                <a:cs typeface="Arial MT"/>
              </a:rPr>
              <a:t>more </a:t>
            </a:r>
            <a:r>
              <a:rPr sz="1000" spc="-5" dirty="0">
                <a:latin typeface="Arial MT"/>
                <a:cs typeface="Arial MT"/>
              </a:rPr>
              <a:t>than just pushing out content. Allow </a:t>
            </a:r>
            <a:r>
              <a:rPr sz="1000" spc="-15" dirty="0">
                <a:latin typeface="Arial MT"/>
                <a:cs typeface="Arial MT"/>
              </a:rPr>
              <a:t>your </a:t>
            </a:r>
            <a:r>
              <a:rPr sz="1000" spc="-2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customers </a:t>
            </a:r>
            <a:r>
              <a:rPr sz="1000" spc="-5" dirty="0">
                <a:latin typeface="Arial MT"/>
                <a:cs typeface="Arial MT"/>
              </a:rPr>
              <a:t>to interact </a:t>
            </a:r>
            <a:r>
              <a:rPr sz="1000" spc="-10" dirty="0">
                <a:latin typeface="Arial MT"/>
                <a:cs typeface="Arial MT"/>
              </a:rPr>
              <a:t>with </a:t>
            </a:r>
            <a:r>
              <a:rPr sz="1000" spc="-15" dirty="0">
                <a:latin typeface="Arial MT"/>
                <a:cs typeface="Arial MT"/>
              </a:rPr>
              <a:t>you </a:t>
            </a:r>
            <a:r>
              <a:rPr sz="1000" spc="-5" dirty="0">
                <a:latin typeface="Arial MT"/>
                <a:cs typeface="Arial MT"/>
              </a:rPr>
              <a:t>and </a:t>
            </a:r>
            <a:r>
              <a:rPr sz="1000" spc="5" dirty="0">
                <a:latin typeface="Arial MT"/>
                <a:cs typeface="Arial MT"/>
              </a:rPr>
              <a:t>make </a:t>
            </a:r>
            <a:r>
              <a:rPr sz="1000" spc="-5" dirty="0">
                <a:latin typeface="Arial MT"/>
                <a:cs typeface="Arial MT"/>
              </a:rPr>
              <a:t>sure </a:t>
            </a:r>
            <a:r>
              <a:rPr sz="1000" spc="-15" dirty="0">
                <a:latin typeface="Arial MT"/>
                <a:cs typeface="Arial MT"/>
              </a:rPr>
              <a:t>you </a:t>
            </a:r>
            <a:r>
              <a:rPr sz="1000" spc="-5" dirty="0">
                <a:latin typeface="Arial MT"/>
                <a:cs typeface="Arial MT"/>
              </a:rPr>
              <a:t>respond to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create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 differentiated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experience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01870" y="4469638"/>
            <a:ext cx="11144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Optimisation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15759" y="4350766"/>
            <a:ext cx="35725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 MT"/>
                <a:cs typeface="Arial MT"/>
              </a:rPr>
              <a:t>Test, </a:t>
            </a:r>
            <a:r>
              <a:rPr sz="1000" spc="-5" dirty="0">
                <a:latin typeface="Arial MT"/>
                <a:cs typeface="Arial MT"/>
              </a:rPr>
              <a:t>learn, adjust, repeat. Iteration </a:t>
            </a:r>
            <a:r>
              <a:rPr sz="1000" spc="-10" dirty="0">
                <a:latin typeface="Arial MT"/>
                <a:cs typeface="Arial MT"/>
              </a:rPr>
              <a:t>is </a:t>
            </a:r>
            <a:r>
              <a:rPr sz="1000" dirty="0">
                <a:latin typeface="Arial MT"/>
                <a:cs typeface="Arial MT"/>
              </a:rPr>
              <a:t>key </a:t>
            </a:r>
            <a:r>
              <a:rPr sz="1000" spc="-5" dirty="0">
                <a:latin typeface="Arial MT"/>
                <a:cs typeface="Arial MT"/>
              </a:rPr>
              <a:t>to success and social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is no different. Plan </a:t>
            </a:r>
            <a:r>
              <a:rPr sz="1000" dirty="0">
                <a:latin typeface="Arial MT"/>
                <a:cs typeface="Arial MT"/>
              </a:rPr>
              <a:t>for </a:t>
            </a:r>
            <a:r>
              <a:rPr sz="1000" spc="-5" dirty="0">
                <a:latin typeface="Arial MT"/>
                <a:cs typeface="Arial MT"/>
              </a:rPr>
              <a:t>A/B testing and track success of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individual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campaigns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and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performance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across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platforms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01870" y="5093589"/>
            <a:ext cx="13500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Personalisation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15759" y="4974717"/>
            <a:ext cx="35217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Use social insights to </a:t>
            </a:r>
            <a:r>
              <a:rPr sz="1000" dirty="0">
                <a:latin typeface="Arial MT"/>
                <a:cs typeface="Arial MT"/>
              </a:rPr>
              <a:t>know </a:t>
            </a:r>
            <a:r>
              <a:rPr sz="1000" spc="-10" dirty="0">
                <a:latin typeface="Arial MT"/>
                <a:cs typeface="Arial MT"/>
              </a:rPr>
              <a:t>who </a:t>
            </a:r>
            <a:r>
              <a:rPr sz="1000" spc="-15" dirty="0">
                <a:latin typeface="Arial MT"/>
                <a:cs typeface="Arial MT"/>
              </a:rPr>
              <a:t>your </a:t>
            </a:r>
            <a:r>
              <a:rPr sz="1000" dirty="0">
                <a:latin typeface="Arial MT"/>
                <a:cs typeface="Arial MT"/>
              </a:rPr>
              <a:t>customers </a:t>
            </a:r>
            <a:r>
              <a:rPr sz="1000" spc="-5" dirty="0">
                <a:latin typeface="Arial MT"/>
                <a:cs typeface="Arial MT"/>
              </a:rPr>
              <a:t>are and adapt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15" dirty="0">
                <a:latin typeface="Arial MT"/>
                <a:cs typeface="Arial MT"/>
              </a:rPr>
              <a:t>your </a:t>
            </a:r>
            <a:r>
              <a:rPr sz="1000" spc="-5" dirty="0">
                <a:latin typeface="Arial MT"/>
                <a:cs typeface="Arial MT"/>
              </a:rPr>
              <a:t>messaging, including graphics and tone of voice to target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the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right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customers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with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the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right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message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at the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right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time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01870" y="5661405"/>
            <a:ext cx="13538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Strategic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use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of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channels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15759" y="5573014"/>
            <a:ext cx="36480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Not all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channels</a:t>
            </a:r>
            <a:r>
              <a:rPr sz="1000" spc="-10" dirty="0">
                <a:latin typeface="Arial MT"/>
                <a:cs typeface="Arial MT"/>
              </a:rPr>
              <a:t> will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be relevant to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5" dirty="0">
                <a:latin typeface="Arial MT"/>
                <a:cs typeface="Arial MT"/>
              </a:rPr>
              <a:t>your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brand. </a:t>
            </a:r>
            <a:r>
              <a:rPr sz="1000" dirty="0">
                <a:latin typeface="Arial MT"/>
                <a:cs typeface="Arial MT"/>
              </a:rPr>
              <a:t>Whilst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presence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on the </a:t>
            </a:r>
            <a:r>
              <a:rPr sz="1000" spc="-10" dirty="0">
                <a:latin typeface="Arial MT"/>
                <a:cs typeface="Arial MT"/>
              </a:rPr>
              <a:t>Big </a:t>
            </a:r>
            <a:r>
              <a:rPr sz="1000" spc="-5" dirty="0">
                <a:latin typeface="Arial MT"/>
                <a:cs typeface="Arial MT"/>
              </a:rPr>
              <a:t>4 </a:t>
            </a:r>
            <a:r>
              <a:rPr sz="1000" spc="-10" dirty="0">
                <a:latin typeface="Arial MT"/>
                <a:cs typeface="Arial MT"/>
              </a:rPr>
              <a:t>is </a:t>
            </a:r>
            <a:r>
              <a:rPr sz="1000" spc="-5" dirty="0">
                <a:latin typeface="Arial MT"/>
                <a:cs typeface="Arial MT"/>
              </a:rPr>
              <a:t>a </a:t>
            </a:r>
            <a:r>
              <a:rPr sz="1000" dirty="0">
                <a:latin typeface="Arial MT"/>
                <a:cs typeface="Arial MT"/>
              </a:rPr>
              <a:t>must, </a:t>
            </a:r>
            <a:r>
              <a:rPr sz="1000" spc="-5" dirty="0">
                <a:latin typeface="Arial MT"/>
                <a:cs typeface="Arial MT"/>
              </a:rPr>
              <a:t>focusing </a:t>
            </a:r>
            <a:r>
              <a:rPr sz="1000" spc="-15" dirty="0">
                <a:latin typeface="Arial MT"/>
                <a:cs typeface="Arial MT"/>
              </a:rPr>
              <a:t>your </a:t>
            </a:r>
            <a:r>
              <a:rPr sz="1000" spc="-5" dirty="0">
                <a:latin typeface="Arial MT"/>
                <a:cs typeface="Arial MT"/>
              </a:rPr>
              <a:t>budget and </a:t>
            </a:r>
            <a:r>
              <a:rPr sz="1000" dirty="0">
                <a:latin typeface="Arial MT"/>
                <a:cs typeface="Arial MT"/>
              </a:rPr>
              <a:t>efforts </a:t>
            </a:r>
            <a:r>
              <a:rPr sz="1000" spc="-5" dirty="0">
                <a:latin typeface="Arial MT"/>
                <a:cs typeface="Arial MT"/>
              </a:rPr>
              <a:t>on the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channels</a:t>
            </a:r>
            <a:r>
              <a:rPr sz="1000" spc="-10" dirty="0">
                <a:latin typeface="Arial MT"/>
                <a:cs typeface="Arial MT"/>
              </a:rPr>
              <a:t> where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5" dirty="0">
                <a:latin typeface="Arial MT"/>
                <a:cs typeface="Arial MT"/>
              </a:rPr>
              <a:t>your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customers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are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the</a:t>
            </a:r>
            <a:r>
              <a:rPr sz="1000" dirty="0">
                <a:latin typeface="Arial MT"/>
                <a:cs typeface="Arial MT"/>
              </a:rPr>
              <a:t> most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active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will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deliver </a:t>
            </a:r>
            <a:r>
              <a:rPr sz="1000" spc="-5" dirty="0">
                <a:latin typeface="Arial MT"/>
                <a:cs typeface="Arial MT"/>
              </a:rPr>
              <a:t> better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value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money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01870" y="6307328"/>
            <a:ext cx="13690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Overall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strategy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alignment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15759" y="6295136"/>
            <a:ext cx="328930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Driving revenue and engagement </a:t>
            </a:r>
            <a:r>
              <a:rPr sz="1000" dirty="0">
                <a:latin typeface="Arial MT"/>
                <a:cs typeface="Arial MT"/>
              </a:rPr>
              <a:t>from </a:t>
            </a:r>
            <a:r>
              <a:rPr sz="1000" spc="-5" dirty="0">
                <a:latin typeface="Arial MT"/>
                <a:cs typeface="Arial MT"/>
              </a:rPr>
              <a:t>social does require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investment. Incorporate social as its </a:t>
            </a:r>
            <a:r>
              <a:rPr sz="1000" spc="-10" dirty="0">
                <a:latin typeface="Arial MT"/>
                <a:cs typeface="Arial MT"/>
              </a:rPr>
              <a:t>own </a:t>
            </a:r>
            <a:r>
              <a:rPr sz="1000" spc="-5" dirty="0">
                <a:latin typeface="Arial MT"/>
                <a:cs typeface="Arial MT"/>
              </a:rPr>
              <a:t>channel into </a:t>
            </a:r>
            <a:r>
              <a:rPr sz="1000" spc="-15" dirty="0">
                <a:latin typeface="Arial MT"/>
                <a:cs typeface="Arial MT"/>
              </a:rPr>
              <a:t>your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overall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strategy,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budget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and resources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47" y="2510663"/>
            <a:ext cx="3820045" cy="3820071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791080" y="4249673"/>
            <a:ext cx="1132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marR="5080" indent="-224154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SOCIAL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MEDIA </a:t>
            </a:r>
            <a:r>
              <a:rPr sz="1200" b="1" spc="-3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PILLARS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5" dirty="0"/>
              <a:t>10</a:t>
            </a:fld>
            <a:endParaRPr spc="5" dirty="0"/>
          </a:p>
        </p:txBody>
      </p:sp>
      <p:sp>
        <p:nvSpPr>
          <p:cNvPr id="28" name="object 28"/>
          <p:cNvSpPr txBox="1"/>
          <p:nvPr/>
        </p:nvSpPr>
        <p:spPr>
          <a:xfrm>
            <a:off x="451205" y="1432941"/>
            <a:ext cx="52616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great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social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media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strategy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includes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following pillars: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60261"/>
            <a:ext cx="10692765" cy="1398905"/>
            <a:chOff x="0" y="6160261"/>
            <a:chExt cx="10692765" cy="1398905"/>
          </a:xfrm>
        </p:grpSpPr>
        <p:sp>
          <p:nvSpPr>
            <p:cNvPr id="3" name="object 3"/>
            <p:cNvSpPr/>
            <p:nvPr/>
          </p:nvSpPr>
          <p:spPr>
            <a:xfrm>
              <a:off x="5355971" y="6160261"/>
              <a:ext cx="5336540" cy="1398905"/>
            </a:xfrm>
            <a:custGeom>
              <a:avLst/>
              <a:gdLst/>
              <a:ahLst/>
              <a:cxnLst/>
              <a:rect l="l" t="t" r="r" b="b"/>
              <a:pathLst>
                <a:path w="5336540" h="1398904">
                  <a:moveTo>
                    <a:pt x="5336412" y="0"/>
                  </a:moveTo>
                  <a:lnTo>
                    <a:pt x="0" y="0"/>
                  </a:lnTo>
                  <a:lnTo>
                    <a:pt x="0" y="1398777"/>
                  </a:lnTo>
                  <a:lnTo>
                    <a:pt x="5336412" y="1398777"/>
                  </a:lnTo>
                  <a:lnTo>
                    <a:pt x="5336412" y="0"/>
                  </a:lnTo>
                  <a:close/>
                </a:path>
              </a:pathLst>
            </a:custGeom>
            <a:solidFill>
              <a:srgbClr val="CCE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160274"/>
              <a:ext cx="5344795" cy="1398905"/>
            </a:xfrm>
            <a:custGeom>
              <a:avLst/>
              <a:gdLst/>
              <a:ahLst/>
              <a:cxnLst/>
              <a:rect l="l" t="t" r="r" b="b"/>
              <a:pathLst>
                <a:path w="5344795" h="1398904">
                  <a:moveTo>
                    <a:pt x="5344795" y="0"/>
                  </a:moveTo>
                  <a:lnTo>
                    <a:pt x="0" y="0"/>
                  </a:lnTo>
                  <a:lnTo>
                    <a:pt x="0" y="1398765"/>
                  </a:lnTo>
                  <a:lnTo>
                    <a:pt x="5344795" y="1398765"/>
                  </a:lnTo>
                  <a:lnTo>
                    <a:pt x="5344795" y="0"/>
                  </a:lnTo>
                  <a:close/>
                </a:path>
              </a:pathLst>
            </a:custGeom>
            <a:solidFill>
              <a:srgbClr val="EEF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1274394"/>
            <a:ext cx="5344795" cy="758190"/>
          </a:xfrm>
          <a:custGeom>
            <a:avLst/>
            <a:gdLst/>
            <a:ahLst/>
            <a:cxnLst/>
            <a:rect l="l" t="t" r="r" b="b"/>
            <a:pathLst>
              <a:path w="5344795" h="758189">
                <a:moveTo>
                  <a:pt x="5344795" y="0"/>
                </a:moveTo>
                <a:lnTo>
                  <a:pt x="0" y="0"/>
                </a:lnTo>
                <a:lnTo>
                  <a:pt x="0" y="757605"/>
                </a:lnTo>
                <a:lnTo>
                  <a:pt x="5344795" y="757605"/>
                </a:lnTo>
                <a:lnTo>
                  <a:pt x="5344795" y="0"/>
                </a:lnTo>
                <a:close/>
              </a:path>
            </a:pathLst>
          </a:custGeom>
          <a:solidFill>
            <a:srgbClr val="EEF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70186" y="7230801"/>
            <a:ext cx="1219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850" dirty="0">
                <a:latin typeface="Arial MT"/>
                <a:cs typeface="Arial MT"/>
              </a:rPr>
              <a:t>11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7126" y="148148"/>
            <a:ext cx="4849495" cy="95313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710"/>
              </a:spcBef>
            </a:pPr>
            <a:r>
              <a:rPr spc="-50" dirty="0"/>
              <a:t>WHAT</a:t>
            </a:r>
            <a:r>
              <a:rPr spc="-20" dirty="0"/>
              <a:t> </a:t>
            </a:r>
            <a:r>
              <a:rPr spc="-10" dirty="0"/>
              <a:t>DOES</a:t>
            </a:r>
            <a:r>
              <a:rPr spc="-35" dirty="0"/>
              <a:t> </a:t>
            </a:r>
            <a:r>
              <a:rPr spc="-5" dirty="0"/>
              <a:t>GOOD</a:t>
            </a:r>
            <a:r>
              <a:rPr spc="-15" dirty="0"/>
              <a:t> LOOK </a:t>
            </a:r>
            <a:r>
              <a:rPr spc="-5" dirty="0"/>
              <a:t>LIKE?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0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000" b="1" spc="5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000" b="1" spc="6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000" b="1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5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000" b="1" spc="6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5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319" y="6290869"/>
            <a:ext cx="2162175" cy="11010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95"/>
              </a:spcBef>
            </a:pPr>
            <a:r>
              <a:rPr sz="1050" spc="-5" dirty="0">
                <a:solidFill>
                  <a:srgbClr val="2B2C31"/>
                </a:solidFill>
                <a:latin typeface="Arial MT"/>
                <a:cs typeface="Arial MT"/>
              </a:rPr>
              <a:t>Royal </a:t>
            </a:r>
            <a:r>
              <a:rPr sz="1050" dirty="0">
                <a:solidFill>
                  <a:srgbClr val="2B2C31"/>
                </a:solidFill>
                <a:latin typeface="Arial MT"/>
                <a:cs typeface="Arial MT"/>
              </a:rPr>
              <a:t>Academy uses relatable and </a:t>
            </a:r>
            <a:r>
              <a:rPr sz="1050" spc="5" dirty="0">
                <a:solidFill>
                  <a:srgbClr val="2B2C3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B2C31"/>
                </a:solidFill>
                <a:latin typeface="Arial MT"/>
                <a:cs typeface="Arial MT"/>
              </a:rPr>
              <a:t>humourous posts and </a:t>
            </a:r>
            <a:r>
              <a:rPr sz="1050" spc="-5" dirty="0">
                <a:solidFill>
                  <a:srgbClr val="2B2C31"/>
                </a:solidFill>
                <a:latin typeface="Arial MT"/>
                <a:cs typeface="Arial MT"/>
              </a:rPr>
              <a:t>interactive </a:t>
            </a:r>
            <a:r>
              <a:rPr sz="1050" dirty="0">
                <a:solidFill>
                  <a:srgbClr val="2B2C31"/>
                </a:solidFill>
                <a:latin typeface="Arial MT"/>
                <a:cs typeface="Arial MT"/>
              </a:rPr>
              <a:t> campaigns such as their </a:t>
            </a:r>
            <a:r>
              <a:rPr sz="1050" spc="5" dirty="0">
                <a:solidFill>
                  <a:srgbClr val="2B2C31"/>
                </a:solidFill>
                <a:latin typeface="Arial MT"/>
                <a:cs typeface="Arial MT"/>
              </a:rPr>
              <a:t> </a:t>
            </a:r>
            <a:r>
              <a:rPr sz="1050" b="1" spc="-5" dirty="0">
                <a:solidFill>
                  <a:srgbClr val="2B2C31"/>
                </a:solidFill>
                <a:latin typeface="Arial"/>
                <a:cs typeface="Arial"/>
              </a:rPr>
              <a:t>#RAdailydoodle </a:t>
            </a:r>
            <a:r>
              <a:rPr sz="1050" spc="-5" dirty="0">
                <a:solidFill>
                  <a:srgbClr val="2B2C31"/>
                </a:solidFill>
                <a:latin typeface="Arial MT"/>
                <a:cs typeface="Arial MT"/>
              </a:rPr>
              <a:t>to </a:t>
            </a:r>
            <a:r>
              <a:rPr sz="1050" spc="5" dirty="0">
                <a:solidFill>
                  <a:srgbClr val="2B2C31"/>
                </a:solidFill>
                <a:latin typeface="Arial MT"/>
                <a:cs typeface="Arial MT"/>
              </a:rPr>
              <a:t>keep </a:t>
            </a:r>
            <a:r>
              <a:rPr sz="1050" dirty="0">
                <a:solidFill>
                  <a:srgbClr val="2B2C31"/>
                </a:solidFill>
                <a:latin typeface="Arial MT"/>
                <a:cs typeface="Arial MT"/>
              </a:rPr>
              <a:t>their 441K </a:t>
            </a:r>
            <a:r>
              <a:rPr sz="1050" spc="-280" dirty="0">
                <a:solidFill>
                  <a:srgbClr val="2B2C31"/>
                </a:solidFill>
                <a:latin typeface="Arial MT"/>
                <a:cs typeface="Arial MT"/>
              </a:rPr>
              <a:t> </a:t>
            </a:r>
            <a:r>
              <a:rPr sz="1050" spc="-5" dirty="0">
                <a:solidFill>
                  <a:srgbClr val="2B2C31"/>
                </a:solidFill>
                <a:latin typeface="Arial MT"/>
                <a:cs typeface="Arial MT"/>
              </a:rPr>
              <a:t>Twitter </a:t>
            </a:r>
            <a:r>
              <a:rPr sz="1050" dirty="0">
                <a:solidFill>
                  <a:srgbClr val="2B2C31"/>
                </a:solidFill>
                <a:latin typeface="Arial MT"/>
                <a:cs typeface="Arial MT"/>
              </a:rPr>
              <a:t>followers engaged, drawing </a:t>
            </a:r>
            <a:r>
              <a:rPr sz="1050" spc="5" dirty="0">
                <a:solidFill>
                  <a:srgbClr val="2B2C3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B2C31"/>
                </a:solidFill>
                <a:latin typeface="Arial MT"/>
                <a:cs typeface="Arial MT"/>
              </a:rPr>
              <a:t>increased user participation and </a:t>
            </a:r>
            <a:r>
              <a:rPr sz="1050" spc="5" dirty="0">
                <a:solidFill>
                  <a:srgbClr val="2B2C3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B2C31"/>
                </a:solidFill>
                <a:latin typeface="Arial MT"/>
                <a:cs typeface="Arial MT"/>
              </a:rPr>
              <a:t>personalised</a:t>
            </a:r>
            <a:r>
              <a:rPr sz="1050" spc="-30" dirty="0">
                <a:solidFill>
                  <a:srgbClr val="2B2C3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B2C31"/>
                </a:solidFill>
                <a:latin typeface="Arial MT"/>
                <a:cs typeface="Arial MT"/>
              </a:rPr>
              <a:t>well-crafted</a:t>
            </a:r>
            <a:r>
              <a:rPr sz="1050" spc="-25" dirty="0">
                <a:solidFill>
                  <a:srgbClr val="2B2C3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B2C31"/>
                </a:solidFill>
                <a:latin typeface="Arial MT"/>
                <a:cs typeface="Arial MT"/>
              </a:rPr>
              <a:t>responses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4784" y="1376553"/>
            <a:ext cx="306705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0"/>
              </a:spcBef>
            </a:pPr>
            <a:r>
              <a:rPr sz="1800" b="1" spc="-305" dirty="0">
                <a:latin typeface="Arial"/>
                <a:cs typeface="Arial"/>
              </a:rPr>
              <a:t>C</a:t>
            </a:r>
            <a:r>
              <a:rPr sz="1800" b="1" spc="-275" dirty="0">
                <a:latin typeface="Arial"/>
                <a:cs typeface="Arial"/>
              </a:rPr>
              <a:t>on</a:t>
            </a:r>
            <a:r>
              <a:rPr sz="1800" b="1" spc="-265" dirty="0">
                <a:latin typeface="Arial"/>
                <a:cs typeface="Arial"/>
              </a:rPr>
              <a:t>ve</a:t>
            </a:r>
            <a:r>
              <a:rPr sz="1800" b="1" spc="-200" dirty="0">
                <a:latin typeface="Arial"/>
                <a:cs typeface="Arial"/>
              </a:rPr>
              <a:t>r</a:t>
            </a:r>
            <a:r>
              <a:rPr sz="1800" b="1" spc="-265" dirty="0">
                <a:latin typeface="Arial"/>
                <a:cs typeface="Arial"/>
              </a:rPr>
              <a:t>sa</a:t>
            </a:r>
            <a:r>
              <a:rPr sz="1800" b="1" spc="-185" dirty="0">
                <a:latin typeface="Arial"/>
                <a:cs typeface="Arial"/>
              </a:rPr>
              <a:t>t</a:t>
            </a:r>
            <a:r>
              <a:rPr sz="1800" b="1" spc="-165" dirty="0">
                <a:latin typeface="Arial"/>
                <a:cs typeface="Arial"/>
              </a:rPr>
              <a:t>i</a:t>
            </a:r>
            <a:r>
              <a:rPr sz="1800" b="1" spc="-275" dirty="0">
                <a:latin typeface="Arial"/>
                <a:cs typeface="Arial"/>
              </a:rPr>
              <a:t>on</a:t>
            </a:r>
            <a:r>
              <a:rPr sz="1800" b="1" spc="-265" dirty="0">
                <a:latin typeface="Arial"/>
                <a:cs typeface="Arial"/>
              </a:rPr>
              <a:t>a</a:t>
            </a:r>
            <a:r>
              <a:rPr sz="1800" b="1" spc="-90" dirty="0">
                <a:latin typeface="Arial"/>
                <a:cs typeface="Arial"/>
              </a:rPr>
              <a:t>l</a:t>
            </a:r>
            <a:r>
              <a:rPr sz="1800" b="1" spc="-240" dirty="0">
                <a:latin typeface="Arial"/>
                <a:cs typeface="Arial"/>
              </a:rPr>
              <a:t> </a:t>
            </a:r>
            <a:r>
              <a:rPr sz="1800" b="1" spc="-235" dirty="0">
                <a:latin typeface="Arial"/>
                <a:cs typeface="Arial"/>
              </a:rPr>
              <a:t>&amp; </a:t>
            </a:r>
            <a:r>
              <a:rPr sz="1800" b="1" spc="-295" dirty="0">
                <a:latin typeface="Arial"/>
                <a:cs typeface="Arial"/>
              </a:rPr>
              <a:t>E</a:t>
            </a:r>
            <a:r>
              <a:rPr sz="1800" b="1" spc="-275" dirty="0">
                <a:latin typeface="Arial"/>
                <a:cs typeface="Arial"/>
              </a:rPr>
              <a:t>ng</a:t>
            </a:r>
            <a:r>
              <a:rPr sz="1800" b="1" spc="-265" dirty="0">
                <a:latin typeface="Arial"/>
                <a:cs typeface="Arial"/>
              </a:rPr>
              <a:t>a</a:t>
            </a:r>
            <a:r>
              <a:rPr sz="1800" b="1" spc="-275" dirty="0">
                <a:latin typeface="Arial"/>
                <a:cs typeface="Arial"/>
              </a:rPr>
              <a:t>g</a:t>
            </a:r>
            <a:r>
              <a:rPr sz="1800" b="1" spc="-165" dirty="0">
                <a:latin typeface="Arial"/>
                <a:cs typeface="Arial"/>
              </a:rPr>
              <a:t>i</a:t>
            </a:r>
            <a:r>
              <a:rPr sz="1800" b="1" spc="-275" dirty="0">
                <a:latin typeface="Arial"/>
                <a:cs typeface="Arial"/>
              </a:rPr>
              <a:t>n</a:t>
            </a:r>
            <a:r>
              <a:rPr sz="1800" b="1" spc="-200" dirty="0">
                <a:latin typeface="Arial"/>
                <a:cs typeface="Arial"/>
              </a:rPr>
              <a:t>g</a:t>
            </a:r>
            <a:r>
              <a:rPr sz="1800" b="1" spc="-250" dirty="0">
                <a:latin typeface="Arial"/>
                <a:cs typeface="Arial"/>
              </a:rPr>
              <a:t> </a:t>
            </a:r>
            <a:r>
              <a:rPr sz="1800" b="1" spc="-305" dirty="0">
                <a:latin typeface="Arial"/>
                <a:cs typeface="Arial"/>
              </a:rPr>
              <a:t>C</a:t>
            </a:r>
            <a:r>
              <a:rPr sz="1800" b="1" spc="-275" dirty="0">
                <a:latin typeface="Arial"/>
                <a:cs typeface="Arial"/>
              </a:rPr>
              <a:t>on</a:t>
            </a:r>
            <a:r>
              <a:rPr sz="1800" b="1" spc="-185" dirty="0">
                <a:latin typeface="Arial"/>
                <a:cs typeface="Arial"/>
              </a:rPr>
              <a:t>t</a:t>
            </a:r>
            <a:r>
              <a:rPr sz="1800" b="1" spc="-265" dirty="0">
                <a:latin typeface="Arial"/>
                <a:cs typeface="Arial"/>
              </a:rPr>
              <a:t>e</a:t>
            </a:r>
            <a:r>
              <a:rPr sz="1800" b="1" spc="-275" dirty="0">
                <a:latin typeface="Arial"/>
                <a:cs typeface="Arial"/>
              </a:rPr>
              <a:t>n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254" dirty="0">
                <a:latin typeface="Arial"/>
                <a:cs typeface="Arial"/>
              </a:rPr>
              <a:t> </a:t>
            </a:r>
            <a:r>
              <a:rPr sz="1800" b="1" spc="-185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20"/>
              </a:lnSpc>
            </a:pPr>
            <a:r>
              <a:rPr sz="1600" i="1" spc="-5" dirty="0">
                <a:latin typeface="Arial"/>
                <a:cs typeface="Arial"/>
              </a:rPr>
              <a:t>Royal</a:t>
            </a:r>
            <a:r>
              <a:rPr sz="1600" i="1" spc="-8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Academy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&amp;</a:t>
            </a:r>
            <a:r>
              <a:rPr sz="1600" i="1" spc="-7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Aldi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5463" y="1274394"/>
            <a:ext cx="5337175" cy="758190"/>
          </a:xfrm>
          <a:prstGeom prst="rect">
            <a:avLst/>
          </a:prstGeom>
          <a:solidFill>
            <a:srgbClr val="CCE6F8"/>
          </a:solidFill>
        </p:spPr>
        <p:txBody>
          <a:bodyPr vert="horz" wrap="square" lIns="0" tIns="121285" rIns="0" bIns="0" rtlCol="0">
            <a:spAutoFit/>
          </a:bodyPr>
          <a:lstStyle/>
          <a:p>
            <a:pPr marL="208915">
              <a:lnSpc>
                <a:spcPts val="2160"/>
              </a:lnSpc>
              <a:spcBef>
                <a:spcPts val="955"/>
              </a:spcBef>
            </a:pPr>
            <a:r>
              <a:rPr sz="1800" b="1" spc="-165" dirty="0">
                <a:latin typeface="Arial"/>
                <a:cs typeface="Arial"/>
              </a:rPr>
              <a:t>I</a:t>
            </a:r>
            <a:r>
              <a:rPr sz="1800" b="1" spc="-275" dirty="0">
                <a:latin typeface="Arial"/>
                <a:cs typeface="Arial"/>
              </a:rPr>
              <a:t>n</a:t>
            </a:r>
            <a:r>
              <a:rPr sz="1800" b="1" spc="-185" dirty="0">
                <a:latin typeface="Arial"/>
                <a:cs typeface="Arial"/>
              </a:rPr>
              <a:t>f</a:t>
            </a:r>
            <a:r>
              <a:rPr sz="1800" b="1" spc="-165" dirty="0">
                <a:latin typeface="Arial"/>
                <a:cs typeface="Arial"/>
              </a:rPr>
              <a:t>l</a:t>
            </a:r>
            <a:r>
              <a:rPr sz="1800" b="1" spc="-275" dirty="0">
                <a:latin typeface="Arial"/>
                <a:cs typeface="Arial"/>
              </a:rPr>
              <a:t>u</a:t>
            </a:r>
            <a:r>
              <a:rPr sz="1800" b="1" spc="-265" dirty="0">
                <a:latin typeface="Arial"/>
                <a:cs typeface="Arial"/>
              </a:rPr>
              <a:t>e</a:t>
            </a:r>
            <a:r>
              <a:rPr sz="1800" b="1" spc="-275" dirty="0">
                <a:latin typeface="Arial"/>
                <a:cs typeface="Arial"/>
              </a:rPr>
              <a:t>n</a:t>
            </a:r>
            <a:r>
              <a:rPr sz="1800" b="1" spc="-265" dirty="0">
                <a:latin typeface="Arial"/>
                <a:cs typeface="Arial"/>
              </a:rPr>
              <a:t>ce</a:t>
            </a:r>
            <a:r>
              <a:rPr sz="1800" b="1" spc="-130" dirty="0">
                <a:latin typeface="Arial"/>
                <a:cs typeface="Arial"/>
              </a:rPr>
              <a:t>r</a:t>
            </a:r>
            <a:r>
              <a:rPr sz="1800" b="1" spc="-235" dirty="0">
                <a:latin typeface="Arial"/>
                <a:cs typeface="Arial"/>
              </a:rPr>
              <a:t> &amp; </a:t>
            </a:r>
            <a:r>
              <a:rPr sz="1800" b="1" spc="-165" dirty="0">
                <a:latin typeface="Arial"/>
                <a:cs typeface="Arial"/>
              </a:rPr>
              <a:t>I</a:t>
            </a:r>
            <a:r>
              <a:rPr sz="1800" b="1" spc="-275" dirty="0">
                <a:latin typeface="Arial"/>
                <a:cs typeface="Arial"/>
              </a:rPr>
              <a:t>n</a:t>
            </a:r>
            <a:r>
              <a:rPr sz="1800" b="1" spc="-185" dirty="0">
                <a:latin typeface="Arial"/>
                <a:cs typeface="Arial"/>
              </a:rPr>
              <a:t>t</a:t>
            </a:r>
            <a:r>
              <a:rPr sz="1800" b="1" spc="-265" dirty="0">
                <a:latin typeface="Arial"/>
                <a:cs typeface="Arial"/>
              </a:rPr>
              <a:t>e</a:t>
            </a:r>
            <a:r>
              <a:rPr sz="1800" b="1" spc="-200" dirty="0">
                <a:latin typeface="Arial"/>
                <a:cs typeface="Arial"/>
              </a:rPr>
              <a:t>r</a:t>
            </a:r>
            <a:r>
              <a:rPr sz="1800" b="1" spc="-265" dirty="0">
                <a:latin typeface="Arial"/>
                <a:cs typeface="Arial"/>
              </a:rPr>
              <a:t>es</a:t>
            </a:r>
            <a:r>
              <a:rPr sz="1800" b="1" spc="-180" dirty="0">
                <a:latin typeface="Arial"/>
                <a:cs typeface="Arial"/>
              </a:rPr>
              <a:t>t</a:t>
            </a:r>
            <a:r>
              <a:rPr sz="1800" b="1" spc="-185" dirty="0">
                <a:latin typeface="Arial"/>
                <a:cs typeface="Arial"/>
              </a:rPr>
              <a:t>-</a:t>
            </a:r>
            <a:r>
              <a:rPr sz="1800" b="1" spc="-275" dirty="0">
                <a:latin typeface="Arial"/>
                <a:cs typeface="Arial"/>
              </a:rPr>
              <a:t>b</a:t>
            </a:r>
            <a:r>
              <a:rPr sz="1800" b="1" spc="-265" dirty="0">
                <a:latin typeface="Arial"/>
                <a:cs typeface="Arial"/>
              </a:rPr>
              <a:t>ase</a:t>
            </a:r>
            <a:r>
              <a:rPr sz="1800" b="1" spc="-200" dirty="0">
                <a:latin typeface="Arial"/>
                <a:cs typeface="Arial"/>
              </a:rPr>
              <a:t>d</a:t>
            </a:r>
            <a:r>
              <a:rPr sz="1800" b="1" spc="-240" dirty="0">
                <a:latin typeface="Arial"/>
                <a:cs typeface="Arial"/>
              </a:rPr>
              <a:t> </a:t>
            </a:r>
            <a:r>
              <a:rPr sz="1800" b="1" spc="-305" dirty="0">
                <a:latin typeface="Arial"/>
                <a:cs typeface="Arial"/>
              </a:rPr>
              <a:t>Ma</a:t>
            </a:r>
            <a:r>
              <a:rPr sz="1800" b="1" spc="-200" dirty="0">
                <a:latin typeface="Arial"/>
                <a:cs typeface="Arial"/>
              </a:rPr>
              <a:t>r</a:t>
            </a:r>
            <a:r>
              <a:rPr sz="1800" b="1" spc="-265" dirty="0">
                <a:latin typeface="Arial"/>
                <a:cs typeface="Arial"/>
              </a:rPr>
              <a:t>ke</a:t>
            </a:r>
            <a:r>
              <a:rPr sz="1800" b="1" spc="-185" dirty="0">
                <a:latin typeface="Arial"/>
                <a:cs typeface="Arial"/>
              </a:rPr>
              <a:t>t</a:t>
            </a:r>
            <a:r>
              <a:rPr sz="1800" b="1" spc="-165" dirty="0">
                <a:latin typeface="Arial"/>
                <a:cs typeface="Arial"/>
              </a:rPr>
              <a:t>i</a:t>
            </a:r>
            <a:r>
              <a:rPr sz="1800" b="1" spc="-275" dirty="0">
                <a:latin typeface="Arial"/>
                <a:cs typeface="Arial"/>
              </a:rPr>
              <a:t>n</a:t>
            </a:r>
            <a:r>
              <a:rPr sz="1800" b="1" spc="-200" dirty="0">
                <a:latin typeface="Arial"/>
                <a:cs typeface="Arial"/>
              </a:rPr>
              <a:t>g</a:t>
            </a:r>
            <a:r>
              <a:rPr sz="1800" b="1" spc="-235" dirty="0">
                <a:latin typeface="Arial"/>
                <a:cs typeface="Arial"/>
              </a:rPr>
              <a:t> </a:t>
            </a:r>
            <a:r>
              <a:rPr sz="1800" b="1" spc="-185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208915">
              <a:lnSpc>
                <a:spcPts val="1920"/>
              </a:lnSpc>
            </a:pPr>
            <a:r>
              <a:rPr sz="1600" i="1" spc="-5" dirty="0">
                <a:latin typeface="Arial"/>
                <a:cs typeface="Arial"/>
              </a:rPr>
              <a:t>Gymshark</a:t>
            </a:r>
            <a:r>
              <a:rPr sz="1600" i="1" spc="2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&amp;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Wilson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38546" y="6294831"/>
            <a:ext cx="2411730" cy="110109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95300"/>
              </a:lnSpc>
              <a:spcBef>
                <a:spcPts val="165"/>
              </a:spcBef>
            </a:pPr>
            <a:r>
              <a:rPr sz="1050" dirty="0">
                <a:latin typeface="Arial MT"/>
                <a:cs typeface="Arial MT"/>
              </a:rPr>
              <a:t>Gymshark sponsors </a:t>
            </a:r>
            <a:r>
              <a:rPr sz="1050" spc="5" dirty="0">
                <a:latin typeface="Arial MT"/>
                <a:cs typeface="Arial MT"/>
              </a:rPr>
              <a:t>key </a:t>
            </a:r>
            <a:r>
              <a:rPr sz="1050" b="1" dirty="0">
                <a:latin typeface="Arial"/>
                <a:cs typeface="Arial"/>
              </a:rPr>
              <a:t>Instagram 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influencers </a:t>
            </a:r>
            <a:r>
              <a:rPr sz="1050" spc="-5" dirty="0">
                <a:latin typeface="Arial MT"/>
                <a:cs typeface="Arial MT"/>
              </a:rPr>
              <a:t>to </a:t>
            </a:r>
            <a:r>
              <a:rPr sz="1050" dirty="0">
                <a:latin typeface="Arial MT"/>
                <a:cs typeface="Arial MT"/>
              </a:rPr>
              <a:t>capitalise on their large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audiences (500k+). They also use paid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social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as</a:t>
            </a:r>
            <a:r>
              <a:rPr sz="1050" spc="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</a:t>
            </a:r>
            <a:r>
              <a:rPr sz="1050" spc="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primary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means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to</a:t>
            </a:r>
            <a:r>
              <a:rPr sz="1050" spc="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drive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sales,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 in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2019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saw a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£73m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increase </a:t>
            </a:r>
            <a:r>
              <a:rPr sz="1050" spc="-27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 </a:t>
            </a:r>
            <a:r>
              <a:rPr sz="1050" spc="-5" dirty="0">
                <a:latin typeface="Arial MT"/>
                <a:cs typeface="Arial MT"/>
              </a:rPr>
              <a:t>turnover. In </a:t>
            </a:r>
            <a:r>
              <a:rPr sz="1050" dirty="0">
                <a:latin typeface="Arial MT"/>
                <a:cs typeface="Arial MT"/>
              </a:rPr>
              <a:t>2017, their Black Friday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posts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drew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6.6x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return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on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ad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spend.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49936" y="2145792"/>
            <a:ext cx="2080260" cy="3857625"/>
            <a:chOff x="249936" y="2145792"/>
            <a:chExt cx="2080260" cy="385762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011" y="3326897"/>
              <a:ext cx="1917177" cy="267613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737" y="3353562"/>
              <a:ext cx="1810258" cy="256946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34975" y="3348736"/>
              <a:ext cx="1819910" cy="2579370"/>
            </a:xfrm>
            <a:custGeom>
              <a:avLst/>
              <a:gdLst/>
              <a:ahLst/>
              <a:cxnLst/>
              <a:rect l="l" t="t" r="r" b="b"/>
              <a:pathLst>
                <a:path w="1819910" h="2579370">
                  <a:moveTo>
                    <a:pt x="0" y="2578989"/>
                  </a:moveTo>
                  <a:lnTo>
                    <a:pt x="1819783" y="2578989"/>
                  </a:lnTo>
                  <a:lnTo>
                    <a:pt x="1819783" y="0"/>
                  </a:lnTo>
                  <a:lnTo>
                    <a:pt x="0" y="0"/>
                  </a:lnTo>
                  <a:lnTo>
                    <a:pt x="0" y="257898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936" y="2145792"/>
              <a:ext cx="1932432" cy="15118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597" y="2182241"/>
              <a:ext cx="1806956" cy="138531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80835" y="2177542"/>
              <a:ext cx="1816735" cy="1395095"/>
            </a:xfrm>
            <a:custGeom>
              <a:avLst/>
              <a:gdLst/>
              <a:ahLst/>
              <a:cxnLst/>
              <a:rect l="l" t="t" r="r" b="b"/>
              <a:pathLst>
                <a:path w="1816735" h="1395095">
                  <a:moveTo>
                    <a:pt x="0" y="1394840"/>
                  </a:moveTo>
                  <a:lnTo>
                    <a:pt x="1816481" y="1394840"/>
                  </a:lnTo>
                  <a:lnTo>
                    <a:pt x="1816481" y="0"/>
                  </a:lnTo>
                  <a:lnTo>
                    <a:pt x="0" y="0"/>
                  </a:lnTo>
                  <a:lnTo>
                    <a:pt x="0" y="1394840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798987" y="2193930"/>
            <a:ext cx="2029460" cy="3710304"/>
            <a:chOff x="5798987" y="2193930"/>
            <a:chExt cx="2029460" cy="3710304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8987" y="2193930"/>
              <a:ext cx="2029134" cy="371016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16422" y="2665095"/>
              <a:ext cx="1779270" cy="2801239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8279898" y="2336292"/>
            <a:ext cx="2192020" cy="3511550"/>
            <a:chOff x="8279898" y="2336292"/>
            <a:chExt cx="2192020" cy="3511550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9898" y="2336292"/>
              <a:ext cx="2191499" cy="351129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06435" y="2358898"/>
              <a:ext cx="2083943" cy="340791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301736" y="2354199"/>
              <a:ext cx="2093595" cy="3417570"/>
            </a:xfrm>
            <a:custGeom>
              <a:avLst/>
              <a:gdLst/>
              <a:ahLst/>
              <a:cxnLst/>
              <a:rect l="l" t="t" r="r" b="b"/>
              <a:pathLst>
                <a:path w="2093595" h="3417570">
                  <a:moveTo>
                    <a:pt x="0" y="3417442"/>
                  </a:moveTo>
                  <a:lnTo>
                    <a:pt x="2093468" y="3417442"/>
                  </a:lnTo>
                  <a:lnTo>
                    <a:pt x="2093468" y="0"/>
                  </a:lnTo>
                  <a:lnTo>
                    <a:pt x="0" y="0"/>
                  </a:lnTo>
                  <a:lnTo>
                    <a:pt x="0" y="341744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522214" y="2159492"/>
            <a:ext cx="2604770" cy="3851275"/>
            <a:chOff x="2522214" y="2159492"/>
            <a:chExt cx="2604770" cy="3851275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22214" y="2159492"/>
              <a:ext cx="2604526" cy="133352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48508" y="2182177"/>
              <a:ext cx="2497200" cy="123043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543682" y="2177478"/>
              <a:ext cx="2506980" cy="1240155"/>
            </a:xfrm>
            <a:custGeom>
              <a:avLst/>
              <a:gdLst/>
              <a:ahLst/>
              <a:cxnLst/>
              <a:rect l="l" t="t" r="r" b="b"/>
              <a:pathLst>
                <a:path w="2506979" h="1240154">
                  <a:moveTo>
                    <a:pt x="0" y="1239964"/>
                  </a:moveTo>
                  <a:lnTo>
                    <a:pt x="2506725" y="1239964"/>
                  </a:lnTo>
                  <a:lnTo>
                    <a:pt x="2506725" y="0"/>
                  </a:lnTo>
                  <a:lnTo>
                    <a:pt x="0" y="0"/>
                  </a:lnTo>
                  <a:lnTo>
                    <a:pt x="0" y="1239964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74263" y="3102864"/>
              <a:ext cx="2101595" cy="290779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09696" y="3138170"/>
              <a:ext cx="1975612" cy="278231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904997" y="3133344"/>
              <a:ext cx="1985645" cy="2792095"/>
            </a:xfrm>
            <a:custGeom>
              <a:avLst/>
              <a:gdLst/>
              <a:ahLst/>
              <a:cxnLst/>
              <a:rect l="l" t="t" r="r" b="b"/>
              <a:pathLst>
                <a:path w="1985645" h="2792095">
                  <a:moveTo>
                    <a:pt x="0" y="2791841"/>
                  </a:moveTo>
                  <a:lnTo>
                    <a:pt x="1985137" y="2791841"/>
                  </a:lnTo>
                  <a:lnTo>
                    <a:pt x="1985137" y="0"/>
                  </a:lnTo>
                  <a:lnTo>
                    <a:pt x="0" y="0"/>
                  </a:lnTo>
                  <a:lnTo>
                    <a:pt x="0" y="279184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5344795" y="1274445"/>
            <a:ext cx="1270" cy="6285230"/>
          </a:xfrm>
          <a:custGeom>
            <a:avLst/>
            <a:gdLst/>
            <a:ahLst/>
            <a:cxnLst/>
            <a:rect l="l" t="t" r="r" b="b"/>
            <a:pathLst>
              <a:path w="1270" h="6285230">
                <a:moveTo>
                  <a:pt x="0" y="0"/>
                </a:moveTo>
                <a:lnTo>
                  <a:pt x="1143" y="6285230"/>
                </a:lnTo>
              </a:path>
            </a:pathLst>
          </a:custGeom>
          <a:ln w="19050">
            <a:solidFill>
              <a:srgbClr val="1A7A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727198" y="6294831"/>
            <a:ext cx="2239645" cy="110109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95300"/>
              </a:lnSpc>
              <a:spcBef>
                <a:spcPts val="165"/>
              </a:spcBef>
            </a:pPr>
            <a:r>
              <a:rPr sz="1050" dirty="0">
                <a:solidFill>
                  <a:srgbClr val="2B2C31"/>
                </a:solidFill>
                <a:latin typeface="Arial MT"/>
                <a:cs typeface="Arial MT"/>
              </a:rPr>
              <a:t>Aldi UK celebrated their birthday </a:t>
            </a:r>
            <a:r>
              <a:rPr sz="1050" spc="-5" dirty="0">
                <a:solidFill>
                  <a:srgbClr val="2B2C31"/>
                </a:solidFill>
                <a:latin typeface="Arial MT"/>
                <a:cs typeface="Arial MT"/>
              </a:rPr>
              <a:t>with </a:t>
            </a:r>
            <a:r>
              <a:rPr sz="1050" spc="-280" dirty="0">
                <a:solidFill>
                  <a:srgbClr val="2B2C3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B2C31"/>
                </a:solidFill>
                <a:latin typeface="Arial MT"/>
                <a:cs typeface="Arial MT"/>
              </a:rPr>
              <a:t>a simple, </a:t>
            </a:r>
            <a:r>
              <a:rPr sz="1050" spc="-5" dirty="0">
                <a:solidFill>
                  <a:srgbClr val="2B2C31"/>
                </a:solidFill>
                <a:latin typeface="Arial MT"/>
                <a:cs typeface="Arial MT"/>
              </a:rPr>
              <a:t>yet creative invitation to </a:t>
            </a:r>
            <a:r>
              <a:rPr sz="1050" dirty="0">
                <a:solidFill>
                  <a:srgbClr val="2B2C31"/>
                </a:solidFill>
                <a:latin typeface="Arial MT"/>
                <a:cs typeface="Arial MT"/>
              </a:rPr>
              <a:t> engage</a:t>
            </a:r>
            <a:r>
              <a:rPr sz="1050" spc="-20" dirty="0">
                <a:solidFill>
                  <a:srgbClr val="2B2C3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B2C31"/>
                </a:solidFill>
                <a:latin typeface="Arial MT"/>
                <a:cs typeface="Arial MT"/>
              </a:rPr>
              <a:t>competitors,</a:t>
            </a:r>
            <a:r>
              <a:rPr sz="1050" spc="-50" dirty="0">
                <a:solidFill>
                  <a:srgbClr val="2B2C3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B2C31"/>
                </a:solidFill>
                <a:latin typeface="Arial MT"/>
                <a:cs typeface="Arial MT"/>
              </a:rPr>
              <a:t>generating</a:t>
            </a:r>
            <a:r>
              <a:rPr sz="1050" spc="-25" dirty="0">
                <a:solidFill>
                  <a:srgbClr val="2B2C3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B2C31"/>
                </a:solidFill>
                <a:latin typeface="Arial MT"/>
                <a:cs typeface="Arial MT"/>
              </a:rPr>
              <a:t>a</a:t>
            </a:r>
            <a:r>
              <a:rPr sz="1050" spc="-15" dirty="0">
                <a:solidFill>
                  <a:srgbClr val="2B2C3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B2C31"/>
                </a:solidFill>
                <a:latin typeface="Arial MT"/>
                <a:cs typeface="Arial MT"/>
              </a:rPr>
              <a:t>ton </a:t>
            </a:r>
            <a:r>
              <a:rPr sz="1050" spc="-275" dirty="0">
                <a:solidFill>
                  <a:srgbClr val="2B2C3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B2C31"/>
                </a:solidFill>
                <a:latin typeface="Arial MT"/>
                <a:cs typeface="Arial MT"/>
              </a:rPr>
              <a:t>of interest on </a:t>
            </a:r>
            <a:r>
              <a:rPr sz="1050" spc="-5" dirty="0">
                <a:solidFill>
                  <a:srgbClr val="2B2C31"/>
                </a:solidFill>
                <a:latin typeface="Arial MT"/>
                <a:cs typeface="Arial MT"/>
              </a:rPr>
              <a:t>Twitter </a:t>
            </a:r>
            <a:r>
              <a:rPr sz="1050" dirty="0">
                <a:solidFill>
                  <a:srgbClr val="2B2C31"/>
                </a:solidFill>
                <a:latin typeface="Arial MT"/>
                <a:cs typeface="Arial MT"/>
              </a:rPr>
              <a:t>and a positive </a:t>
            </a:r>
            <a:r>
              <a:rPr sz="1050" spc="5" dirty="0">
                <a:solidFill>
                  <a:srgbClr val="2B2C3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B2C31"/>
                </a:solidFill>
                <a:latin typeface="Arial MT"/>
                <a:cs typeface="Arial MT"/>
              </a:rPr>
              <a:t>response, well-tracked </a:t>
            </a:r>
            <a:r>
              <a:rPr sz="1050" spc="-5" dirty="0">
                <a:solidFill>
                  <a:srgbClr val="2B2C31"/>
                </a:solidFill>
                <a:latin typeface="Arial MT"/>
                <a:cs typeface="Arial MT"/>
              </a:rPr>
              <a:t>via </a:t>
            </a:r>
            <a:r>
              <a:rPr sz="1050" dirty="0">
                <a:solidFill>
                  <a:srgbClr val="2B2C31"/>
                </a:solidFill>
                <a:latin typeface="Arial MT"/>
                <a:cs typeface="Arial MT"/>
              </a:rPr>
              <a:t>their </a:t>
            </a:r>
            <a:r>
              <a:rPr sz="1050" spc="5" dirty="0">
                <a:solidFill>
                  <a:srgbClr val="2B2C3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B2C31"/>
                </a:solidFill>
                <a:latin typeface="Arial MT"/>
                <a:cs typeface="Arial MT"/>
              </a:rPr>
              <a:t>unique hashtag </a:t>
            </a:r>
            <a:r>
              <a:rPr sz="1050" spc="5" dirty="0">
                <a:solidFill>
                  <a:srgbClr val="2B2C31"/>
                </a:solidFill>
                <a:latin typeface="Arial MT"/>
                <a:cs typeface="Arial MT"/>
              </a:rPr>
              <a:t> </a:t>
            </a:r>
            <a:r>
              <a:rPr sz="1050" b="1" spc="-5" dirty="0">
                <a:solidFill>
                  <a:srgbClr val="2B2C31"/>
                </a:solidFill>
                <a:latin typeface="Arial"/>
                <a:cs typeface="Arial"/>
              </a:rPr>
              <a:t>#Aldi30thBirthdayParty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105520" y="6272911"/>
            <a:ext cx="2468880" cy="1169670"/>
          </a:xfrm>
          <a:custGeom>
            <a:avLst/>
            <a:gdLst/>
            <a:ahLst/>
            <a:cxnLst/>
            <a:rect l="l" t="t" r="r" b="b"/>
            <a:pathLst>
              <a:path w="2468879" h="1169670">
                <a:moveTo>
                  <a:pt x="2468879" y="0"/>
                </a:moveTo>
                <a:lnTo>
                  <a:pt x="0" y="0"/>
                </a:lnTo>
                <a:lnTo>
                  <a:pt x="0" y="1169555"/>
                </a:lnTo>
                <a:lnTo>
                  <a:pt x="2468879" y="1169555"/>
                </a:lnTo>
                <a:lnTo>
                  <a:pt x="2468879" y="0"/>
                </a:lnTo>
                <a:close/>
              </a:path>
            </a:pathLst>
          </a:custGeom>
          <a:solidFill>
            <a:srgbClr val="CCE6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185531" y="6294831"/>
            <a:ext cx="2301240" cy="110109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95300"/>
              </a:lnSpc>
              <a:spcBef>
                <a:spcPts val="165"/>
              </a:spcBef>
            </a:pPr>
            <a:r>
              <a:rPr sz="1050" dirty="0">
                <a:latin typeface="Arial MT"/>
                <a:cs typeface="Arial MT"/>
              </a:rPr>
              <a:t>Influencer marketing can also reap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benefits on a smaller scale. </a:t>
            </a:r>
            <a:r>
              <a:rPr sz="1050" spc="5" dirty="0">
                <a:latin typeface="Arial MT"/>
                <a:cs typeface="Arial MT"/>
              </a:rPr>
              <a:t>Like </a:t>
            </a:r>
            <a:r>
              <a:rPr sz="1050" spc="-5" dirty="0">
                <a:latin typeface="Arial MT"/>
                <a:cs typeface="Arial MT"/>
              </a:rPr>
              <a:t>the </a:t>
            </a:r>
            <a:r>
              <a:rPr sz="1050" dirty="0">
                <a:latin typeface="Arial MT"/>
                <a:cs typeface="Arial MT"/>
              </a:rPr>
              <a:t> Germany-based</a:t>
            </a:r>
            <a:r>
              <a:rPr sz="1050" spc="-45" dirty="0">
                <a:latin typeface="Arial MT"/>
                <a:cs typeface="Arial MT"/>
              </a:rPr>
              <a:t> </a:t>
            </a:r>
            <a:r>
              <a:rPr sz="1050" b="1" dirty="0">
                <a:latin typeface="Arial"/>
                <a:cs typeface="Arial"/>
              </a:rPr>
              <a:t>Tennis</a:t>
            </a:r>
            <a:r>
              <a:rPr sz="1050" b="1" spc="-6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Siblings</a:t>
            </a:r>
            <a:r>
              <a:rPr sz="1050" b="1" spc="-60" dirty="0">
                <a:latin typeface="Arial"/>
                <a:cs typeface="Arial"/>
              </a:rPr>
              <a:t> </a:t>
            </a:r>
            <a:r>
              <a:rPr sz="1050" spc="5" dirty="0">
                <a:latin typeface="Arial MT"/>
                <a:cs typeface="Arial MT"/>
              </a:rPr>
              <a:t>Alex </a:t>
            </a:r>
            <a:r>
              <a:rPr sz="1050" spc="-2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&amp; Sofi, who are sponsored by </a:t>
            </a:r>
            <a:r>
              <a:rPr sz="1050" spc="5" dirty="0">
                <a:latin typeface="Arial MT"/>
                <a:cs typeface="Arial MT"/>
              </a:rPr>
              <a:t>Wilson 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 adidas and use their modest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following of 15K </a:t>
            </a:r>
            <a:r>
              <a:rPr sz="1050" spc="-5" dirty="0">
                <a:latin typeface="Arial MT"/>
                <a:cs typeface="Arial MT"/>
              </a:rPr>
              <a:t>to </a:t>
            </a:r>
            <a:r>
              <a:rPr sz="1050" dirty="0">
                <a:latin typeface="Arial MT"/>
                <a:cs typeface="Arial MT"/>
              </a:rPr>
              <a:t>promote products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local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tennis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tournaments.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126" y="148148"/>
            <a:ext cx="7012940" cy="95313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710"/>
              </a:spcBef>
            </a:pPr>
            <a:r>
              <a:rPr spc="-5" dirty="0"/>
              <a:t>EXECUTING</a:t>
            </a:r>
            <a:r>
              <a:rPr spc="-40" dirty="0"/>
              <a:t> </a:t>
            </a:r>
            <a:r>
              <a:rPr spc="-5" dirty="0"/>
              <a:t>A </a:t>
            </a:r>
            <a:r>
              <a:rPr spc="-15" dirty="0"/>
              <a:t>CAMPAIGN</a:t>
            </a:r>
            <a:r>
              <a:rPr spc="-10" dirty="0"/>
              <a:t> </a:t>
            </a:r>
            <a:r>
              <a:rPr spc="-5" dirty="0"/>
              <a:t>- WHERE</a:t>
            </a:r>
            <a:r>
              <a:rPr spc="-25" dirty="0"/>
              <a:t> </a:t>
            </a:r>
            <a:r>
              <a:rPr spc="-5" dirty="0"/>
              <a:t>TO</a:t>
            </a:r>
            <a:r>
              <a:rPr spc="-15" dirty="0"/>
              <a:t> </a:t>
            </a:r>
            <a:r>
              <a:rPr spc="-30" dirty="0"/>
              <a:t>START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000" b="1" spc="5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5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000" b="1" spc="6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47797" y="4163695"/>
            <a:ext cx="472440" cy="472440"/>
          </a:xfrm>
          <a:custGeom>
            <a:avLst/>
            <a:gdLst/>
            <a:ahLst/>
            <a:cxnLst/>
            <a:rect l="l" t="t" r="r" b="b"/>
            <a:pathLst>
              <a:path w="472439" h="472439">
                <a:moveTo>
                  <a:pt x="236220" y="0"/>
                </a:moveTo>
                <a:lnTo>
                  <a:pt x="188622" y="4794"/>
                </a:lnTo>
                <a:lnTo>
                  <a:pt x="144285" y="18547"/>
                </a:lnTo>
                <a:lnTo>
                  <a:pt x="104161" y="40310"/>
                </a:lnTo>
                <a:lnTo>
                  <a:pt x="69199" y="69135"/>
                </a:lnTo>
                <a:lnTo>
                  <a:pt x="40351" y="104074"/>
                </a:lnTo>
                <a:lnTo>
                  <a:pt x="18567" y="144178"/>
                </a:lnTo>
                <a:lnTo>
                  <a:pt x="4800" y="188500"/>
                </a:lnTo>
                <a:lnTo>
                  <a:pt x="0" y="236092"/>
                </a:lnTo>
                <a:lnTo>
                  <a:pt x="4800" y="283685"/>
                </a:lnTo>
                <a:lnTo>
                  <a:pt x="18567" y="328007"/>
                </a:lnTo>
                <a:lnTo>
                  <a:pt x="40351" y="368111"/>
                </a:lnTo>
                <a:lnTo>
                  <a:pt x="69199" y="403050"/>
                </a:lnTo>
                <a:lnTo>
                  <a:pt x="104161" y="431875"/>
                </a:lnTo>
                <a:lnTo>
                  <a:pt x="144285" y="453638"/>
                </a:lnTo>
                <a:lnTo>
                  <a:pt x="188622" y="467391"/>
                </a:lnTo>
                <a:lnTo>
                  <a:pt x="236220" y="472185"/>
                </a:lnTo>
                <a:lnTo>
                  <a:pt x="283775" y="467391"/>
                </a:lnTo>
                <a:lnTo>
                  <a:pt x="328080" y="453638"/>
                </a:lnTo>
                <a:lnTo>
                  <a:pt x="368182" y="431875"/>
                </a:lnTo>
                <a:lnTo>
                  <a:pt x="403129" y="403050"/>
                </a:lnTo>
                <a:lnTo>
                  <a:pt x="431968" y="368111"/>
                </a:lnTo>
                <a:lnTo>
                  <a:pt x="453747" y="328007"/>
                </a:lnTo>
                <a:lnTo>
                  <a:pt x="467512" y="283685"/>
                </a:lnTo>
                <a:lnTo>
                  <a:pt x="472313" y="236092"/>
                </a:lnTo>
                <a:lnTo>
                  <a:pt x="467512" y="188500"/>
                </a:lnTo>
                <a:lnTo>
                  <a:pt x="453747" y="144178"/>
                </a:lnTo>
                <a:lnTo>
                  <a:pt x="431968" y="104074"/>
                </a:lnTo>
                <a:lnTo>
                  <a:pt x="403129" y="69135"/>
                </a:lnTo>
                <a:lnTo>
                  <a:pt x="368182" y="40310"/>
                </a:lnTo>
                <a:lnTo>
                  <a:pt x="328080" y="18547"/>
                </a:lnTo>
                <a:lnTo>
                  <a:pt x="283775" y="4794"/>
                </a:lnTo>
                <a:lnTo>
                  <a:pt x="236220" y="0"/>
                </a:lnTo>
                <a:close/>
              </a:path>
            </a:pathLst>
          </a:custGeom>
          <a:solidFill>
            <a:srgbClr val="1A7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08451" y="4237101"/>
            <a:ext cx="15049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FFFFFF"/>
                </a:solidFill>
                <a:latin typeface="Impact"/>
                <a:cs typeface="Impact"/>
              </a:rPr>
              <a:t>2</a:t>
            </a:r>
            <a:endParaRPr sz="195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75351" y="3563493"/>
            <a:ext cx="472440" cy="472440"/>
          </a:xfrm>
          <a:custGeom>
            <a:avLst/>
            <a:gdLst/>
            <a:ahLst/>
            <a:cxnLst/>
            <a:rect l="l" t="t" r="r" b="b"/>
            <a:pathLst>
              <a:path w="472439" h="472439">
                <a:moveTo>
                  <a:pt x="236093" y="0"/>
                </a:moveTo>
                <a:lnTo>
                  <a:pt x="188537" y="4794"/>
                </a:lnTo>
                <a:lnTo>
                  <a:pt x="144232" y="18547"/>
                </a:lnTo>
                <a:lnTo>
                  <a:pt x="104130" y="40310"/>
                </a:lnTo>
                <a:lnTo>
                  <a:pt x="69183" y="69135"/>
                </a:lnTo>
                <a:lnTo>
                  <a:pt x="40344" y="104074"/>
                </a:lnTo>
                <a:lnTo>
                  <a:pt x="18565" y="144178"/>
                </a:lnTo>
                <a:lnTo>
                  <a:pt x="4800" y="188500"/>
                </a:lnTo>
                <a:lnTo>
                  <a:pt x="0" y="236092"/>
                </a:lnTo>
                <a:lnTo>
                  <a:pt x="4800" y="283685"/>
                </a:lnTo>
                <a:lnTo>
                  <a:pt x="18565" y="328007"/>
                </a:lnTo>
                <a:lnTo>
                  <a:pt x="40344" y="368111"/>
                </a:lnTo>
                <a:lnTo>
                  <a:pt x="69183" y="403050"/>
                </a:lnTo>
                <a:lnTo>
                  <a:pt x="104130" y="431875"/>
                </a:lnTo>
                <a:lnTo>
                  <a:pt x="144232" y="453638"/>
                </a:lnTo>
                <a:lnTo>
                  <a:pt x="188537" y="467391"/>
                </a:lnTo>
                <a:lnTo>
                  <a:pt x="236093" y="472185"/>
                </a:lnTo>
                <a:lnTo>
                  <a:pt x="283690" y="467391"/>
                </a:lnTo>
                <a:lnTo>
                  <a:pt x="328027" y="453638"/>
                </a:lnTo>
                <a:lnTo>
                  <a:pt x="368151" y="431875"/>
                </a:lnTo>
                <a:lnTo>
                  <a:pt x="403113" y="403050"/>
                </a:lnTo>
                <a:lnTo>
                  <a:pt x="431961" y="368111"/>
                </a:lnTo>
                <a:lnTo>
                  <a:pt x="453745" y="328007"/>
                </a:lnTo>
                <a:lnTo>
                  <a:pt x="467512" y="283685"/>
                </a:lnTo>
                <a:lnTo>
                  <a:pt x="472313" y="236092"/>
                </a:lnTo>
                <a:lnTo>
                  <a:pt x="467512" y="188500"/>
                </a:lnTo>
                <a:lnTo>
                  <a:pt x="453745" y="144178"/>
                </a:lnTo>
                <a:lnTo>
                  <a:pt x="431961" y="104074"/>
                </a:lnTo>
                <a:lnTo>
                  <a:pt x="403113" y="69135"/>
                </a:lnTo>
                <a:lnTo>
                  <a:pt x="368151" y="40310"/>
                </a:lnTo>
                <a:lnTo>
                  <a:pt x="328027" y="18547"/>
                </a:lnTo>
                <a:lnTo>
                  <a:pt x="283690" y="4794"/>
                </a:lnTo>
                <a:lnTo>
                  <a:pt x="236093" y="0"/>
                </a:lnTo>
                <a:close/>
              </a:path>
            </a:pathLst>
          </a:custGeom>
          <a:solidFill>
            <a:srgbClr val="1A7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33084" y="3636645"/>
            <a:ext cx="15748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FFFFFF"/>
                </a:solidFill>
                <a:latin typeface="Impact"/>
                <a:cs typeface="Impact"/>
              </a:rPr>
              <a:t>3</a:t>
            </a:r>
            <a:endParaRPr sz="1950">
              <a:latin typeface="Impact"/>
              <a:cs typeface="Impac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85379" y="3007360"/>
            <a:ext cx="472440" cy="472440"/>
          </a:xfrm>
          <a:custGeom>
            <a:avLst/>
            <a:gdLst/>
            <a:ahLst/>
            <a:cxnLst/>
            <a:rect l="l" t="t" r="r" b="b"/>
            <a:pathLst>
              <a:path w="472440" h="472439">
                <a:moveTo>
                  <a:pt x="236093" y="0"/>
                </a:moveTo>
                <a:lnTo>
                  <a:pt x="188500" y="4800"/>
                </a:lnTo>
                <a:lnTo>
                  <a:pt x="144178" y="18565"/>
                </a:lnTo>
                <a:lnTo>
                  <a:pt x="104074" y="40344"/>
                </a:lnTo>
                <a:lnTo>
                  <a:pt x="69135" y="69183"/>
                </a:lnTo>
                <a:lnTo>
                  <a:pt x="40310" y="104130"/>
                </a:lnTo>
                <a:lnTo>
                  <a:pt x="18547" y="144232"/>
                </a:lnTo>
                <a:lnTo>
                  <a:pt x="4794" y="188537"/>
                </a:lnTo>
                <a:lnTo>
                  <a:pt x="0" y="236092"/>
                </a:lnTo>
                <a:lnTo>
                  <a:pt x="4794" y="283690"/>
                </a:lnTo>
                <a:lnTo>
                  <a:pt x="18547" y="328027"/>
                </a:lnTo>
                <a:lnTo>
                  <a:pt x="40310" y="368151"/>
                </a:lnTo>
                <a:lnTo>
                  <a:pt x="69135" y="403113"/>
                </a:lnTo>
                <a:lnTo>
                  <a:pt x="104074" y="431961"/>
                </a:lnTo>
                <a:lnTo>
                  <a:pt x="144178" y="453745"/>
                </a:lnTo>
                <a:lnTo>
                  <a:pt x="188500" y="467512"/>
                </a:lnTo>
                <a:lnTo>
                  <a:pt x="236093" y="472312"/>
                </a:lnTo>
                <a:lnTo>
                  <a:pt x="283685" y="467512"/>
                </a:lnTo>
                <a:lnTo>
                  <a:pt x="328007" y="453745"/>
                </a:lnTo>
                <a:lnTo>
                  <a:pt x="368111" y="431961"/>
                </a:lnTo>
                <a:lnTo>
                  <a:pt x="403050" y="403113"/>
                </a:lnTo>
                <a:lnTo>
                  <a:pt x="431875" y="368151"/>
                </a:lnTo>
                <a:lnTo>
                  <a:pt x="453638" y="328027"/>
                </a:lnTo>
                <a:lnTo>
                  <a:pt x="467391" y="283690"/>
                </a:lnTo>
                <a:lnTo>
                  <a:pt x="472186" y="236092"/>
                </a:lnTo>
                <a:lnTo>
                  <a:pt x="467391" y="188537"/>
                </a:lnTo>
                <a:lnTo>
                  <a:pt x="453638" y="144232"/>
                </a:lnTo>
                <a:lnTo>
                  <a:pt x="431875" y="104130"/>
                </a:lnTo>
                <a:lnTo>
                  <a:pt x="403050" y="69183"/>
                </a:lnTo>
                <a:lnTo>
                  <a:pt x="368111" y="40344"/>
                </a:lnTo>
                <a:lnTo>
                  <a:pt x="328007" y="18565"/>
                </a:lnTo>
                <a:lnTo>
                  <a:pt x="283685" y="4800"/>
                </a:lnTo>
                <a:lnTo>
                  <a:pt x="236093" y="0"/>
                </a:lnTo>
                <a:close/>
              </a:path>
            </a:pathLst>
          </a:custGeom>
          <a:solidFill>
            <a:srgbClr val="1A7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48066" y="3080385"/>
            <a:ext cx="14986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FFFFFF"/>
                </a:solidFill>
                <a:latin typeface="Impact"/>
                <a:cs typeface="Impact"/>
              </a:rPr>
              <a:t>4</a:t>
            </a:r>
            <a:endParaRPr sz="1950">
              <a:latin typeface="Impact"/>
              <a:cs typeface="Impac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6100" y="4750816"/>
            <a:ext cx="472440" cy="472440"/>
          </a:xfrm>
          <a:custGeom>
            <a:avLst/>
            <a:gdLst/>
            <a:ahLst/>
            <a:cxnLst/>
            <a:rect l="l" t="t" r="r" b="b"/>
            <a:pathLst>
              <a:path w="472440" h="472439">
                <a:moveTo>
                  <a:pt x="236118" y="0"/>
                </a:moveTo>
                <a:lnTo>
                  <a:pt x="188532" y="4794"/>
                </a:lnTo>
                <a:lnTo>
                  <a:pt x="144210" y="18547"/>
                </a:lnTo>
                <a:lnTo>
                  <a:pt x="104102" y="40310"/>
                </a:lnTo>
                <a:lnTo>
                  <a:pt x="69157" y="69135"/>
                </a:lnTo>
                <a:lnTo>
                  <a:pt x="40325" y="104074"/>
                </a:lnTo>
                <a:lnTo>
                  <a:pt x="18555" y="144178"/>
                </a:lnTo>
                <a:lnTo>
                  <a:pt x="4797" y="188500"/>
                </a:lnTo>
                <a:lnTo>
                  <a:pt x="0" y="236093"/>
                </a:lnTo>
                <a:lnTo>
                  <a:pt x="4797" y="283685"/>
                </a:lnTo>
                <a:lnTo>
                  <a:pt x="18555" y="328007"/>
                </a:lnTo>
                <a:lnTo>
                  <a:pt x="40325" y="368111"/>
                </a:lnTo>
                <a:lnTo>
                  <a:pt x="69157" y="403050"/>
                </a:lnTo>
                <a:lnTo>
                  <a:pt x="104102" y="431875"/>
                </a:lnTo>
                <a:lnTo>
                  <a:pt x="144210" y="453638"/>
                </a:lnTo>
                <a:lnTo>
                  <a:pt x="188532" y="467391"/>
                </a:lnTo>
                <a:lnTo>
                  <a:pt x="236118" y="472186"/>
                </a:lnTo>
                <a:lnTo>
                  <a:pt x="283700" y="467391"/>
                </a:lnTo>
                <a:lnTo>
                  <a:pt x="328018" y="453638"/>
                </a:lnTo>
                <a:lnTo>
                  <a:pt x="368124" y="431875"/>
                </a:lnTo>
                <a:lnTo>
                  <a:pt x="403067" y="403050"/>
                </a:lnTo>
                <a:lnTo>
                  <a:pt x="431899" y="368111"/>
                </a:lnTo>
                <a:lnTo>
                  <a:pt x="453668" y="328007"/>
                </a:lnTo>
                <a:lnTo>
                  <a:pt x="467426" y="283685"/>
                </a:lnTo>
                <a:lnTo>
                  <a:pt x="472224" y="236093"/>
                </a:lnTo>
                <a:lnTo>
                  <a:pt x="467426" y="188500"/>
                </a:lnTo>
                <a:lnTo>
                  <a:pt x="453668" y="144178"/>
                </a:lnTo>
                <a:lnTo>
                  <a:pt x="431899" y="104074"/>
                </a:lnTo>
                <a:lnTo>
                  <a:pt x="403067" y="69135"/>
                </a:lnTo>
                <a:lnTo>
                  <a:pt x="368124" y="40310"/>
                </a:lnTo>
                <a:lnTo>
                  <a:pt x="328018" y="18547"/>
                </a:lnTo>
                <a:lnTo>
                  <a:pt x="283700" y="4794"/>
                </a:lnTo>
                <a:lnTo>
                  <a:pt x="236118" y="0"/>
                </a:lnTo>
                <a:close/>
              </a:path>
            </a:pathLst>
          </a:custGeom>
          <a:solidFill>
            <a:srgbClr val="1A7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1588" y="4824222"/>
            <a:ext cx="120014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FFFFFF"/>
                </a:solidFill>
                <a:latin typeface="Impact"/>
                <a:cs typeface="Impact"/>
              </a:rPr>
              <a:t>1</a:t>
            </a:r>
            <a:endParaRPr sz="1950">
              <a:latin typeface="Impact"/>
              <a:cs typeface="Impac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0687" y="3532124"/>
            <a:ext cx="10088880" cy="2399665"/>
          </a:xfrm>
          <a:custGeom>
            <a:avLst/>
            <a:gdLst/>
            <a:ahLst/>
            <a:cxnLst/>
            <a:rect l="l" t="t" r="r" b="b"/>
            <a:pathLst>
              <a:path w="10088880" h="2399665">
                <a:moveTo>
                  <a:pt x="2517330" y="1794002"/>
                </a:moveTo>
                <a:lnTo>
                  <a:pt x="0" y="1794002"/>
                </a:lnTo>
                <a:lnTo>
                  <a:pt x="0" y="2399284"/>
                </a:lnTo>
                <a:lnTo>
                  <a:pt x="38100" y="2399284"/>
                </a:lnTo>
                <a:lnTo>
                  <a:pt x="38100" y="1832102"/>
                </a:lnTo>
                <a:lnTo>
                  <a:pt x="19050" y="1832102"/>
                </a:lnTo>
                <a:lnTo>
                  <a:pt x="38100" y="1813052"/>
                </a:lnTo>
                <a:lnTo>
                  <a:pt x="2517330" y="1813052"/>
                </a:lnTo>
                <a:lnTo>
                  <a:pt x="2517330" y="1794002"/>
                </a:lnTo>
                <a:close/>
              </a:path>
              <a:path w="10088880" h="2399665">
                <a:moveTo>
                  <a:pt x="38100" y="1813052"/>
                </a:moveTo>
                <a:lnTo>
                  <a:pt x="19050" y="1832102"/>
                </a:lnTo>
                <a:lnTo>
                  <a:pt x="38100" y="1832102"/>
                </a:lnTo>
                <a:lnTo>
                  <a:pt x="38100" y="1813052"/>
                </a:lnTo>
                <a:close/>
              </a:path>
              <a:path w="10088880" h="2399665">
                <a:moveTo>
                  <a:pt x="2555430" y="1794002"/>
                </a:moveTo>
                <a:lnTo>
                  <a:pt x="2536380" y="1794002"/>
                </a:lnTo>
                <a:lnTo>
                  <a:pt x="2517330" y="1813052"/>
                </a:lnTo>
                <a:lnTo>
                  <a:pt x="38100" y="1813052"/>
                </a:lnTo>
                <a:lnTo>
                  <a:pt x="38100" y="1832102"/>
                </a:lnTo>
                <a:lnTo>
                  <a:pt x="2555430" y="1832102"/>
                </a:lnTo>
                <a:lnTo>
                  <a:pt x="2555430" y="1794002"/>
                </a:lnTo>
                <a:close/>
              </a:path>
              <a:path w="10088880" h="2399665">
                <a:moveTo>
                  <a:pt x="5034724" y="1209167"/>
                </a:moveTo>
                <a:lnTo>
                  <a:pt x="2517330" y="1209167"/>
                </a:lnTo>
                <a:lnTo>
                  <a:pt x="2517330" y="1813052"/>
                </a:lnTo>
                <a:lnTo>
                  <a:pt x="2536380" y="1794002"/>
                </a:lnTo>
                <a:lnTo>
                  <a:pt x="2555430" y="1794002"/>
                </a:lnTo>
                <a:lnTo>
                  <a:pt x="2555430" y="1247267"/>
                </a:lnTo>
                <a:lnTo>
                  <a:pt x="2536380" y="1247267"/>
                </a:lnTo>
                <a:lnTo>
                  <a:pt x="2555430" y="1228217"/>
                </a:lnTo>
                <a:lnTo>
                  <a:pt x="5034724" y="1228217"/>
                </a:lnTo>
                <a:lnTo>
                  <a:pt x="5034724" y="1209167"/>
                </a:lnTo>
                <a:close/>
              </a:path>
              <a:path w="10088880" h="2399665">
                <a:moveTo>
                  <a:pt x="2555430" y="1228217"/>
                </a:moveTo>
                <a:lnTo>
                  <a:pt x="2536380" y="1247267"/>
                </a:lnTo>
                <a:lnTo>
                  <a:pt x="2555430" y="1247267"/>
                </a:lnTo>
                <a:lnTo>
                  <a:pt x="2555430" y="1228217"/>
                </a:lnTo>
                <a:close/>
              </a:path>
              <a:path w="10088880" h="2399665">
                <a:moveTo>
                  <a:pt x="5072824" y="1209167"/>
                </a:moveTo>
                <a:lnTo>
                  <a:pt x="5053774" y="1209167"/>
                </a:lnTo>
                <a:lnTo>
                  <a:pt x="5034724" y="1228217"/>
                </a:lnTo>
                <a:lnTo>
                  <a:pt x="2555430" y="1228217"/>
                </a:lnTo>
                <a:lnTo>
                  <a:pt x="2555430" y="1247267"/>
                </a:lnTo>
                <a:lnTo>
                  <a:pt x="5072824" y="1247267"/>
                </a:lnTo>
                <a:lnTo>
                  <a:pt x="5072824" y="1209167"/>
                </a:lnTo>
                <a:close/>
              </a:path>
              <a:path w="10088880" h="2399665">
                <a:moveTo>
                  <a:pt x="7551991" y="622807"/>
                </a:moveTo>
                <a:lnTo>
                  <a:pt x="5034724" y="622807"/>
                </a:lnTo>
                <a:lnTo>
                  <a:pt x="5034724" y="1228217"/>
                </a:lnTo>
                <a:lnTo>
                  <a:pt x="5053774" y="1209167"/>
                </a:lnTo>
                <a:lnTo>
                  <a:pt x="5072824" y="1209167"/>
                </a:lnTo>
                <a:lnTo>
                  <a:pt x="5072824" y="660907"/>
                </a:lnTo>
                <a:lnTo>
                  <a:pt x="5053774" y="660907"/>
                </a:lnTo>
                <a:lnTo>
                  <a:pt x="5072824" y="641857"/>
                </a:lnTo>
                <a:lnTo>
                  <a:pt x="7551991" y="641857"/>
                </a:lnTo>
                <a:lnTo>
                  <a:pt x="7551991" y="622807"/>
                </a:lnTo>
                <a:close/>
              </a:path>
              <a:path w="10088880" h="2399665">
                <a:moveTo>
                  <a:pt x="5072824" y="641857"/>
                </a:moveTo>
                <a:lnTo>
                  <a:pt x="5053774" y="660907"/>
                </a:lnTo>
                <a:lnTo>
                  <a:pt x="5072824" y="660907"/>
                </a:lnTo>
                <a:lnTo>
                  <a:pt x="5072824" y="641857"/>
                </a:lnTo>
                <a:close/>
              </a:path>
              <a:path w="10088880" h="2399665">
                <a:moveTo>
                  <a:pt x="7590091" y="622807"/>
                </a:moveTo>
                <a:lnTo>
                  <a:pt x="7571041" y="622807"/>
                </a:lnTo>
                <a:lnTo>
                  <a:pt x="7551991" y="641857"/>
                </a:lnTo>
                <a:lnTo>
                  <a:pt x="5072824" y="641857"/>
                </a:lnTo>
                <a:lnTo>
                  <a:pt x="5072824" y="660907"/>
                </a:lnTo>
                <a:lnTo>
                  <a:pt x="7590091" y="660907"/>
                </a:lnTo>
                <a:lnTo>
                  <a:pt x="7590091" y="622807"/>
                </a:lnTo>
                <a:close/>
              </a:path>
              <a:path w="10088880" h="2399665">
                <a:moveTo>
                  <a:pt x="9974135" y="38100"/>
                </a:moveTo>
                <a:lnTo>
                  <a:pt x="7551991" y="38100"/>
                </a:lnTo>
                <a:lnTo>
                  <a:pt x="7551991" y="641857"/>
                </a:lnTo>
                <a:lnTo>
                  <a:pt x="7571041" y="622807"/>
                </a:lnTo>
                <a:lnTo>
                  <a:pt x="7590091" y="622807"/>
                </a:lnTo>
                <a:lnTo>
                  <a:pt x="7590091" y="76200"/>
                </a:lnTo>
                <a:lnTo>
                  <a:pt x="7571041" y="76200"/>
                </a:lnTo>
                <a:lnTo>
                  <a:pt x="7590091" y="57150"/>
                </a:lnTo>
                <a:lnTo>
                  <a:pt x="9974135" y="57150"/>
                </a:lnTo>
                <a:lnTo>
                  <a:pt x="9974135" y="38100"/>
                </a:lnTo>
                <a:close/>
              </a:path>
              <a:path w="10088880" h="2399665">
                <a:moveTo>
                  <a:pt x="9974135" y="0"/>
                </a:moveTo>
                <a:lnTo>
                  <a:pt x="9974135" y="114300"/>
                </a:lnTo>
                <a:lnTo>
                  <a:pt x="10050335" y="76200"/>
                </a:lnTo>
                <a:lnTo>
                  <a:pt x="9993185" y="76200"/>
                </a:lnTo>
                <a:lnTo>
                  <a:pt x="9993185" y="38100"/>
                </a:lnTo>
                <a:lnTo>
                  <a:pt x="10050335" y="38100"/>
                </a:lnTo>
                <a:lnTo>
                  <a:pt x="9974135" y="0"/>
                </a:lnTo>
                <a:close/>
              </a:path>
              <a:path w="10088880" h="2399665">
                <a:moveTo>
                  <a:pt x="7590091" y="57150"/>
                </a:moveTo>
                <a:lnTo>
                  <a:pt x="7571041" y="76200"/>
                </a:lnTo>
                <a:lnTo>
                  <a:pt x="7590091" y="76200"/>
                </a:lnTo>
                <a:lnTo>
                  <a:pt x="7590091" y="57150"/>
                </a:lnTo>
                <a:close/>
              </a:path>
              <a:path w="10088880" h="2399665">
                <a:moveTo>
                  <a:pt x="9974135" y="57150"/>
                </a:moveTo>
                <a:lnTo>
                  <a:pt x="7590091" y="57150"/>
                </a:lnTo>
                <a:lnTo>
                  <a:pt x="7590091" y="76200"/>
                </a:lnTo>
                <a:lnTo>
                  <a:pt x="9974135" y="76200"/>
                </a:lnTo>
                <a:lnTo>
                  <a:pt x="9974135" y="57150"/>
                </a:lnTo>
                <a:close/>
              </a:path>
              <a:path w="10088880" h="2399665">
                <a:moveTo>
                  <a:pt x="10050335" y="38100"/>
                </a:moveTo>
                <a:lnTo>
                  <a:pt x="9993185" y="38100"/>
                </a:lnTo>
                <a:lnTo>
                  <a:pt x="9993185" y="76200"/>
                </a:lnTo>
                <a:lnTo>
                  <a:pt x="10050335" y="76200"/>
                </a:lnTo>
                <a:lnTo>
                  <a:pt x="10088435" y="57150"/>
                </a:lnTo>
                <a:lnTo>
                  <a:pt x="10050335" y="38100"/>
                </a:lnTo>
                <a:close/>
              </a:path>
            </a:pathLst>
          </a:custGeom>
          <a:solidFill>
            <a:srgbClr val="6DB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90701" y="4826889"/>
            <a:ext cx="1541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latin typeface="Tahoma"/>
                <a:cs typeface="Tahoma"/>
              </a:rPr>
              <a:t>Set</a:t>
            </a:r>
            <a:r>
              <a:rPr sz="1200" b="1" spc="-40" dirty="0">
                <a:latin typeface="Tahoma"/>
                <a:cs typeface="Tahoma"/>
              </a:rPr>
              <a:t> </a:t>
            </a:r>
            <a:r>
              <a:rPr sz="1200" b="1" spc="20" dirty="0">
                <a:latin typeface="Tahoma"/>
                <a:cs typeface="Tahoma"/>
              </a:rPr>
              <a:t>u</a:t>
            </a:r>
            <a:r>
              <a:rPr sz="1200" b="1" dirty="0">
                <a:latin typeface="Tahoma"/>
                <a:cs typeface="Tahoma"/>
              </a:rPr>
              <a:t>p</a:t>
            </a:r>
            <a:r>
              <a:rPr sz="1200" b="1" spc="-3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yo</a:t>
            </a:r>
            <a:r>
              <a:rPr sz="1200" b="1" spc="10" dirty="0">
                <a:latin typeface="Tahoma"/>
                <a:cs typeface="Tahoma"/>
              </a:rPr>
              <a:t>u</a:t>
            </a:r>
            <a:r>
              <a:rPr sz="1200" b="1" spc="20" dirty="0">
                <a:latin typeface="Tahoma"/>
                <a:cs typeface="Tahoma"/>
              </a:rPr>
              <a:t>r</a:t>
            </a:r>
            <a:r>
              <a:rPr sz="1200" b="1" spc="-4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a</a:t>
            </a:r>
            <a:r>
              <a:rPr sz="1200" b="1" spc="-25" dirty="0">
                <a:latin typeface="Tahoma"/>
                <a:cs typeface="Tahoma"/>
              </a:rPr>
              <a:t>cc</a:t>
            </a:r>
            <a:r>
              <a:rPr sz="1200" b="1" spc="5" dirty="0">
                <a:latin typeface="Tahoma"/>
                <a:cs typeface="Tahoma"/>
              </a:rPr>
              <a:t>o</a:t>
            </a:r>
            <a:r>
              <a:rPr sz="1200" b="1" spc="10" dirty="0">
                <a:latin typeface="Tahoma"/>
                <a:cs typeface="Tahoma"/>
              </a:rPr>
              <a:t>u</a:t>
            </a:r>
            <a:r>
              <a:rPr sz="1200" b="1" spc="20" dirty="0">
                <a:latin typeface="Tahoma"/>
                <a:cs typeface="Tahoma"/>
              </a:rPr>
              <a:t>n</a:t>
            </a:r>
            <a:r>
              <a:rPr sz="1200" b="1" spc="15" dirty="0">
                <a:latin typeface="Tahoma"/>
                <a:cs typeface="Tahoma"/>
              </a:rPr>
              <a:t>t  </a:t>
            </a:r>
            <a:r>
              <a:rPr sz="1200" b="1" spc="-60" dirty="0">
                <a:latin typeface="Tahoma"/>
                <a:cs typeface="Tahoma"/>
              </a:rPr>
              <a:t>page(s)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2946" y="4187444"/>
            <a:ext cx="1746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Tahoma"/>
                <a:cs typeface="Tahoma"/>
              </a:rPr>
              <a:t>Identify</a:t>
            </a:r>
            <a:r>
              <a:rPr sz="1200" b="1" spc="-65" dirty="0">
                <a:latin typeface="Tahoma"/>
                <a:cs typeface="Tahoma"/>
              </a:rPr>
              <a:t> </a:t>
            </a:r>
            <a:r>
              <a:rPr sz="1200" b="1" spc="10" dirty="0">
                <a:latin typeface="Tahoma"/>
                <a:cs typeface="Tahoma"/>
              </a:rPr>
              <a:t>your</a:t>
            </a:r>
            <a:r>
              <a:rPr sz="1200" b="1" spc="-7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audience </a:t>
            </a:r>
            <a:r>
              <a:rPr sz="1200" b="1" spc="-335" dirty="0">
                <a:latin typeface="Tahoma"/>
                <a:cs typeface="Tahoma"/>
              </a:rPr>
              <a:t> </a:t>
            </a:r>
            <a:r>
              <a:rPr sz="1200" b="1" spc="5" dirty="0">
                <a:latin typeface="Tahoma"/>
                <a:cs typeface="Tahoma"/>
              </a:rPr>
              <a:t>and</a:t>
            </a:r>
            <a:r>
              <a:rPr sz="1200" b="1" spc="-45" dirty="0">
                <a:latin typeface="Tahoma"/>
                <a:cs typeface="Tahoma"/>
              </a:rPr>
              <a:t> </a:t>
            </a:r>
            <a:r>
              <a:rPr sz="1200" b="1" spc="-40" dirty="0">
                <a:latin typeface="Tahoma"/>
                <a:cs typeface="Tahoma"/>
              </a:rPr>
              <a:t>grow</a:t>
            </a:r>
            <a:r>
              <a:rPr sz="1200" b="1" spc="-45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followers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37575" y="3042285"/>
            <a:ext cx="15411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Tahoma"/>
                <a:cs typeface="Tahoma"/>
              </a:rPr>
              <a:t>Scale</a:t>
            </a:r>
            <a:r>
              <a:rPr sz="1200" b="1" spc="-60" dirty="0">
                <a:latin typeface="Tahoma"/>
                <a:cs typeface="Tahoma"/>
              </a:rPr>
              <a:t> </a:t>
            </a:r>
            <a:r>
              <a:rPr sz="1200" b="1" spc="5" dirty="0">
                <a:latin typeface="Tahoma"/>
                <a:cs typeface="Tahoma"/>
              </a:rPr>
              <a:t>up</a:t>
            </a:r>
            <a:r>
              <a:rPr sz="1200" b="1" spc="-60" dirty="0">
                <a:latin typeface="Tahoma"/>
                <a:cs typeface="Tahoma"/>
              </a:rPr>
              <a:t> </a:t>
            </a:r>
            <a:r>
              <a:rPr sz="1200" b="1" spc="5" dirty="0">
                <a:latin typeface="Tahoma"/>
                <a:cs typeface="Tahoma"/>
              </a:rPr>
              <a:t>and</a:t>
            </a:r>
            <a:r>
              <a:rPr sz="1200" b="1" spc="-5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add</a:t>
            </a:r>
            <a:r>
              <a:rPr sz="1200" b="1" spc="-45" dirty="0">
                <a:latin typeface="Tahoma"/>
                <a:cs typeface="Tahoma"/>
              </a:rPr>
              <a:t> </a:t>
            </a:r>
            <a:r>
              <a:rPr sz="1200" b="1" spc="5" dirty="0">
                <a:latin typeface="Tahoma"/>
                <a:cs typeface="Tahoma"/>
              </a:rPr>
              <a:t>on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spc="5" dirty="0">
                <a:latin typeface="Tahoma"/>
                <a:cs typeface="Tahoma"/>
              </a:rPr>
              <a:t>to</a:t>
            </a:r>
            <a:r>
              <a:rPr sz="1200" b="1" spc="-65" dirty="0">
                <a:latin typeface="Tahoma"/>
                <a:cs typeface="Tahoma"/>
              </a:rPr>
              <a:t> </a:t>
            </a:r>
            <a:r>
              <a:rPr sz="1200" b="1" spc="5" dirty="0">
                <a:latin typeface="Tahoma"/>
                <a:cs typeface="Tahoma"/>
              </a:rPr>
              <a:t>master</a:t>
            </a:r>
            <a:r>
              <a:rPr sz="1200" b="1" spc="-35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social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43040" y="3609594"/>
            <a:ext cx="1738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ahoma"/>
                <a:cs typeface="Tahoma"/>
              </a:rPr>
              <a:t>Launch</a:t>
            </a:r>
            <a:r>
              <a:rPr sz="1200" b="1" spc="-55" dirty="0">
                <a:latin typeface="Tahoma"/>
                <a:cs typeface="Tahoma"/>
              </a:rPr>
              <a:t> </a:t>
            </a:r>
            <a:r>
              <a:rPr sz="1200" b="1" spc="5" dirty="0">
                <a:latin typeface="Tahoma"/>
                <a:cs typeface="Tahoma"/>
              </a:rPr>
              <a:t>and</a:t>
            </a:r>
            <a:r>
              <a:rPr sz="1200" b="1" spc="-6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track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spc="10" dirty="0">
                <a:latin typeface="Tahoma"/>
                <a:cs typeface="Tahoma"/>
              </a:rPr>
              <a:t>your </a:t>
            </a:r>
            <a:r>
              <a:rPr sz="1200" b="1" spc="-335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campaign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68523" y="4947920"/>
            <a:ext cx="2181860" cy="190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455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Start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following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members</a:t>
            </a:r>
            <a:r>
              <a:rPr sz="1100" spc="-5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people who “look like” them </a:t>
            </a:r>
            <a:r>
              <a:rPr sz="1100" dirty="0">
                <a:latin typeface="Arial MT"/>
                <a:cs typeface="Arial MT"/>
              </a:rPr>
              <a:t>(e.g.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 similar </a:t>
            </a:r>
            <a:r>
              <a:rPr sz="1100" dirty="0">
                <a:latin typeface="Arial MT"/>
                <a:cs typeface="Arial MT"/>
              </a:rPr>
              <a:t>demo, interests,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location,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etc.)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810"/>
              </a:spcBef>
            </a:pPr>
            <a:r>
              <a:rPr sz="1100" spc="-5" dirty="0">
                <a:latin typeface="Arial MT"/>
                <a:cs typeface="Arial MT"/>
              </a:rPr>
              <a:t>Plan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content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calendar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post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variety </a:t>
            </a:r>
            <a:r>
              <a:rPr sz="1100" dirty="0">
                <a:latin typeface="Arial MT"/>
                <a:cs typeface="Arial MT"/>
              </a:rPr>
              <a:t>of engaging content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including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text,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photo,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video.</a:t>
            </a:r>
            <a:endParaRPr sz="1100">
              <a:latin typeface="Arial MT"/>
              <a:cs typeface="Arial MT"/>
            </a:endParaRPr>
          </a:p>
          <a:p>
            <a:pPr marL="12700" marR="154940">
              <a:lnSpc>
                <a:spcPct val="100000"/>
              </a:lnSpc>
              <a:spcBef>
                <a:spcPts val="790"/>
              </a:spcBef>
            </a:pPr>
            <a:r>
              <a:rPr sz="1100" dirty="0">
                <a:latin typeface="Arial MT"/>
                <a:cs typeface="Arial MT"/>
              </a:rPr>
              <a:t>Track performance to see </a:t>
            </a:r>
            <a:r>
              <a:rPr sz="1100" spc="-5" dirty="0">
                <a:latin typeface="Arial MT"/>
                <a:cs typeface="Arial MT"/>
              </a:rPr>
              <a:t>what </a:t>
            </a:r>
            <a:r>
              <a:rPr sz="1100" dirty="0">
                <a:latin typeface="Arial MT"/>
                <a:cs typeface="Arial MT"/>
              </a:rPr>
              <a:t> content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resonates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best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with</a:t>
            </a:r>
            <a:r>
              <a:rPr sz="1100" spc="-5" dirty="0">
                <a:latin typeface="Arial MT"/>
                <a:cs typeface="Arial MT"/>
              </a:rPr>
              <a:t> your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audience.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79054" y="3765041"/>
            <a:ext cx="21818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 MT"/>
                <a:cs typeface="Arial MT"/>
              </a:rPr>
              <a:t>Once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 your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first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campaign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under your belt, </a:t>
            </a:r>
            <a:r>
              <a:rPr sz="1100" dirty="0">
                <a:latin typeface="Arial MT"/>
                <a:cs typeface="Arial MT"/>
              </a:rPr>
              <a:t>report on </a:t>
            </a:r>
            <a:r>
              <a:rPr sz="1100" spc="-5" dirty="0">
                <a:latin typeface="Arial MT"/>
                <a:cs typeface="Arial MT"/>
              </a:rPr>
              <a:t>your </a:t>
            </a:r>
            <a:r>
              <a:rPr sz="1100" dirty="0">
                <a:latin typeface="Arial MT"/>
                <a:cs typeface="Arial MT"/>
              </a:rPr>
              <a:t> performance and measure against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original</a:t>
            </a:r>
            <a:r>
              <a:rPr sz="1100" spc="-5" dirty="0">
                <a:latin typeface="Arial MT"/>
                <a:cs typeface="Arial MT"/>
              </a:rPr>
              <a:t> business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KPIs.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79054" y="4603496"/>
            <a:ext cx="213614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Refresh </a:t>
            </a:r>
            <a:r>
              <a:rPr sz="1100" spc="-5" dirty="0">
                <a:latin typeface="Arial MT"/>
                <a:cs typeface="Arial MT"/>
              </a:rPr>
              <a:t>your </a:t>
            </a:r>
            <a:r>
              <a:rPr sz="1100" dirty="0">
                <a:latin typeface="Arial MT"/>
                <a:cs typeface="Arial MT"/>
              </a:rPr>
              <a:t>content and </a:t>
            </a:r>
            <a:r>
              <a:rPr sz="1100" spc="-5" dirty="0">
                <a:latin typeface="Arial MT"/>
                <a:cs typeface="Arial MT"/>
              </a:rPr>
              <a:t>launch </a:t>
            </a:r>
            <a:r>
              <a:rPr sz="1100" dirty="0">
                <a:latin typeface="Arial MT"/>
                <a:cs typeface="Arial MT"/>
              </a:rPr>
              <a:t> new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campaigns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5" dirty="0">
                <a:latin typeface="Arial MT"/>
                <a:cs typeface="Arial MT"/>
              </a:rPr>
              <a:t>for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different</a:t>
            </a:r>
            <a:r>
              <a:rPr sz="1100" spc="-5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target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audiences.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79054" y="5274055"/>
            <a:ext cx="2237105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 MT"/>
                <a:cs typeface="Arial MT"/>
              </a:rPr>
              <a:t>Explore </a:t>
            </a:r>
            <a:r>
              <a:rPr sz="1100" dirty="0">
                <a:latin typeface="Arial MT"/>
                <a:cs typeface="Arial MT"/>
              </a:rPr>
              <a:t>and introduce more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complex </a:t>
            </a:r>
            <a:r>
              <a:rPr sz="1100" spc="-5" dirty="0">
                <a:latin typeface="Arial MT"/>
                <a:cs typeface="Arial MT"/>
              </a:rPr>
              <a:t>functionality available </a:t>
            </a:r>
            <a:r>
              <a:rPr sz="1100" dirty="0">
                <a:latin typeface="Arial MT"/>
                <a:cs typeface="Arial MT"/>
              </a:rPr>
              <a:t>to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you, including </a:t>
            </a:r>
            <a:r>
              <a:rPr sz="1100" dirty="0">
                <a:latin typeface="Arial MT"/>
                <a:cs typeface="Arial MT"/>
              </a:rPr>
              <a:t>new data sources,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more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robust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tracking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(e.g.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FB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pixel),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new ad formats, or new </a:t>
            </a:r>
            <a:r>
              <a:rPr sz="1100" spc="-5" dirty="0">
                <a:latin typeface="Arial MT"/>
                <a:cs typeface="Arial MT"/>
              </a:rPr>
              <a:t>social </a:t>
            </a:r>
            <a:r>
              <a:rPr sz="1100" dirty="0">
                <a:latin typeface="Arial MT"/>
                <a:cs typeface="Arial MT"/>
              </a:rPr>
              <a:t> platforms.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06236" y="4341114"/>
            <a:ext cx="2101215" cy="2409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61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You can </a:t>
            </a:r>
            <a:r>
              <a:rPr sz="1100" spc="-5" dirty="0">
                <a:latin typeface="Arial MT"/>
                <a:cs typeface="Arial MT"/>
              </a:rPr>
              <a:t>begin </a:t>
            </a:r>
            <a:r>
              <a:rPr sz="1100" spc="-10" dirty="0">
                <a:latin typeface="Arial MT"/>
                <a:cs typeface="Arial MT"/>
              </a:rPr>
              <a:t>with </a:t>
            </a:r>
            <a:r>
              <a:rPr sz="1100" dirty="0">
                <a:latin typeface="Arial MT"/>
                <a:cs typeface="Arial MT"/>
              </a:rPr>
              <a:t>a </a:t>
            </a:r>
            <a:r>
              <a:rPr sz="1100" spc="-5" dirty="0">
                <a:latin typeface="Arial MT"/>
                <a:cs typeface="Arial MT"/>
              </a:rPr>
              <a:t>simple </a:t>
            </a:r>
            <a:r>
              <a:rPr sz="1100" dirty="0">
                <a:latin typeface="Arial MT"/>
                <a:cs typeface="Arial MT"/>
              </a:rPr>
              <a:t> campaign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–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such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amplifying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piece </a:t>
            </a:r>
            <a:r>
              <a:rPr sz="1100" dirty="0">
                <a:latin typeface="Arial MT"/>
                <a:cs typeface="Arial MT"/>
              </a:rPr>
              <a:t>of </a:t>
            </a:r>
            <a:r>
              <a:rPr sz="1100" spc="-5" dirty="0">
                <a:latin typeface="Arial MT"/>
                <a:cs typeface="Arial MT"/>
              </a:rPr>
              <a:t>existing </a:t>
            </a:r>
            <a:r>
              <a:rPr sz="1100" dirty="0">
                <a:latin typeface="Arial MT"/>
                <a:cs typeface="Arial MT"/>
              </a:rPr>
              <a:t>content that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performed </a:t>
            </a:r>
            <a:r>
              <a:rPr sz="1100" spc="-10" dirty="0">
                <a:latin typeface="Arial MT"/>
                <a:cs typeface="Arial MT"/>
              </a:rPr>
              <a:t>well with </a:t>
            </a:r>
            <a:r>
              <a:rPr sz="1100" spc="-5" dirty="0">
                <a:latin typeface="Arial MT"/>
                <a:cs typeface="Arial MT"/>
              </a:rPr>
              <a:t>your existing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followers.</a:t>
            </a:r>
            <a:endParaRPr sz="1100">
              <a:latin typeface="Arial MT"/>
              <a:cs typeface="Arial MT"/>
            </a:endParaRPr>
          </a:p>
          <a:p>
            <a:pPr marL="12700" marR="27940">
              <a:lnSpc>
                <a:spcPct val="100000"/>
              </a:lnSpc>
              <a:spcBef>
                <a:spcPts val="810"/>
              </a:spcBef>
            </a:pPr>
            <a:r>
              <a:rPr sz="1100" dirty="0">
                <a:latin typeface="Arial MT"/>
                <a:cs typeface="Arial MT"/>
              </a:rPr>
              <a:t>Set up campaigns by objective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(page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likes,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clicks,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etc.)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daily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monthly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budget.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790"/>
              </a:spcBef>
            </a:pPr>
            <a:r>
              <a:rPr sz="1100" spc="-5" dirty="0">
                <a:latin typeface="Arial MT"/>
                <a:cs typeface="Arial MT"/>
              </a:rPr>
              <a:t>Use built-in </a:t>
            </a:r>
            <a:r>
              <a:rPr sz="1100" dirty="0">
                <a:latin typeface="Arial MT"/>
                <a:cs typeface="Arial MT"/>
              </a:rPr>
              <a:t>dashboards </a:t>
            </a:r>
            <a:r>
              <a:rPr sz="1100" spc="5" dirty="0">
                <a:latin typeface="Arial MT"/>
                <a:cs typeface="Arial MT"/>
              </a:rPr>
              <a:t>from </a:t>
            </a:r>
            <a:r>
              <a:rPr sz="1100" dirty="0">
                <a:latin typeface="Arial MT"/>
                <a:cs typeface="Arial MT"/>
              </a:rPr>
              <a:t>the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social </a:t>
            </a:r>
            <a:r>
              <a:rPr sz="1100" dirty="0">
                <a:latin typeface="Arial MT"/>
                <a:cs typeface="Arial MT"/>
              </a:rPr>
              <a:t>platforms to </a:t>
            </a:r>
            <a:r>
              <a:rPr sz="1100" spc="-5" dirty="0">
                <a:latin typeface="Arial MT"/>
                <a:cs typeface="Arial MT"/>
              </a:rPr>
              <a:t>review </a:t>
            </a:r>
            <a:r>
              <a:rPr sz="1100" dirty="0">
                <a:latin typeface="Arial MT"/>
                <a:cs typeface="Arial MT"/>
              </a:rPr>
              <a:t> performance and </a:t>
            </a:r>
            <a:r>
              <a:rPr sz="1100" spc="-5" dirty="0">
                <a:latin typeface="Arial MT"/>
                <a:cs typeface="Arial MT"/>
              </a:rPr>
              <a:t>optimise </a:t>
            </a:r>
            <a:r>
              <a:rPr sz="1100" dirty="0">
                <a:latin typeface="Arial MT"/>
                <a:cs typeface="Arial MT"/>
              </a:rPr>
              <a:t>by ad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frequency,</a:t>
            </a:r>
            <a:r>
              <a:rPr sz="1100" spc="-5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time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day,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format,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more.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8411" y="5520055"/>
            <a:ext cx="2117725" cy="1470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 MT"/>
                <a:cs typeface="Arial MT"/>
              </a:rPr>
              <a:t>Establish</a:t>
            </a:r>
            <a:r>
              <a:rPr sz="1100" spc="4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your</a:t>
            </a:r>
            <a:r>
              <a:rPr sz="1100" spc="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presence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setting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up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business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account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/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club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page across the </a:t>
            </a:r>
            <a:r>
              <a:rPr sz="1100" spc="-5" dirty="0">
                <a:latin typeface="Arial MT"/>
                <a:cs typeface="Arial MT"/>
              </a:rPr>
              <a:t>relevant social </a:t>
            </a:r>
            <a:r>
              <a:rPr sz="1100" dirty="0">
                <a:latin typeface="Arial MT"/>
                <a:cs typeface="Arial MT"/>
              </a:rPr>
              <a:t> platforms</a:t>
            </a:r>
            <a:endParaRPr sz="1100">
              <a:latin typeface="Arial MT"/>
              <a:cs typeface="Arial MT"/>
            </a:endParaRPr>
          </a:p>
          <a:p>
            <a:pPr marL="12700" marR="76835">
              <a:lnSpc>
                <a:spcPct val="100000"/>
              </a:lnSpc>
              <a:spcBef>
                <a:spcPts val="810"/>
              </a:spcBef>
            </a:pPr>
            <a:r>
              <a:rPr sz="1100" spc="-5" dirty="0">
                <a:latin typeface="Arial MT"/>
                <a:cs typeface="Arial MT"/>
              </a:rPr>
              <a:t>Include </a:t>
            </a:r>
            <a:r>
              <a:rPr sz="1100" dirty="0">
                <a:latin typeface="Arial MT"/>
                <a:cs typeface="Arial MT"/>
              </a:rPr>
              <a:t>essential </a:t>
            </a:r>
            <a:r>
              <a:rPr sz="1100" spc="-5" dirty="0">
                <a:latin typeface="Arial MT"/>
                <a:cs typeface="Arial MT"/>
              </a:rPr>
              <a:t>business </a:t>
            </a:r>
            <a:r>
              <a:rPr sz="1100" dirty="0">
                <a:latin typeface="Arial MT"/>
                <a:cs typeface="Arial MT"/>
              </a:rPr>
              <a:t> information </a:t>
            </a:r>
            <a:r>
              <a:rPr sz="1100" spc="5" dirty="0">
                <a:latin typeface="Arial MT"/>
                <a:cs typeface="Arial MT"/>
              </a:rPr>
              <a:t>for </a:t>
            </a:r>
            <a:r>
              <a:rPr sz="1100" dirty="0">
                <a:latin typeface="Arial MT"/>
                <a:cs typeface="Arial MT"/>
              </a:rPr>
              <a:t>search purposes,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including: </a:t>
            </a:r>
            <a:r>
              <a:rPr sz="1100" dirty="0">
                <a:latin typeface="Arial MT"/>
                <a:cs typeface="Arial MT"/>
              </a:rPr>
              <a:t>Location, </a:t>
            </a:r>
            <a:r>
              <a:rPr sz="1100" spc="-5" dirty="0">
                <a:latin typeface="Arial MT"/>
                <a:cs typeface="Arial MT"/>
              </a:rPr>
              <a:t>Contact </a:t>
            </a:r>
            <a:r>
              <a:rPr sz="1100" dirty="0">
                <a:latin typeface="Arial MT"/>
                <a:cs typeface="Arial MT"/>
              </a:rPr>
              <a:t>info,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Website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URL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488821" y="1956897"/>
            <a:ext cx="6325235" cy="2584450"/>
            <a:chOff x="1488821" y="1956897"/>
            <a:chExt cx="6325235" cy="2584450"/>
          </a:xfrm>
        </p:grpSpPr>
        <p:sp>
          <p:nvSpPr>
            <p:cNvPr id="23" name="object 23"/>
            <p:cNvSpPr/>
            <p:nvPr/>
          </p:nvSpPr>
          <p:spPr>
            <a:xfrm>
              <a:off x="1488821" y="2349119"/>
              <a:ext cx="5113020" cy="2192020"/>
            </a:xfrm>
            <a:custGeom>
              <a:avLst/>
              <a:gdLst/>
              <a:ahLst/>
              <a:cxnLst/>
              <a:rect l="l" t="t" r="r" b="b"/>
              <a:pathLst>
                <a:path w="5113020" h="2192020">
                  <a:moveTo>
                    <a:pt x="38354" y="2113407"/>
                  </a:moveTo>
                  <a:lnTo>
                    <a:pt x="254" y="2114931"/>
                  </a:lnTo>
                  <a:lnTo>
                    <a:pt x="1397" y="2143379"/>
                  </a:lnTo>
                  <a:lnTo>
                    <a:pt x="5461" y="2191766"/>
                  </a:lnTo>
                  <a:lnTo>
                    <a:pt x="43434" y="2188591"/>
                  </a:lnTo>
                  <a:lnTo>
                    <a:pt x="39445" y="2141474"/>
                  </a:lnTo>
                  <a:lnTo>
                    <a:pt x="39460" y="2140585"/>
                  </a:lnTo>
                  <a:lnTo>
                    <a:pt x="38354" y="2113407"/>
                  </a:lnTo>
                  <a:close/>
                </a:path>
                <a:path w="5113020" h="2192020">
                  <a:moveTo>
                    <a:pt x="39460" y="2140585"/>
                  </a:moveTo>
                  <a:lnTo>
                    <a:pt x="39497" y="2141474"/>
                  </a:lnTo>
                  <a:lnTo>
                    <a:pt x="39460" y="2140585"/>
                  </a:lnTo>
                  <a:close/>
                </a:path>
                <a:path w="5113020" h="2192020">
                  <a:moveTo>
                    <a:pt x="4826" y="1960372"/>
                  </a:moveTo>
                  <a:lnTo>
                    <a:pt x="1651" y="1998345"/>
                  </a:lnTo>
                  <a:lnTo>
                    <a:pt x="0" y="2037207"/>
                  </a:lnTo>
                  <a:lnTo>
                    <a:pt x="37973" y="2038858"/>
                  </a:lnTo>
                  <a:lnTo>
                    <a:pt x="39591" y="2001139"/>
                  </a:lnTo>
                  <a:lnTo>
                    <a:pt x="39688" y="2000377"/>
                  </a:lnTo>
                  <a:lnTo>
                    <a:pt x="42799" y="1963547"/>
                  </a:lnTo>
                  <a:lnTo>
                    <a:pt x="4826" y="1960372"/>
                  </a:lnTo>
                  <a:close/>
                </a:path>
                <a:path w="5113020" h="2192020">
                  <a:moveTo>
                    <a:pt x="39688" y="2000377"/>
                  </a:moveTo>
                  <a:lnTo>
                    <a:pt x="39624" y="2001139"/>
                  </a:lnTo>
                  <a:lnTo>
                    <a:pt x="39688" y="2000377"/>
                  </a:lnTo>
                  <a:close/>
                </a:path>
                <a:path w="5113020" h="2192020">
                  <a:moveTo>
                    <a:pt x="30099" y="1806956"/>
                  </a:moveTo>
                  <a:lnTo>
                    <a:pt x="29591" y="1809115"/>
                  </a:lnTo>
                  <a:lnTo>
                    <a:pt x="19685" y="1855851"/>
                  </a:lnTo>
                  <a:lnTo>
                    <a:pt x="15113" y="1883283"/>
                  </a:lnTo>
                  <a:lnTo>
                    <a:pt x="52578" y="1889633"/>
                  </a:lnTo>
                  <a:lnTo>
                    <a:pt x="57150" y="1862582"/>
                  </a:lnTo>
                  <a:lnTo>
                    <a:pt x="66639" y="1818259"/>
                  </a:lnTo>
                  <a:lnTo>
                    <a:pt x="67056" y="1816481"/>
                  </a:lnTo>
                  <a:lnTo>
                    <a:pt x="30099" y="1806956"/>
                  </a:lnTo>
                  <a:close/>
                </a:path>
                <a:path w="5113020" h="2192020">
                  <a:moveTo>
                    <a:pt x="57185" y="1862582"/>
                  </a:moveTo>
                  <a:lnTo>
                    <a:pt x="57023" y="1863344"/>
                  </a:lnTo>
                  <a:lnTo>
                    <a:pt x="57185" y="1862582"/>
                  </a:lnTo>
                  <a:close/>
                </a:path>
                <a:path w="5113020" h="2192020">
                  <a:moveTo>
                    <a:pt x="66802" y="1817497"/>
                  </a:moveTo>
                  <a:lnTo>
                    <a:pt x="66548" y="1818259"/>
                  </a:lnTo>
                  <a:lnTo>
                    <a:pt x="66802" y="1817497"/>
                  </a:lnTo>
                  <a:close/>
                </a:path>
                <a:path w="5113020" h="2192020">
                  <a:moveTo>
                    <a:pt x="75565" y="1659255"/>
                  </a:moveTo>
                  <a:lnTo>
                    <a:pt x="70485" y="1672209"/>
                  </a:lnTo>
                  <a:lnTo>
                    <a:pt x="54991" y="1717294"/>
                  </a:lnTo>
                  <a:lnTo>
                    <a:pt x="50419" y="1732788"/>
                  </a:lnTo>
                  <a:lnTo>
                    <a:pt x="86868" y="1743710"/>
                  </a:lnTo>
                  <a:lnTo>
                    <a:pt x="91247" y="1729232"/>
                  </a:lnTo>
                  <a:lnTo>
                    <a:pt x="106426" y="1684909"/>
                  </a:lnTo>
                  <a:lnTo>
                    <a:pt x="110998" y="1673098"/>
                  </a:lnTo>
                  <a:lnTo>
                    <a:pt x="75565" y="1659255"/>
                  </a:lnTo>
                  <a:close/>
                </a:path>
                <a:path w="5113020" h="2192020">
                  <a:moveTo>
                    <a:pt x="91440" y="1728597"/>
                  </a:moveTo>
                  <a:lnTo>
                    <a:pt x="91186" y="1729232"/>
                  </a:lnTo>
                  <a:lnTo>
                    <a:pt x="91440" y="1728597"/>
                  </a:lnTo>
                  <a:close/>
                </a:path>
                <a:path w="5113020" h="2192020">
                  <a:moveTo>
                    <a:pt x="106464" y="1684909"/>
                  </a:moveTo>
                  <a:lnTo>
                    <a:pt x="106172" y="1685671"/>
                  </a:lnTo>
                  <a:lnTo>
                    <a:pt x="106464" y="1684909"/>
                  </a:lnTo>
                  <a:close/>
                </a:path>
                <a:path w="5113020" h="2192020">
                  <a:moveTo>
                    <a:pt x="139446" y="1518539"/>
                  </a:moveTo>
                  <a:lnTo>
                    <a:pt x="127762" y="1540510"/>
                  </a:lnTo>
                  <a:lnTo>
                    <a:pt x="106934" y="1583690"/>
                  </a:lnTo>
                  <a:lnTo>
                    <a:pt x="105029" y="1588135"/>
                  </a:lnTo>
                  <a:lnTo>
                    <a:pt x="139954" y="1603375"/>
                  </a:lnTo>
                  <a:lnTo>
                    <a:pt x="141408" y="1599946"/>
                  </a:lnTo>
                  <a:lnTo>
                    <a:pt x="161556" y="1558163"/>
                  </a:lnTo>
                  <a:lnTo>
                    <a:pt x="161925" y="1557401"/>
                  </a:lnTo>
                  <a:lnTo>
                    <a:pt x="173101" y="1536446"/>
                  </a:lnTo>
                  <a:lnTo>
                    <a:pt x="139446" y="1518539"/>
                  </a:lnTo>
                  <a:close/>
                </a:path>
                <a:path w="5113020" h="2192020">
                  <a:moveTo>
                    <a:pt x="141732" y="1599184"/>
                  </a:moveTo>
                  <a:lnTo>
                    <a:pt x="141351" y="1599946"/>
                  </a:lnTo>
                  <a:lnTo>
                    <a:pt x="141732" y="1599184"/>
                  </a:lnTo>
                  <a:close/>
                </a:path>
                <a:path w="5113020" h="2192020">
                  <a:moveTo>
                    <a:pt x="161949" y="1557401"/>
                  </a:moveTo>
                  <a:lnTo>
                    <a:pt x="161681" y="1557905"/>
                  </a:lnTo>
                  <a:lnTo>
                    <a:pt x="161949" y="1557401"/>
                  </a:lnTo>
                  <a:close/>
                </a:path>
                <a:path w="5113020" h="2192020">
                  <a:moveTo>
                    <a:pt x="220218" y="1386840"/>
                  </a:moveTo>
                  <a:lnTo>
                    <a:pt x="200406" y="1415542"/>
                  </a:lnTo>
                  <a:lnTo>
                    <a:pt x="177927" y="1451102"/>
                  </a:lnTo>
                  <a:lnTo>
                    <a:pt x="210058" y="1471549"/>
                  </a:lnTo>
                  <a:lnTo>
                    <a:pt x="232087" y="1436878"/>
                  </a:lnTo>
                  <a:lnTo>
                    <a:pt x="251587" y="1408557"/>
                  </a:lnTo>
                  <a:lnTo>
                    <a:pt x="220218" y="1386840"/>
                  </a:lnTo>
                  <a:close/>
                </a:path>
                <a:path w="5113020" h="2192020">
                  <a:moveTo>
                    <a:pt x="232410" y="1436370"/>
                  </a:moveTo>
                  <a:lnTo>
                    <a:pt x="232029" y="1436878"/>
                  </a:lnTo>
                  <a:lnTo>
                    <a:pt x="232410" y="1436370"/>
                  </a:lnTo>
                  <a:close/>
                </a:path>
                <a:path w="5113020" h="2192020">
                  <a:moveTo>
                    <a:pt x="316230" y="1265936"/>
                  </a:moveTo>
                  <a:lnTo>
                    <a:pt x="288036" y="1298321"/>
                  </a:lnTo>
                  <a:lnTo>
                    <a:pt x="266700" y="1324737"/>
                  </a:lnTo>
                  <a:lnTo>
                    <a:pt x="296418" y="1348613"/>
                  </a:lnTo>
                  <a:lnTo>
                    <a:pt x="317088" y="1323086"/>
                  </a:lnTo>
                  <a:lnTo>
                    <a:pt x="344932" y="1290955"/>
                  </a:lnTo>
                  <a:lnTo>
                    <a:pt x="316230" y="1265936"/>
                  </a:lnTo>
                  <a:close/>
                </a:path>
                <a:path w="5113020" h="2192020">
                  <a:moveTo>
                    <a:pt x="317500" y="1322578"/>
                  </a:moveTo>
                  <a:lnTo>
                    <a:pt x="316992" y="1323086"/>
                  </a:lnTo>
                  <a:lnTo>
                    <a:pt x="317500" y="1322578"/>
                  </a:lnTo>
                  <a:close/>
                </a:path>
                <a:path w="5113020" h="2192020">
                  <a:moveTo>
                    <a:pt x="425704" y="1156970"/>
                  </a:moveTo>
                  <a:lnTo>
                    <a:pt x="389636" y="1189990"/>
                  </a:lnTo>
                  <a:lnTo>
                    <a:pt x="369824" y="1209675"/>
                  </a:lnTo>
                  <a:lnTo>
                    <a:pt x="396494" y="1236853"/>
                  </a:lnTo>
                  <a:lnTo>
                    <a:pt x="416179" y="1217295"/>
                  </a:lnTo>
                  <a:lnTo>
                    <a:pt x="451485" y="1185037"/>
                  </a:lnTo>
                  <a:lnTo>
                    <a:pt x="425704" y="1156970"/>
                  </a:lnTo>
                  <a:close/>
                </a:path>
                <a:path w="5113020" h="2192020">
                  <a:moveTo>
                    <a:pt x="416226" y="1217295"/>
                  </a:moveTo>
                  <a:lnTo>
                    <a:pt x="415671" y="1217803"/>
                  </a:lnTo>
                  <a:lnTo>
                    <a:pt x="416226" y="1217295"/>
                  </a:lnTo>
                  <a:close/>
                </a:path>
                <a:path w="5113020" h="2192020">
                  <a:moveTo>
                    <a:pt x="547116" y="1060577"/>
                  </a:moveTo>
                  <a:lnTo>
                    <a:pt x="545973" y="1061339"/>
                  </a:lnTo>
                  <a:lnTo>
                    <a:pt x="504825" y="1091692"/>
                  </a:lnTo>
                  <a:lnTo>
                    <a:pt x="485267" y="1107186"/>
                  </a:lnTo>
                  <a:lnTo>
                    <a:pt x="508889" y="1137031"/>
                  </a:lnTo>
                  <a:lnTo>
                    <a:pt x="527710" y="1122172"/>
                  </a:lnTo>
                  <a:lnTo>
                    <a:pt x="567883" y="1092525"/>
                  </a:lnTo>
                  <a:lnTo>
                    <a:pt x="568579" y="1091946"/>
                  </a:lnTo>
                  <a:lnTo>
                    <a:pt x="547116" y="1060577"/>
                  </a:lnTo>
                  <a:close/>
                </a:path>
                <a:path w="5113020" h="2192020">
                  <a:moveTo>
                    <a:pt x="528070" y="1121887"/>
                  </a:moveTo>
                  <a:lnTo>
                    <a:pt x="527685" y="1122172"/>
                  </a:lnTo>
                  <a:lnTo>
                    <a:pt x="528070" y="1121887"/>
                  </a:lnTo>
                  <a:close/>
                </a:path>
                <a:path w="5113020" h="2192020">
                  <a:moveTo>
                    <a:pt x="677164" y="978535"/>
                  </a:moveTo>
                  <a:lnTo>
                    <a:pt x="632587" y="1004443"/>
                  </a:lnTo>
                  <a:lnTo>
                    <a:pt x="611124" y="1018032"/>
                  </a:lnTo>
                  <a:lnTo>
                    <a:pt x="631444" y="1050163"/>
                  </a:lnTo>
                  <a:lnTo>
                    <a:pt x="652047" y="1037209"/>
                  </a:lnTo>
                  <a:lnTo>
                    <a:pt x="696341" y="1011428"/>
                  </a:lnTo>
                  <a:lnTo>
                    <a:pt x="677164" y="978535"/>
                  </a:lnTo>
                  <a:close/>
                </a:path>
                <a:path w="5113020" h="2192020">
                  <a:moveTo>
                    <a:pt x="652405" y="1036983"/>
                  </a:moveTo>
                  <a:lnTo>
                    <a:pt x="652018" y="1037209"/>
                  </a:lnTo>
                  <a:lnTo>
                    <a:pt x="652405" y="1036983"/>
                  </a:lnTo>
                  <a:close/>
                </a:path>
                <a:path w="5113020" h="2192020">
                  <a:moveTo>
                    <a:pt x="815721" y="910336"/>
                  </a:moveTo>
                  <a:lnTo>
                    <a:pt x="772414" y="929513"/>
                  </a:lnTo>
                  <a:lnTo>
                    <a:pt x="745871" y="942594"/>
                  </a:lnTo>
                  <a:lnTo>
                    <a:pt x="762635" y="976884"/>
                  </a:lnTo>
                  <a:lnTo>
                    <a:pt x="788408" y="964184"/>
                  </a:lnTo>
                  <a:lnTo>
                    <a:pt x="831088" y="945134"/>
                  </a:lnTo>
                  <a:lnTo>
                    <a:pt x="815721" y="910336"/>
                  </a:lnTo>
                  <a:close/>
                </a:path>
                <a:path w="5113020" h="2192020">
                  <a:moveTo>
                    <a:pt x="788924" y="963930"/>
                  </a:moveTo>
                  <a:lnTo>
                    <a:pt x="788289" y="964184"/>
                  </a:lnTo>
                  <a:lnTo>
                    <a:pt x="788924" y="963930"/>
                  </a:lnTo>
                  <a:close/>
                </a:path>
                <a:path w="5113020" h="2192020">
                  <a:moveTo>
                    <a:pt x="960374" y="855472"/>
                  </a:moveTo>
                  <a:lnTo>
                    <a:pt x="959358" y="855853"/>
                  </a:lnTo>
                  <a:lnTo>
                    <a:pt x="896239" y="877697"/>
                  </a:lnTo>
                  <a:lnTo>
                    <a:pt x="886968" y="881380"/>
                  </a:lnTo>
                  <a:lnTo>
                    <a:pt x="900938" y="916813"/>
                  </a:lnTo>
                  <a:lnTo>
                    <a:pt x="909828" y="913257"/>
                  </a:lnTo>
                  <a:lnTo>
                    <a:pt x="970690" y="892175"/>
                  </a:lnTo>
                  <a:lnTo>
                    <a:pt x="971267" y="891972"/>
                  </a:lnTo>
                  <a:lnTo>
                    <a:pt x="960374" y="855472"/>
                  </a:lnTo>
                  <a:close/>
                </a:path>
                <a:path w="5113020" h="2192020">
                  <a:moveTo>
                    <a:pt x="909925" y="913257"/>
                  </a:moveTo>
                  <a:lnTo>
                    <a:pt x="909193" y="913511"/>
                  </a:lnTo>
                  <a:lnTo>
                    <a:pt x="909925" y="913257"/>
                  </a:lnTo>
                  <a:close/>
                </a:path>
                <a:path w="5113020" h="2192020">
                  <a:moveTo>
                    <a:pt x="971273" y="891972"/>
                  </a:moveTo>
                  <a:lnTo>
                    <a:pt x="970731" y="892160"/>
                  </a:lnTo>
                  <a:lnTo>
                    <a:pt x="971296" y="892048"/>
                  </a:lnTo>
                  <a:close/>
                </a:path>
                <a:path w="5113020" h="2192020">
                  <a:moveTo>
                    <a:pt x="1108964" y="815467"/>
                  </a:moveTo>
                  <a:lnTo>
                    <a:pt x="1087120" y="820166"/>
                  </a:lnTo>
                  <a:lnTo>
                    <a:pt x="1034161" y="833755"/>
                  </a:lnTo>
                  <a:lnTo>
                    <a:pt x="1043686" y="870712"/>
                  </a:lnTo>
                  <a:lnTo>
                    <a:pt x="1096264" y="857123"/>
                  </a:lnTo>
                  <a:lnTo>
                    <a:pt x="1096694" y="857123"/>
                  </a:lnTo>
                  <a:lnTo>
                    <a:pt x="1116965" y="852805"/>
                  </a:lnTo>
                  <a:lnTo>
                    <a:pt x="1108964" y="815467"/>
                  </a:lnTo>
                  <a:close/>
                </a:path>
                <a:path w="5113020" h="2192020">
                  <a:moveTo>
                    <a:pt x="1096694" y="857123"/>
                  </a:moveTo>
                  <a:lnTo>
                    <a:pt x="1096264" y="857123"/>
                  </a:lnTo>
                  <a:lnTo>
                    <a:pt x="1095502" y="857377"/>
                  </a:lnTo>
                  <a:lnTo>
                    <a:pt x="1096694" y="857123"/>
                  </a:lnTo>
                  <a:close/>
                </a:path>
                <a:path w="5113020" h="2192020">
                  <a:moveTo>
                    <a:pt x="1260602" y="789432"/>
                  </a:moveTo>
                  <a:lnTo>
                    <a:pt x="1216533" y="795147"/>
                  </a:lnTo>
                  <a:lnTo>
                    <a:pt x="1184529" y="800735"/>
                  </a:lnTo>
                  <a:lnTo>
                    <a:pt x="1191006" y="838327"/>
                  </a:lnTo>
                  <a:lnTo>
                    <a:pt x="1222629" y="832866"/>
                  </a:lnTo>
                  <a:lnTo>
                    <a:pt x="1221867" y="832866"/>
                  </a:lnTo>
                  <a:lnTo>
                    <a:pt x="1265555" y="827278"/>
                  </a:lnTo>
                  <a:lnTo>
                    <a:pt x="1260602" y="789432"/>
                  </a:lnTo>
                  <a:close/>
                </a:path>
                <a:path w="5113020" h="2192020">
                  <a:moveTo>
                    <a:pt x="1414780" y="777494"/>
                  </a:moveTo>
                  <a:lnTo>
                    <a:pt x="1412240" y="777494"/>
                  </a:lnTo>
                  <a:lnTo>
                    <a:pt x="1346962" y="780796"/>
                  </a:lnTo>
                  <a:lnTo>
                    <a:pt x="1337183" y="781685"/>
                  </a:lnTo>
                  <a:lnTo>
                    <a:pt x="1340612" y="819531"/>
                  </a:lnTo>
                  <a:lnTo>
                    <a:pt x="1350010" y="818769"/>
                  </a:lnTo>
                  <a:lnTo>
                    <a:pt x="1349248" y="818769"/>
                  </a:lnTo>
                  <a:lnTo>
                    <a:pt x="1413764" y="815594"/>
                  </a:lnTo>
                  <a:lnTo>
                    <a:pt x="1415161" y="815594"/>
                  </a:lnTo>
                  <a:lnTo>
                    <a:pt x="1414780" y="777494"/>
                  </a:lnTo>
                  <a:close/>
                </a:path>
                <a:path w="5113020" h="2192020">
                  <a:moveTo>
                    <a:pt x="1491615" y="777113"/>
                  </a:moveTo>
                  <a:lnTo>
                    <a:pt x="1490599" y="815213"/>
                  </a:lnTo>
                  <a:lnTo>
                    <a:pt x="1541145" y="816483"/>
                  </a:lnTo>
                  <a:lnTo>
                    <a:pt x="1540383" y="816483"/>
                  </a:lnTo>
                  <a:lnTo>
                    <a:pt x="1566037" y="818134"/>
                  </a:lnTo>
                  <a:lnTo>
                    <a:pt x="1568577" y="780161"/>
                  </a:lnTo>
                  <a:lnTo>
                    <a:pt x="1542542" y="778383"/>
                  </a:lnTo>
                  <a:lnTo>
                    <a:pt x="1491615" y="777113"/>
                  </a:lnTo>
                  <a:close/>
                </a:path>
                <a:path w="5113020" h="2192020">
                  <a:moveTo>
                    <a:pt x="1716969" y="827278"/>
                  </a:moveTo>
                  <a:lnTo>
                    <a:pt x="1666748" y="827278"/>
                  </a:lnTo>
                  <a:lnTo>
                    <a:pt x="1715897" y="834517"/>
                  </a:lnTo>
                  <a:lnTo>
                    <a:pt x="1716969" y="827278"/>
                  </a:lnTo>
                  <a:close/>
                </a:path>
                <a:path w="5113020" h="2192020">
                  <a:moveTo>
                    <a:pt x="1645158" y="786765"/>
                  </a:moveTo>
                  <a:lnTo>
                    <a:pt x="1641221" y="824611"/>
                  </a:lnTo>
                  <a:lnTo>
                    <a:pt x="1667510" y="827405"/>
                  </a:lnTo>
                  <a:lnTo>
                    <a:pt x="1666748" y="827278"/>
                  </a:lnTo>
                  <a:lnTo>
                    <a:pt x="1716969" y="827278"/>
                  </a:lnTo>
                  <a:lnTo>
                    <a:pt x="1721485" y="796798"/>
                  </a:lnTo>
                  <a:lnTo>
                    <a:pt x="1671828" y="789559"/>
                  </a:lnTo>
                  <a:lnTo>
                    <a:pt x="1645158" y="786765"/>
                  </a:lnTo>
                  <a:close/>
                </a:path>
                <a:path w="5113020" h="2192020">
                  <a:moveTo>
                    <a:pt x="1852676" y="861695"/>
                  </a:moveTo>
                  <a:lnTo>
                    <a:pt x="1863090" y="864489"/>
                  </a:lnTo>
                  <a:lnTo>
                    <a:pt x="1863798" y="861822"/>
                  </a:lnTo>
                  <a:lnTo>
                    <a:pt x="1853438" y="861822"/>
                  </a:lnTo>
                  <a:lnTo>
                    <a:pt x="1852676" y="861695"/>
                  </a:lnTo>
                  <a:close/>
                </a:path>
                <a:path w="5113020" h="2192020">
                  <a:moveTo>
                    <a:pt x="1867507" y="847852"/>
                  </a:moveTo>
                  <a:lnTo>
                    <a:pt x="1791335" y="847852"/>
                  </a:lnTo>
                  <a:lnTo>
                    <a:pt x="1791970" y="847979"/>
                  </a:lnTo>
                  <a:lnTo>
                    <a:pt x="1853438" y="861822"/>
                  </a:lnTo>
                  <a:lnTo>
                    <a:pt x="1863798" y="861822"/>
                  </a:lnTo>
                  <a:lnTo>
                    <a:pt x="1867507" y="847852"/>
                  </a:lnTo>
                  <a:close/>
                </a:path>
                <a:path w="5113020" h="2192020">
                  <a:moveTo>
                    <a:pt x="1791747" y="847944"/>
                  </a:moveTo>
                  <a:lnTo>
                    <a:pt x="1791899" y="847979"/>
                  </a:lnTo>
                  <a:lnTo>
                    <a:pt x="1791747" y="847944"/>
                  </a:lnTo>
                  <a:close/>
                </a:path>
                <a:path w="5113020" h="2192020">
                  <a:moveTo>
                    <a:pt x="1797177" y="810260"/>
                  </a:moveTo>
                  <a:lnTo>
                    <a:pt x="1790319" y="847725"/>
                  </a:lnTo>
                  <a:lnTo>
                    <a:pt x="1791747" y="847944"/>
                  </a:lnTo>
                  <a:lnTo>
                    <a:pt x="1791335" y="847852"/>
                  </a:lnTo>
                  <a:lnTo>
                    <a:pt x="1867507" y="847852"/>
                  </a:lnTo>
                  <a:lnTo>
                    <a:pt x="1872869" y="827659"/>
                  </a:lnTo>
                  <a:lnTo>
                    <a:pt x="1862201" y="824738"/>
                  </a:lnTo>
                  <a:lnTo>
                    <a:pt x="1799336" y="810641"/>
                  </a:lnTo>
                  <a:lnTo>
                    <a:pt x="1797177" y="810260"/>
                  </a:lnTo>
                  <a:close/>
                </a:path>
                <a:path w="5113020" h="2192020">
                  <a:moveTo>
                    <a:pt x="2011540" y="896493"/>
                  </a:moveTo>
                  <a:lnTo>
                    <a:pt x="1973199" y="896493"/>
                  </a:lnTo>
                  <a:lnTo>
                    <a:pt x="1973961" y="896747"/>
                  </a:lnTo>
                  <a:lnTo>
                    <a:pt x="2007235" y="908558"/>
                  </a:lnTo>
                  <a:lnTo>
                    <a:pt x="2011540" y="896493"/>
                  </a:lnTo>
                  <a:close/>
                </a:path>
                <a:path w="5113020" h="2192020">
                  <a:moveTo>
                    <a:pt x="1973579" y="896627"/>
                  </a:moveTo>
                  <a:lnTo>
                    <a:pt x="1973915" y="896747"/>
                  </a:lnTo>
                  <a:lnTo>
                    <a:pt x="1973579" y="896627"/>
                  </a:lnTo>
                  <a:close/>
                </a:path>
                <a:path w="5113020" h="2192020">
                  <a:moveTo>
                    <a:pt x="1947037" y="848360"/>
                  </a:moveTo>
                  <a:lnTo>
                    <a:pt x="1935734" y="884809"/>
                  </a:lnTo>
                  <a:lnTo>
                    <a:pt x="1973579" y="896627"/>
                  </a:lnTo>
                  <a:lnTo>
                    <a:pt x="1973199" y="896493"/>
                  </a:lnTo>
                  <a:lnTo>
                    <a:pt x="2011540" y="896493"/>
                  </a:lnTo>
                  <a:lnTo>
                    <a:pt x="2020062" y="872617"/>
                  </a:lnTo>
                  <a:lnTo>
                    <a:pt x="1985645" y="860425"/>
                  </a:lnTo>
                  <a:lnTo>
                    <a:pt x="1947037" y="848360"/>
                  </a:lnTo>
                  <a:close/>
                </a:path>
                <a:path w="5113020" h="2192020">
                  <a:moveTo>
                    <a:pt x="2090166" y="940562"/>
                  </a:moveTo>
                  <a:lnTo>
                    <a:pt x="2146681" y="965962"/>
                  </a:lnTo>
                  <a:lnTo>
                    <a:pt x="2157969" y="940816"/>
                  </a:lnTo>
                  <a:lnTo>
                    <a:pt x="2090928" y="940816"/>
                  </a:lnTo>
                  <a:lnTo>
                    <a:pt x="2090166" y="940562"/>
                  </a:lnTo>
                  <a:close/>
                </a:path>
                <a:path w="5113020" h="2192020">
                  <a:moveTo>
                    <a:pt x="2091817" y="900176"/>
                  </a:moveTo>
                  <a:lnTo>
                    <a:pt x="2077720" y="935609"/>
                  </a:lnTo>
                  <a:lnTo>
                    <a:pt x="2090928" y="940816"/>
                  </a:lnTo>
                  <a:lnTo>
                    <a:pt x="2157969" y="940816"/>
                  </a:lnTo>
                  <a:lnTo>
                    <a:pt x="2162302" y="931164"/>
                  </a:lnTo>
                  <a:lnTo>
                    <a:pt x="2105406" y="905637"/>
                  </a:lnTo>
                  <a:lnTo>
                    <a:pt x="2091817" y="900176"/>
                  </a:lnTo>
                  <a:close/>
                </a:path>
                <a:path w="5113020" h="2192020">
                  <a:moveTo>
                    <a:pt x="2257171" y="1023874"/>
                  </a:moveTo>
                  <a:lnTo>
                    <a:pt x="2278761" y="1036955"/>
                  </a:lnTo>
                  <a:lnTo>
                    <a:pt x="2286500" y="1024255"/>
                  </a:lnTo>
                  <a:lnTo>
                    <a:pt x="2257933" y="1024255"/>
                  </a:lnTo>
                  <a:lnTo>
                    <a:pt x="2257171" y="1023874"/>
                  </a:lnTo>
                  <a:close/>
                </a:path>
                <a:path w="5113020" h="2192020">
                  <a:moveTo>
                    <a:pt x="2231644" y="966343"/>
                  </a:moveTo>
                  <a:lnTo>
                    <a:pt x="2213229" y="999617"/>
                  </a:lnTo>
                  <a:lnTo>
                    <a:pt x="2257933" y="1024255"/>
                  </a:lnTo>
                  <a:lnTo>
                    <a:pt x="2286500" y="1024255"/>
                  </a:lnTo>
                  <a:lnTo>
                    <a:pt x="2298573" y="1004443"/>
                  </a:lnTo>
                  <a:lnTo>
                    <a:pt x="2276602" y="991108"/>
                  </a:lnTo>
                  <a:lnTo>
                    <a:pt x="2231644" y="966343"/>
                  </a:lnTo>
                  <a:close/>
                </a:path>
                <a:path w="5113020" h="2192020">
                  <a:moveTo>
                    <a:pt x="2426208" y="1090549"/>
                  </a:moveTo>
                  <a:lnTo>
                    <a:pt x="2361819" y="1090549"/>
                  </a:lnTo>
                  <a:lnTo>
                    <a:pt x="2362581" y="1091057"/>
                  </a:lnTo>
                  <a:lnTo>
                    <a:pt x="2403729" y="1121283"/>
                  </a:lnTo>
                  <a:lnTo>
                    <a:pt x="2426208" y="1090549"/>
                  </a:lnTo>
                  <a:close/>
                </a:path>
                <a:path w="5113020" h="2192020">
                  <a:moveTo>
                    <a:pt x="2361863" y="1090581"/>
                  </a:moveTo>
                  <a:lnTo>
                    <a:pt x="2362511" y="1091057"/>
                  </a:lnTo>
                  <a:lnTo>
                    <a:pt x="2361863" y="1090581"/>
                  </a:lnTo>
                  <a:close/>
                </a:path>
                <a:path w="5113020" h="2192020">
                  <a:moveTo>
                    <a:pt x="2363470" y="1045845"/>
                  </a:moveTo>
                  <a:lnTo>
                    <a:pt x="2342261" y="1077595"/>
                  </a:lnTo>
                  <a:lnTo>
                    <a:pt x="2361863" y="1090581"/>
                  </a:lnTo>
                  <a:lnTo>
                    <a:pt x="2426208" y="1090549"/>
                  </a:lnTo>
                  <a:lnTo>
                    <a:pt x="2384044" y="1059561"/>
                  </a:lnTo>
                  <a:lnTo>
                    <a:pt x="2363470" y="1045845"/>
                  </a:lnTo>
                  <a:close/>
                </a:path>
                <a:path w="5113020" h="2192020">
                  <a:moveTo>
                    <a:pt x="2528546" y="1207008"/>
                  </a:moveTo>
                  <a:lnTo>
                    <a:pt x="2506726" y="1207008"/>
                  </a:lnTo>
                  <a:lnTo>
                    <a:pt x="2518029" y="1217930"/>
                  </a:lnTo>
                  <a:lnTo>
                    <a:pt x="2528546" y="1207008"/>
                  </a:lnTo>
                  <a:close/>
                </a:path>
                <a:path w="5113020" h="2192020">
                  <a:moveTo>
                    <a:pt x="2487168" y="1139063"/>
                  </a:moveTo>
                  <a:lnTo>
                    <a:pt x="2461895" y="1167638"/>
                  </a:lnTo>
                  <a:lnTo>
                    <a:pt x="2507361" y="1207643"/>
                  </a:lnTo>
                  <a:lnTo>
                    <a:pt x="2506726" y="1207008"/>
                  </a:lnTo>
                  <a:lnTo>
                    <a:pt x="2528546" y="1207008"/>
                  </a:lnTo>
                  <a:lnTo>
                    <a:pt x="2544445" y="1190498"/>
                  </a:lnTo>
                  <a:lnTo>
                    <a:pt x="2532888" y="1179322"/>
                  </a:lnTo>
                  <a:lnTo>
                    <a:pt x="2487168" y="1139063"/>
                  </a:lnTo>
                  <a:close/>
                </a:path>
                <a:path w="5113020" h="2192020">
                  <a:moveTo>
                    <a:pt x="2599055" y="1244854"/>
                  </a:moveTo>
                  <a:lnTo>
                    <a:pt x="2571369" y="1271143"/>
                  </a:lnTo>
                  <a:lnTo>
                    <a:pt x="2594991" y="1295908"/>
                  </a:lnTo>
                  <a:lnTo>
                    <a:pt x="2621788" y="1327023"/>
                  </a:lnTo>
                  <a:lnTo>
                    <a:pt x="2650617" y="1302131"/>
                  </a:lnTo>
                  <a:lnTo>
                    <a:pt x="2629413" y="1277620"/>
                  </a:lnTo>
                  <a:lnTo>
                    <a:pt x="2625979" y="1277620"/>
                  </a:lnTo>
                  <a:lnTo>
                    <a:pt x="2625669" y="1273293"/>
                  </a:lnTo>
                  <a:lnTo>
                    <a:pt x="2622931" y="1270127"/>
                  </a:lnTo>
                  <a:lnTo>
                    <a:pt x="2599055" y="1244854"/>
                  </a:lnTo>
                  <a:close/>
                </a:path>
                <a:path w="5113020" h="2192020">
                  <a:moveTo>
                    <a:pt x="2594356" y="1295273"/>
                  </a:moveTo>
                  <a:lnTo>
                    <a:pt x="2594904" y="1295908"/>
                  </a:lnTo>
                  <a:lnTo>
                    <a:pt x="2594356" y="1295273"/>
                  </a:lnTo>
                  <a:close/>
                </a:path>
                <a:path w="5113020" h="2192020">
                  <a:moveTo>
                    <a:pt x="2625669" y="1273293"/>
                  </a:moveTo>
                  <a:lnTo>
                    <a:pt x="2625979" y="1277620"/>
                  </a:lnTo>
                  <a:lnTo>
                    <a:pt x="2629225" y="1277402"/>
                  </a:lnTo>
                  <a:lnTo>
                    <a:pt x="2625669" y="1273293"/>
                  </a:lnTo>
                  <a:close/>
                </a:path>
                <a:path w="5113020" h="2192020">
                  <a:moveTo>
                    <a:pt x="2629225" y="1277402"/>
                  </a:moveTo>
                  <a:lnTo>
                    <a:pt x="2625979" y="1277620"/>
                  </a:lnTo>
                  <a:lnTo>
                    <a:pt x="2629413" y="1277620"/>
                  </a:lnTo>
                  <a:lnTo>
                    <a:pt x="2629225" y="1277402"/>
                  </a:lnTo>
                  <a:close/>
                </a:path>
                <a:path w="5113020" h="2192020">
                  <a:moveTo>
                    <a:pt x="2623058" y="1200150"/>
                  </a:moveTo>
                  <a:lnTo>
                    <a:pt x="2623058" y="1212723"/>
                  </a:lnTo>
                  <a:lnTo>
                    <a:pt x="2624201" y="1252728"/>
                  </a:lnTo>
                  <a:lnTo>
                    <a:pt x="2625669" y="1273293"/>
                  </a:lnTo>
                  <a:lnTo>
                    <a:pt x="2629225" y="1277402"/>
                  </a:lnTo>
                  <a:lnTo>
                    <a:pt x="2663952" y="1275080"/>
                  </a:lnTo>
                  <a:lnTo>
                    <a:pt x="2662228" y="1251204"/>
                  </a:lnTo>
                  <a:lnTo>
                    <a:pt x="2662278" y="1250442"/>
                  </a:lnTo>
                  <a:lnTo>
                    <a:pt x="2661180" y="1212723"/>
                  </a:lnTo>
                  <a:lnTo>
                    <a:pt x="2661158" y="1200404"/>
                  </a:lnTo>
                  <a:lnTo>
                    <a:pt x="2623058" y="1200150"/>
                  </a:lnTo>
                  <a:close/>
                </a:path>
                <a:path w="5113020" h="2192020">
                  <a:moveTo>
                    <a:pt x="2662278" y="1250442"/>
                  </a:moveTo>
                  <a:lnTo>
                    <a:pt x="2662301" y="1251204"/>
                  </a:lnTo>
                  <a:lnTo>
                    <a:pt x="2662278" y="1250442"/>
                  </a:lnTo>
                  <a:close/>
                </a:path>
                <a:path w="5113020" h="2192020">
                  <a:moveTo>
                    <a:pt x="2661158" y="1211961"/>
                  </a:moveTo>
                  <a:lnTo>
                    <a:pt x="2661158" y="1212596"/>
                  </a:lnTo>
                  <a:lnTo>
                    <a:pt x="2661158" y="1211961"/>
                  </a:lnTo>
                  <a:close/>
                </a:path>
                <a:path w="5113020" h="2192020">
                  <a:moveTo>
                    <a:pt x="2634488" y="1045337"/>
                  </a:moveTo>
                  <a:lnTo>
                    <a:pt x="2633091" y="1053846"/>
                  </a:lnTo>
                  <a:lnTo>
                    <a:pt x="2628392" y="1093343"/>
                  </a:lnTo>
                  <a:lnTo>
                    <a:pt x="2625979" y="1122553"/>
                  </a:lnTo>
                  <a:lnTo>
                    <a:pt x="2663952" y="1125728"/>
                  </a:lnTo>
                  <a:lnTo>
                    <a:pt x="2666238" y="1096772"/>
                  </a:lnTo>
                  <a:lnTo>
                    <a:pt x="2670844" y="1059561"/>
                  </a:lnTo>
                  <a:lnTo>
                    <a:pt x="2672080" y="1051306"/>
                  </a:lnTo>
                  <a:lnTo>
                    <a:pt x="2634488" y="1045337"/>
                  </a:lnTo>
                  <a:close/>
                </a:path>
                <a:path w="5113020" h="2192020">
                  <a:moveTo>
                    <a:pt x="2666330" y="1096772"/>
                  </a:moveTo>
                  <a:lnTo>
                    <a:pt x="2666238" y="1097534"/>
                  </a:lnTo>
                  <a:lnTo>
                    <a:pt x="2666330" y="1096772"/>
                  </a:lnTo>
                  <a:close/>
                </a:path>
                <a:path w="5113020" h="2192020">
                  <a:moveTo>
                    <a:pt x="2670937" y="1058799"/>
                  </a:moveTo>
                  <a:lnTo>
                    <a:pt x="2670810" y="1059561"/>
                  </a:lnTo>
                  <a:lnTo>
                    <a:pt x="2670937" y="1058799"/>
                  </a:lnTo>
                  <a:close/>
                </a:path>
                <a:path w="5113020" h="2192020">
                  <a:moveTo>
                    <a:pt x="2668143" y="894080"/>
                  </a:moveTo>
                  <a:lnTo>
                    <a:pt x="2666492" y="899287"/>
                  </a:lnTo>
                  <a:lnTo>
                    <a:pt x="2655951" y="937514"/>
                  </a:lnTo>
                  <a:lnTo>
                    <a:pt x="2648585" y="969137"/>
                  </a:lnTo>
                  <a:lnTo>
                    <a:pt x="2685669" y="977773"/>
                  </a:lnTo>
                  <a:lnTo>
                    <a:pt x="2692885" y="947166"/>
                  </a:lnTo>
                  <a:lnTo>
                    <a:pt x="2703068" y="909701"/>
                  </a:lnTo>
                  <a:lnTo>
                    <a:pt x="2704465" y="905383"/>
                  </a:lnTo>
                  <a:lnTo>
                    <a:pt x="2668143" y="894080"/>
                  </a:lnTo>
                  <a:close/>
                </a:path>
                <a:path w="5113020" h="2192020">
                  <a:moveTo>
                    <a:pt x="2693035" y="946531"/>
                  </a:moveTo>
                  <a:lnTo>
                    <a:pt x="2692781" y="947166"/>
                  </a:lnTo>
                  <a:lnTo>
                    <a:pt x="2693035" y="946531"/>
                  </a:lnTo>
                  <a:close/>
                </a:path>
                <a:path w="5113020" h="2192020">
                  <a:moveTo>
                    <a:pt x="2703136" y="909701"/>
                  </a:moveTo>
                  <a:lnTo>
                    <a:pt x="2702941" y="910336"/>
                  </a:lnTo>
                  <a:lnTo>
                    <a:pt x="2703136" y="909701"/>
                  </a:lnTo>
                  <a:close/>
                </a:path>
                <a:path w="5113020" h="2192020">
                  <a:moveTo>
                    <a:pt x="2722880" y="749046"/>
                  </a:moveTo>
                  <a:lnTo>
                    <a:pt x="2722118" y="750697"/>
                  </a:lnTo>
                  <a:lnTo>
                    <a:pt x="2706243" y="787146"/>
                  </a:lnTo>
                  <a:lnTo>
                    <a:pt x="2693035" y="820547"/>
                  </a:lnTo>
                  <a:lnTo>
                    <a:pt x="2728468" y="834644"/>
                  </a:lnTo>
                  <a:lnTo>
                    <a:pt x="2741298" y="802132"/>
                  </a:lnTo>
                  <a:lnTo>
                    <a:pt x="2741549" y="801497"/>
                  </a:lnTo>
                  <a:lnTo>
                    <a:pt x="2756640" y="766826"/>
                  </a:lnTo>
                  <a:lnTo>
                    <a:pt x="2757297" y="765556"/>
                  </a:lnTo>
                  <a:lnTo>
                    <a:pt x="2722880" y="749046"/>
                  </a:lnTo>
                  <a:close/>
                </a:path>
                <a:path w="5113020" h="2192020">
                  <a:moveTo>
                    <a:pt x="2741570" y="801497"/>
                  </a:moveTo>
                  <a:lnTo>
                    <a:pt x="2741332" y="802046"/>
                  </a:lnTo>
                  <a:lnTo>
                    <a:pt x="2741570" y="801497"/>
                  </a:lnTo>
                  <a:close/>
                </a:path>
                <a:path w="5113020" h="2192020">
                  <a:moveTo>
                    <a:pt x="2756916" y="766191"/>
                  </a:moveTo>
                  <a:lnTo>
                    <a:pt x="2756535" y="766826"/>
                  </a:lnTo>
                  <a:lnTo>
                    <a:pt x="2756916" y="766191"/>
                  </a:lnTo>
                  <a:close/>
                </a:path>
                <a:path w="5113020" h="2192020">
                  <a:moveTo>
                    <a:pt x="2796794" y="613664"/>
                  </a:moveTo>
                  <a:lnTo>
                    <a:pt x="2777871" y="644398"/>
                  </a:lnTo>
                  <a:lnTo>
                    <a:pt x="2757932" y="679196"/>
                  </a:lnTo>
                  <a:lnTo>
                    <a:pt x="2757424" y="680339"/>
                  </a:lnTo>
                  <a:lnTo>
                    <a:pt x="2791079" y="697992"/>
                  </a:lnTo>
                  <a:lnTo>
                    <a:pt x="2791568" y="697230"/>
                  </a:lnTo>
                  <a:lnTo>
                    <a:pt x="2810764" y="663575"/>
                  </a:lnTo>
                  <a:lnTo>
                    <a:pt x="2829306" y="633603"/>
                  </a:lnTo>
                  <a:lnTo>
                    <a:pt x="2796794" y="613664"/>
                  </a:lnTo>
                  <a:close/>
                </a:path>
                <a:path w="5113020" h="2192020">
                  <a:moveTo>
                    <a:pt x="2810823" y="663575"/>
                  </a:moveTo>
                  <a:lnTo>
                    <a:pt x="2810510" y="664083"/>
                  </a:lnTo>
                  <a:lnTo>
                    <a:pt x="2810823" y="663575"/>
                  </a:lnTo>
                  <a:close/>
                </a:path>
                <a:path w="5113020" h="2192020">
                  <a:moveTo>
                    <a:pt x="2888488" y="488696"/>
                  </a:moveTo>
                  <a:lnTo>
                    <a:pt x="2870073" y="511048"/>
                  </a:lnTo>
                  <a:lnTo>
                    <a:pt x="2845181" y="543433"/>
                  </a:lnTo>
                  <a:lnTo>
                    <a:pt x="2840736" y="549656"/>
                  </a:lnTo>
                  <a:lnTo>
                    <a:pt x="2871597" y="571881"/>
                  </a:lnTo>
                  <a:lnTo>
                    <a:pt x="2875547" y="566420"/>
                  </a:lnTo>
                  <a:lnTo>
                    <a:pt x="2900045" y="534543"/>
                  </a:lnTo>
                  <a:lnTo>
                    <a:pt x="2917825" y="512953"/>
                  </a:lnTo>
                  <a:lnTo>
                    <a:pt x="2888488" y="488696"/>
                  </a:lnTo>
                  <a:close/>
                </a:path>
                <a:path w="5113020" h="2192020">
                  <a:moveTo>
                    <a:pt x="2900081" y="534543"/>
                  </a:moveTo>
                  <a:lnTo>
                    <a:pt x="2899664" y="535051"/>
                  </a:lnTo>
                  <a:lnTo>
                    <a:pt x="2900081" y="534543"/>
                  </a:lnTo>
                  <a:close/>
                </a:path>
                <a:path w="5113020" h="2192020">
                  <a:moveTo>
                    <a:pt x="2995422" y="376555"/>
                  </a:moveTo>
                  <a:lnTo>
                    <a:pt x="2981833" y="389001"/>
                  </a:lnTo>
                  <a:lnTo>
                    <a:pt x="2952115" y="418465"/>
                  </a:lnTo>
                  <a:lnTo>
                    <a:pt x="2940177" y="431038"/>
                  </a:lnTo>
                  <a:lnTo>
                    <a:pt x="2967863" y="457200"/>
                  </a:lnTo>
                  <a:lnTo>
                    <a:pt x="2979547" y="444881"/>
                  </a:lnTo>
                  <a:lnTo>
                    <a:pt x="2979678" y="444881"/>
                  </a:lnTo>
                  <a:lnTo>
                    <a:pt x="3007991" y="416814"/>
                  </a:lnTo>
                  <a:lnTo>
                    <a:pt x="3021203" y="404622"/>
                  </a:lnTo>
                  <a:lnTo>
                    <a:pt x="2995422" y="376555"/>
                  </a:lnTo>
                  <a:close/>
                </a:path>
                <a:path w="5113020" h="2192020">
                  <a:moveTo>
                    <a:pt x="2979678" y="444881"/>
                  </a:moveTo>
                  <a:lnTo>
                    <a:pt x="2979547" y="444881"/>
                  </a:lnTo>
                  <a:lnTo>
                    <a:pt x="2979166" y="445389"/>
                  </a:lnTo>
                  <a:lnTo>
                    <a:pt x="2979678" y="444881"/>
                  </a:lnTo>
                  <a:close/>
                </a:path>
                <a:path w="5113020" h="2192020">
                  <a:moveTo>
                    <a:pt x="3008376" y="416433"/>
                  </a:moveTo>
                  <a:lnTo>
                    <a:pt x="3007868" y="416814"/>
                  </a:lnTo>
                  <a:lnTo>
                    <a:pt x="3008376" y="416433"/>
                  </a:lnTo>
                  <a:close/>
                </a:path>
                <a:path w="5113020" h="2192020">
                  <a:moveTo>
                    <a:pt x="3114929" y="278257"/>
                  </a:moveTo>
                  <a:lnTo>
                    <a:pt x="3112135" y="280289"/>
                  </a:lnTo>
                  <a:lnTo>
                    <a:pt x="3077972" y="306197"/>
                  </a:lnTo>
                  <a:lnTo>
                    <a:pt x="3053715" y="325755"/>
                  </a:lnTo>
                  <a:lnTo>
                    <a:pt x="3077591" y="355346"/>
                  </a:lnTo>
                  <a:lnTo>
                    <a:pt x="3101594" y="336042"/>
                  </a:lnTo>
                  <a:lnTo>
                    <a:pt x="3134365" y="311277"/>
                  </a:lnTo>
                  <a:lnTo>
                    <a:pt x="3134868" y="310896"/>
                  </a:lnTo>
                  <a:lnTo>
                    <a:pt x="3136900" y="309499"/>
                  </a:lnTo>
                  <a:lnTo>
                    <a:pt x="3114929" y="278257"/>
                  </a:lnTo>
                  <a:close/>
                </a:path>
                <a:path w="5113020" h="2192020">
                  <a:moveTo>
                    <a:pt x="3101715" y="336042"/>
                  </a:moveTo>
                  <a:lnTo>
                    <a:pt x="3101213" y="336423"/>
                  </a:lnTo>
                  <a:lnTo>
                    <a:pt x="3101715" y="336042"/>
                  </a:lnTo>
                  <a:close/>
                </a:path>
                <a:path w="5113020" h="2192020">
                  <a:moveTo>
                    <a:pt x="3134904" y="310896"/>
                  </a:moveTo>
                  <a:lnTo>
                    <a:pt x="3134433" y="311225"/>
                  </a:lnTo>
                  <a:lnTo>
                    <a:pt x="3134904" y="310896"/>
                  </a:lnTo>
                  <a:close/>
                </a:path>
                <a:path w="5113020" h="2192020">
                  <a:moveTo>
                    <a:pt x="3245104" y="194818"/>
                  </a:moveTo>
                  <a:lnTo>
                    <a:pt x="3243072" y="195834"/>
                  </a:lnTo>
                  <a:lnTo>
                    <a:pt x="3184017" y="231521"/>
                  </a:lnTo>
                  <a:lnTo>
                    <a:pt x="3178429" y="235077"/>
                  </a:lnTo>
                  <a:lnTo>
                    <a:pt x="3199384" y="266954"/>
                  </a:lnTo>
                  <a:lnTo>
                    <a:pt x="3204012" y="263906"/>
                  </a:lnTo>
                  <a:lnTo>
                    <a:pt x="3262376" y="228727"/>
                  </a:lnTo>
                  <a:lnTo>
                    <a:pt x="3263138" y="228346"/>
                  </a:lnTo>
                  <a:lnTo>
                    <a:pt x="3245104" y="194818"/>
                  </a:lnTo>
                  <a:close/>
                </a:path>
                <a:path w="5113020" h="2192020">
                  <a:moveTo>
                    <a:pt x="3204591" y="263525"/>
                  </a:moveTo>
                  <a:lnTo>
                    <a:pt x="3203956" y="263906"/>
                  </a:lnTo>
                  <a:lnTo>
                    <a:pt x="3204591" y="263525"/>
                  </a:lnTo>
                  <a:close/>
                </a:path>
                <a:path w="5113020" h="2192020">
                  <a:moveTo>
                    <a:pt x="3262484" y="228727"/>
                  </a:moveTo>
                  <a:lnTo>
                    <a:pt x="3261614" y="229235"/>
                  </a:lnTo>
                  <a:lnTo>
                    <a:pt x="3262484" y="228727"/>
                  </a:lnTo>
                  <a:close/>
                </a:path>
                <a:path w="5113020" h="2192020">
                  <a:moveTo>
                    <a:pt x="3383026" y="126238"/>
                  </a:moveTo>
                  <a:lnTo>
                    <a:pt x="3365246" y="133858"/>
                  </a:lnTo>
                  <a:lnTo>
                    <a:pt x="3313176" y="158750"/>
                  </a:lnTo>
                  <a:lnTo>
                    <a:pt x="3329686" y="193040"/>
                  </a:lnTo>
                  <a:lnTo>
                    <a:pt x="3381248" y="168402"/>
                  </a:lnTo>
                  <a:lnTo>
                    <a:pt x="3397885" y="161290"/>
                  </a:lnTo>
                  <a:lnTo>
                    <a:pt x="3383026" y="126238"/>
                  </a:lnTo>
                  <a:close/>
                </a:path>
                <a:path w="5113020" h="2192020">
                  <a:moveTo>
                    <a:pt x="3381370" y="168402"/>
                  </a:moveTo>
                  <a:lnTo>
                    <a:pt x="3380486" y="168783"/>
                  </a:lnTo>
                  <a:lnTo>
                    <a:pt x="3381370" y="168402"/>
                  </a:lnTo>
                  <a:close/>
                </a:path>
                <a:path w="5113020" h="2192020">
                  <a:moveTo>
                    <a:pt x="3527298" y="72136"/>
                  </a:moveTo>
                  <a:lnTo>
                    <a:pt x="3491484" y="83693"/>
                  </a:lnTo>
                  <a:lnTo>
                    <a:pt x="3454527" y="97409"/>
                  </a:lnTo>
                  <a:lnTo>
                    <a:pt x="3467735" y="133096"/>
                  </a:lnTo>
                  <a:lnTo>
                    <a:pt x="3503627" y="119761"/>
                  </a:lnTo>
                  <a:lnTo>
                    <a:pt x="3538982" y="108458"/>
                  </a:lnTo>
                  <a:lnTo>
                    <a:pt x="3527298" y="72136"/>
                  </a:lnTo>
                  <a:close/>
                </a:path>
                <a:path w="5113020" h="2192020">
                  <a:moveTo>
                    <a:pt x="3504103" y="119584"/>
                  </a:moveTo>
                  <a:lnTo>
                    <a:pt x="3503549" y="119761"/>
                  </a:lnTo>
                  <a:lnTo>
                    <a:pt x="3504103" y="119584"/>
                  </a:lnTo>
                  <a:close/>
                </a:path>
                <a:path w="5113020" h="2192020">
                  <a:moveTo>
                    <a:pt x="3676141" y="32893"/>
                  </a:moveTo>
                  <a:lnTo>
                    <a:pt x="3620897" y="45339"/>
                  </a:lnTo>
                  <a:lnTo>
                    <a:pt x="3601339" y="50673"/>
                  </a:lnTo>
                  <a:lnTo>
                    <a:pt x="3611245" y="87503"/>
                  </a:lnTo>
                  <a:lnTo>
                    <a:pt x="3630078" y="82423"/>
                  </a:lnTo>
                  <a:lnTo>
                    <a:pt x="3629787" y="82423"/>
                  </a:lnTo>
                  <a:lnTo>
                    <a:pt x="3684524" y="69977"/>
                  </a:lnTo>
                  <a:lnTo>
                    <a:pt x="3676141" y="32893"/>
                  </a:lnTo>
                  <a:close/>
                </a:path>
                <a:path w="5113020" h="2192020">
                  <a:moveTo>
                    <a:pt x="3630549" y="82296"/>
                  </a:moveTo>
                  <a:lnTo>
                    <a:pt x="3629787" y="82423"/>
                  </a:lnTo>
                  <a:lnTo>
                    <a:pt x="3630078" y="82423"/>
                  </a:lnTo>
                  <a:lnTo>
                    <a:pt x="3630549" y="82296"/>
                  </a:lnTo>
                  <a:close/>
                </a:path>
                <a:path w="5113020" h="2192020">
                  <a:moveTo>
                    <a:pt x="3829050" y="8763"/>
                  </a:moveTo>
                  <a:lnTo>
                    <a:pt x="3819144" y="9652"/>
                  </a:lnTo>
                  <a:lnTo>
                    <a:pt x="3752723" y="18668"/>
                  </a:lnTo>
                  <a:lnTo>
                    <a:pt x="3751961" y="18796"/>
                  </a:lnTo>
                  <a:lnTo>
                    <a:pt x="3758691" y="56261"/>
                  </a:lnTo>
                  <a:lnTo>
                    <a:pt x="3758946" y="56261"/>
                  </a:lnTo>
                  <a:lnTo>
                    <a:pt x="3758184" y="56388"/>
                  </a:lnTo>
                  <a:lnTo>
                    <a:pt x="3823843" y="47498"/>
                  </a:lnTo>
                  <a:lnTo>
                    <a:pt x="3824441" y="47498"/>
                  </a:lnTo>
                  <a:lnTo>
                    <a:pt x="3832606" y="46736"/>
                  </a:lnTo>
                  <a:lnTo>
                    <a:pt x="3829050" y="8763"/>
                  </a:lnTo>
                  <a:close/>
                </a:path>
                <a:path w="5113020" h="2192020">
                  <a:moveTo>
                    <a:pt x="3824441" y="47498"/>
                  </a:moveTo>
                  <a:lnTo>
                    <a:pt x="3823843" y="47498"/>
                  </a:lnTo>
                  <a:lnTo>
                    <a:pt x="3823081" y="47625"/>
                  </a:lnTo>
                  <a:lnTo>
                    <a:pt x="3824441" y="47498"/>
                  </a:lnTo>
                  <a:close/>
                </a:path>
                <a:path w="5113020" h="2192020">
                  <a:moveTo>
                    <a:pt x="3982847" y="0"/>
                  </a:moveTo>
                  <a:lnTo>
                    <a:pt x="3952621" y="127"/>
                  </a:lnTo>
                  <a:lnTo>
                    <a:pt x="3905758" y="2540"/>
                  </a:lnTo>
                  <a:lnTo>
                    <a:pt x="3907790" y="40513"/>
                  </a:lnTo>
                  <a:lnTo>
                    <a:pt x="3954018" y="38227"/>
                  </a:lnTo>
                  <a:lnTo>
                    <a:pt x="3953256" y="38227"/>
                  </a:lnTo>
                  <a:lnTo>
                    <a:pt x="3982974" y="38100"/>
                  </a:lnTo>
                  <a:lnTo>
                    <a:pt x="3982847" y="0"/>
                  </a:lnTo>
                  <a:close/>
                </a:path>
                <a:path w="5113020" h="2192020">
                  <a:moveTo>
                    <a:pt x="4059809" y="1143"/>
                  </a:moveTo>
                  <a:lnTo>
                    <a:pt x="4058412" y="39243"/>
                  </a:lnTo>
                  <a:lnTo>
                    <a:pt x="4084320" y="40132"/>
                  </a:lnTo>
                  <a:lnTo>
                    <a:pt x="4083431" y="40132"/>
                  </a:lnTo>
                  <a:lnTo>
                    <a:pt x="4133723" y="43942"/>
                  </a:lnTo>
                  <a:lnTo>
                    <a:pt x="4136644" y="5968"/>
                  </a:lnTo>
                  <a:lnTo>
                    <a:pt x="4085971" y="2032"/>
                  </a:lnTo>
                  <a:lnTo>
                    <a:pt x="4059809" y="1143"/>
                  </a:lnTo>
                  <a:close/>
                </a:path>
                <a:path w="5113020" h="2192020">
                  <a:moveTo>
                    <a:pt x="4282449" y="63118"/>
                  </a:moveTo>
                  <a:lnTo>
                    <a:pt x="4276471" y="63118"/>
                  </a:lnTo>
                  <a:lnTo>
                    <a:pt x="4282186" y="64389"/>
                  </a:lnTo>
                  <a:lnTo>
                    <a:pt x="4282449" y="63118"/>
                  </a:lnTo>
                  <a:close/>
                </a:path>
                <a:path w="5113020" h="2192020">
                  <a:moveTo>
                    <a:pt x="4284610" y="52705"/>
                  </a:moveTo>
                  <a:lnTo>
                    <a:pt x="4212590" y="52705"/>
                  </a:lnTo>
                  <a:lnTo>
                    <a:pt x="4277360" y="63373"/>
                  </a:lnTo>
                  <a:lnTo>
                    <a:pt x="4276471" y="63118"/>
                  </a:lnTo>
                  <a:lnTo>
                    <a:pt x="4282449" y="63118"/>
                  </a:lnTo>
                  <a:lnTo>
                    <a:pt x="4284610" y="52705"/>
                  </a:lnTo>
                  <a:close/>
                </a:path>
                <a:path w="5113020" h="2192020">
                  <a:moveTo>
                    <a:pt x="4213098" y="14478"/>
                  </a:moveTo>
                  <a:lnTo>
                    <a:pt x="4208526" y="52324"/>
                  </a:lnTo>
                  <a:lnTo>
                    <a:pt x="4213352" y="52832"/>
                  </a:lnTo>
                  <a:lnTo>
                    <a:pt x="4212590" y="52705"/>
                  </a:lnTo>
                  <a:lnTo>
                    <a:pt x="4284610" y="52705"/>
                  </a:lnTo>
                  <a:lnTo>
                    <a:pt x="4289933" y="27051"/>
                  </a:lnTo>
                  <a:lnTo>
                    <a:pt x="4283837" y="25781"/>
                  </a:lnTo>
                  <a:lnTo>
                    <a:pt x="4218305" y="15113"/>
                  </a:lnTo>
                  <a:lnTo>
                    <a:pt x="4213098" y="14478"/>
                  </a:lnTo>
                  <a:close/>
                </a:path>
                <a:path w="5113020" h="2192020">
                  <a:moveTo>
                    <a:pt x="4402328" y="91948"/>
                  </a:moveTo>
                  <a:lnTo>
                    <a:pt x="4428617" y="99695"/>
                  </a:lnTo>
                  <a:lnTo>
                    <a:pt x="4430900" y="92075"/>
                  </a:lnTo>
                  <a:lnTo>
                    <a:pt x="4403217" y="92075"/>
                  </a:lnTo>
                  <a:lnTo>
                    <a:pt x="4402328" y="91948"/>
                  </a:lnTo>
                  <a:close/>
                </a:path>
                <a:path w="5113020" h="2192020">
                  <a:moveTo>
                    <a:pt x="4365117" y="43307"/>
                  </a:moveTo>
                  <a:lnTo>
                    <a:pt x="4355846" y="80264"/>
                  </a:lnTo>
                  <a:lnTo>
                    <a:pt x="4403217" y="92075"/>
                  </a:lnTo>
                  <a:lnTo>
                    <a:pt x="4430900" y="92075"/>
                  </a:lnTo>
                  <a:lnTo>
                    <a:pt x="4439539" y="63246"/>
                  </a:lnTo>
                  <a:lnTo>
                    <a:pt x="4412869" y="55245"/>
                  </a:lnTo>
                  <a:lnTo>
                    <a:pt x="4365117" y="43307"/>
                  </a:lnTo>
                  <a:close/>
                </a:path>
                <a:path w="5113020" h="2192020">
                  <a:moveTo>
                    <a:pt x="4512818" y="86868"/>
                  </a:moveTo>
                  <a:lnTo>
                    <a:pt x="4500372" y="122809"/>
                  </a:lnTo>
                  <a:lnTo>
                    <a:pt x="4525772" y="131572"/>
                  </a:lnTo>
                  <a:lnTo>
                    <a:pt x="4570857" y="149479"/>
                  </a:lnTo>
                  <a:lnTo>
                    <a:pt x="4584954" y="114046"/>
                  </a:lnTo>
                  <a:lnTo>
                    <a:pt x="4538599" y="95758"/>
                  </a:lnTo>
                  <a:lnTo>
                    <a:pt x="4512818" y="86868"/>
                  </a:lnTo>
                  <a:close/>
                </a:path>
                <a:path w="5113020" h="2192020">
                  <a:moveTo>
                    <a:pt x="4525010" y="131318"/>
                  </a:moveTo>
                  <a:lnTo>
                    <a:pt x="4525651" y="131572"/>
                  </a:lnTo>
                  <a:lnTo>
                    <a:pt x="4525010" y="131318"/>
                  </a:lnTo>
                  <a:close/>
                </a:path>
                <a:path w="5113020" h="2192020">
                  <a:moveTo>
                    <a:pt x="4643247" y="181102"/>
                  </a:moveTo>
                  <a:lnTo>
                    <a:pt x="4701286" y="210312"/>
                  </a:lnTo>
                  <a:lnTo>
                    <a:pt x="4706366" y="213233"/>
                  </a:lnTo>
                  <a:lnTo>
                    <a:pt x="4724179" y="181483"/>
                  </a:lnTo>
                  <a:lnTo>
                    <a:pt x="4644136" y="181483"/>
                  </a:lnTo>
                  <a:lnTo>
                    <a:pt x="4643247" y="181102"/>
                  </a:lnTo>
                  <a:close/>
                </a:path>
                <a:path w="5113020" h="2192020">
                  <a:moveTo>
                    <a:pt x="4700524" y="209931"/>
                  </a:moveTo>
                  <a:lnTo>
                    <a:pt x="4701198" y="210312"/>
                  </a:lnTo>
                  <a:lnTo>
                    <a:pt x="4700524" y="209931"/>
                  </a:lnTo>
                  <a:close/>
                </a:path>
                <a:path w="5113020" h="2192020">
                  <a:moveTo>
                    <a:pt x="4655439" y="144780"/>
                  </a:moveTo>
                  <a:lnTo>
                    <a:pt x="4639945" y="179578"/>
                  </a:lnTo>
                  <a:lnTo>
                    <a:pt x="4644136" y="181483"/>
                  </a:lnTo>
                  <a:lnTo>
                    <a:pt x="4724179" y="181483"/>
                  </a:lnTo>
                  <a:lnTo>
                    <a:pt x="4725035" y="179959"/>
                  </a:lnTo>
                  <a:lnTo>
                    <a:pt x="4718812" y="176530"/>
                  </a:lnTo>
                  <a:lnTo>
                    <a:pt x="4660011" y="146812"/>
                  </a:lnTo>
                  <a:lnTo>
                    <a:pt x="4655439" y="144780"/>
                  </a:lnTo>
                  <a:close/>
                </a:path>
                <a:path w="5113020" h="2192020">
                  <a:moveTo>
                    <a:pt x="4846340" y="275082"/>
                  </a:moveTo>
                  <a:lnTo>
                    <a:pt x="4810760" y="275082"/>
                  </a:lnTo>
                  <a:lnTo>
                    <a:pt x="4811522" y="275590"/>
                  </a:lnTo>
                  <a:lnTo>
                    <a:pt x="4834890" y="291719"/>
                  </a:lnTo>
                  <a:lnTo>
                    <a:pt x="4846340" y="275082"/>
                  </a:lnTo>
                  <a:close/>
                </a:path>
                <a:path w="5113020" h="2192020">
                  <a:moveTo>
                    <a:pt x="4811255" y="275423"/>
                  </a:moveTo>
                  <a:lnTo>
                    <a:pt x="4811496" y="275590"/>
                  </a:lnTo>
                  <a:lnTo>
                    <a:pt x="4811255" y="275423"/>
                  </a:lnTo>
                  <a:close/>
                </a:path>
                <a:path w="5113020" h="2192020">
                  <a:moveTo>
                    <a:pt x="4791837" y="218440"/>
                  </a:moveTo>
                  <a:lnTo>
                    <a:pt x="4771644" y="250698"/>
                  </a:lnTo>
                  <a:lnTo>
                    <a:pt x="4811255" y="275423"/>
                  </a:lnTo>
                  <a:lnTo>
                    <a:pt x="4810760" y="275082"/>
                  </a:lnTo>
                  <a:lnTo>
                    <a:pt x="4846340" y="275082"/>
                  </a:lnTo>
                  <a:lnTo>
                    <a:pt x="4856480" y="260350"/>
                  </a:lnTo>
                  <a:lnTo>
                    <a:pt x="4832096" y="243459"/>
                  </a:lnTo>
                  <a:lnTo>
                    <a:pt x="4791837" y="218440"/>
                  </a:lnTo>
                  <a:close/>
                </a:path>
                <a:path w="5113020" h="2192020">
                  <a:moveTo>
                    <a:pt x="4973413" y="350266"/>
                  </a:moveTo>
                  <a:lnTo>
                    <a:pt x="4914392" y="350266"/>
                  </a:lnTo>
                  <a:lnTo>
                    <a:pt x="4915154" y="350901"/>
                  </a:lnTo>
                  <a:lnTo>
                    <a:pt x="4953889" y="383667"/>
                  </a:lnTo>
                  <a:lnTo>
                    <a:pt x="4978527" y="354584"/>
                  </a:lnTo>
                  <a:lnTo>
                    <a:pt x="4973413" y="350266"/>
                  </a:lnTo>
                  <a:close/>
                </a:path>
                <a:path w="5113020" h="2192020">
                  <a:moveTo>
                    <a:pt x="4915037" y="350812"/>
                  </a:moveTo>
                  <a:close/>
                </a:path>
                <a:path w="5113020" h="2192020">
                  <a:moveTo>
                    <a:pt x="4918837" y="305689"/>
                  </a:moveTo>
                  <a:lnTo>
                    <a:pt x="4895723" y="336042"/>
                  </a:lnTo>
                  <a:lnTo>
                    <a:pt x="4915037" y="350812"/>
                  </a:lnTo>
                  <a:lnTo>
                    <a:pt x="4914392" y="350266"/>
                  </a:lnTo>
                  <a:lnTo>
                    <a:pt x="4973413" y="350266"/>
                  </a:lnTo>
                  <a:lnTo>
                    <a:pt x="4938522" y="320802"/>
                  </a:lnTo>
                  <a:lnTo>
                    <a:pt x="4918837" y="305689"/>
                  </a:lnTo>
                  <a:close/>
                </a:path>
                <a:path w="5113020" h="2192020">
                  <a:moveTo>
                    <a:pt x="5021669" y="447398"/>
                  </a:moveTo>
                  <a:lnTo>
                    <a:pt x="4993767" y="472948"/>
                  </a:lnTo>
                  <a:lnTo>
                    <a:pt x="5113020" y="518668"/>
                  </a:lnTo>
                  <a:lnTo>
                    <a:pt x="5096748" y="461391"/>
                  </a:lnTo>
                  <a:lnTo>
                    <a:pt x="5034915" y="461391"/>
                  </a:lnTo>
                  <a:lnTo>
                    <a:pt x="5021669" y="447398"/>
                  </a:lnTo>
                  <a:close/>
                </a:path>
                <a:path w="5113020" h="2192020">
                  <a:moveTo>
                    <a:pt x="5049764" y="421672"/>
                  </a:moveTo>
                  <a:lnTo>
                    <a:pt x="5021669" y="447398"/>
                  </a:lnTo>
                  <a:lnTo>
                    <a:pt x="5034915" y="461391"/>
                  </a:lnTo>
                  <a:lnTo>
                    <a:pt x="5062601" y="435356"/>
                  </a:lnTo>
                  <a:lnTo>
                    <a:pt x="5049764" y="421672"/>
                  </a:lnTo>
                  <a:close/>
                </a:path>
                <a:path w="5113020" h="2192020">
                  <a:moveTo>
                    <a:pt x="5078095" y="395732"/>
                  </a:moveTo>
                  <a:lnTo>
                    <a:pt x="5049764" y="421672"/>
                  </a:lnTo>
                  <a:lnTo>
                    <a:pt x="5062601" y="435356"/>
                  </a:lnTo>
                  <a:lnTo>
                    <a:pt x="5034915" y="461391"/>
                  </a:lnTo>
                  <a:lnTo>
                    <a:pt x="5096748" y="461391"/>
                  </a:lnTo>
                  <a:lnTo>
                    <a:pt x="5078095" y="395732"/>
                  </a:lnTo>
                  <a:close/>
                </a:path>
                <a:path w="5113020" h="2192020">
                  <a:moveTo>
                    <a:pt x="5035423" y="406654"/>
                  </a:moveTo>
                  <a:lnTo>
                    <a:pt x="5009388" y="434467"/>
                  </a:lnTo>
                  <a:lnTo>
                    <a:pt x="5011039" y="436118"/>
                  </a:lnTo>
                  <a:lnTo>
                    <a:pt x="5021669" y="447398"/>
                  </a:lnTo>
                  <a:lnTo>
                    <a:pt x="5049764" y="421672"/>
                  </a:lnTo>
                  <a:lnTo>
                    <a:pt x="5037582" y="408686"/>
                  </a:lnTo>
                  <a:lnTo>
                    <a:pt x="5035423" y="406654"/>
                  </a:lnTo>
                  <a:close/>
                </a:path>
                <a:path w="5113020" h="2192020">
                  <a:moveTo>
                    <a:pt x="5010150" y="435229"/>
                  </a:moveTo>
                  <a:lnTo>
                    <a:pt x="5010991" y="436118"/>
                  </a:lnTo>
                  <a:lnTo>
                    <a:pt x="5010150" y="435229"/>
                  </a:lnTo>
                  <a:close/>
                </a:path>
              </a:pathLst>
            </a:custGeom>
            <a:solidFill>
              <a:srgbClr val="B0D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13424" y="1956897"/>
              <a:ext cx="900158" cy="1261663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8065134" y="1248283"/>
            <a:ext cx="2107565" cy="13017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2800" dirty="0">
                <a:latin typeface="Impact"/>
                <a:cs typeface="Impact"/>
              </a:rPr>
              <a:t>#Tip: </a:t>
            </a:r>
            <a:r>
              <a:rPr sz="1400" dirty="0">
                <a:latin typeface="Arial MT"/>
                <a:cs typeface="Arial MT"/>
              </a:rPr>
              <a:t>use hashtags to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start a conversation </a:t>
            </a:r>
            <a:r>
              <a:rPr sz="1400" spc="-5" dirty="0">
                <a:latin typeface="Arial MT"/>
                <a:cs typeface="Arial MT"/>
              </a:rPr>
              <a:t>with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your members </a:t>
            </a:r>
            <a:r>
              <a:rPr sz="1400" dirty="0">
                <a:latin typeface="Arial MT"/>
                <a:cs typeface="Arial MT"/>
              </a:rPr>
              <a:t>and easily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follow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what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they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say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about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you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your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club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357486" y="7207707"/>
            <a:ext cx="147320" cy="1574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50" dirty="0">
                <a:latin typeface="Arial MT"/>
                <a:cs typeface="Arial MT"/>
              </a:rPr>
              <a:t>12</a:t>
            </a:r>
            <a:endParaRPr sz="8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4460" y="5749671"/>
            <a:ext cx="313055" cy="299720"/>
          </a:xfrm>
          <a:custGeom>
            <a:avLst/>
            <a:gdLst/>
            <a:ahLst/>
            <a:cxnLst/>
            <a:rect l="l" t="t" r="r" b="b"/>
            <a:pathLst>
              <a:path w="313054" h="299720">
                <a:moveTo>
                  <a:pt x="162941" y="0"/>
                </a:moveTo>
                <a:lnTo>
                  <a:pt x="162941" y="74930"/>
                </a:lnTo>
                <a:lnTo>
                  <a:pt x="0" y="74930"/>
                </a:lnTo>
                <a:lnTo>
                  <a:pt x="0" y="224790"/>
                </a:lnTo>
                <a:lnTo>
                  <a:pt x="162941" y="224790"/>
                </a:lnTo>
                <a:lnTo>
                  <a:pt x="162941" y="299720"/>
                </a:lnTo>
                <a:lnTo>
                  <a:pt x="312674" y="149860"/>
                </a:lnTo>
                <a:lnTo>
                  <a:pt x="162941" y="0"/>
                </a:lnTo>
                <a:close/>
              </a:path>
            </a:pathLst>
          </a:custGeom>
          <a:solidFill>
            <a:srgbClr val="1A7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89732" y="5749671"/>
            <a:ext cx="313055" cy="299720"/>
          </a:xfrm>
          <a:custGeom>
            <a:avLst/>
            <a:gdLst/>
            <a:ahLst/>
            <a:cxnLst/>
            <a:rect l="l" t="t" r="r" b="b"/>
            <a:pathLst>
              <a:path w="313054" h="299720">
                <a:moveTo>
                  <a:pt x="162941" y="0"/>
                </a:moveTo>
                <a:lnTo>
                  <a:pt x="162941" y="74930"/>
                </a:lnTo>
                <a:lnTo>
                  <a:pt x="0" y="74930"/>
                </a:lnTo>
                <a:lnTo>
                  <a:pt x="0" y="224790"/>
                </a:lnTo>
                <a:lnTo>
                  <a:pt x="162941" y="224790"/>
                </a:lnTo>
                <a:lnTo>
                  <a:pt x="162941" y="299720"/>
                </a:lnTo>
                <a:lnTo>
                  <a:pt x="312801" y="149860"/>
                </a:lnTo>
                <a:lnTo>
                  <a:pt x="162941" y="0"/>
                </a:lnTo>
                <a:close/>
              </a:path>
            </a:pathLst>
          </a:custGeom>
          <a:solidFill>
            <a:srgbClr val="1A7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67284" y="5329428"/>
            <a:ext cx="1316355" cy="1196340"/>
            <a:chOff x="367284" y="5329428"/>
            <a:chExt cx="1316355" cy="1196340"/>
          </a:xfrm>
        </p:grpSpPr>
        <p:sp>
          <p:nvSpPr>
            <p:cNvPr id="5" name="object 5"/>
            <p:cNvSpPr/>
            <p:nvPr/>
          </p:nvSpPr>
          <p:spPr>
            <a:xfrm>
              <a:off x="1370584" y="5749671"/>
              <a:ext cx="313055" cy="299720"/>
            </a:xfrm>
            <a:custGeom>
              <a:avLst/>
              <a:gdLst/>
              <a:ahLst/>
              <a:cxnLst/>
              <a:rect l="l" t="t" r="r" b="b"/>
              <a:pathLst>
                <a:path w="313055" h="299720">
                  <a:moveTo>
                    <a:pt x="162941" y="0"/>
                  </a:moveTo>
                  <a:lnTo>
                    <a:pt x="162941" y="74930"/>
                  </a:lnTo>
                  <a:lnTo>
                    <a:pt x="0" y="74930"/>
                  </a:lnTo>
                  <a:lnTo>
                    <a:pt x="0" y="224790"/>
                  </a:lnTo>
                  <a:lnTo>
                    <a:pt x="162941" y="224790"/>
                  </a:lnTo>
                  <a:lnTo>
                    <a:pt x="162941" y="299720"/>
                  </a:lnTo>
                  <a:lnTo>
                    <a:pt x="312801" y="149860"/>
                  </a:lnTo>
                  <a:lnTo>
                    <a:pt x="162941" y="0"/>
                  </a:lnTo>
                  <a:close/>
                </a:path>
              </a:pathLst>
            </a:custGeom>
            <a:solidFill>
              <a:srgbClr val="1A7A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432" y="5346192"/>
              <a:ext cx="1117092" cy="11323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284" y="5329428"/>
              <a:ext cx="1178052" cy="119634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370186" y="7230801"/>
            <a:ext cx="12192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850" dirty="0">
                <a:latin typeface="Arial MT"/>
                <a:cs typeface="Arial MT"/>
              </a:rPr>
              <a:t>13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7126" y="1394206"/>
            <a:ext cx="6104255" cy="3218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5"/>
              </a:spcBef>
              <a:tabLst>
                <a:tab pos="6090920" algn="l"/>
              </a:tabLst>
            </a:pPr>
            <a:r>
              <a:rPr sz="2000" b="1" u="heavy" spc="-229" dirty="0">
                <a:uFill>
                  <a:solidFill>
                    <a:srgbClr val="1A7AC0"/>
                  </a:solidFill>
                </a:uFill>
                <a:latin typeface="Arial"/>
                <a:cs typeface="Arial"/>
              </a:rPr>
              <a:t>SITUATION	</a:t>
            </a:r>
            <a:endParaRPr sz="2000">
              <a:latin typeface="Arial"/>
              <a:cs typeface="Arial"/>
            </a:endParaRPr>
          </a:p>
          <a:p>
            <a:pPr marL="12700" marR="191770">
              <a:lnSpc>
                <a:spcPct val="94900"/>
              </a:lnSpc>
              <a:spcBef>
                <a:spcPts val="1195"/>
              </a:spcBef>
            </a:pPr>
            <a:r>
              <a:rPr sz="1300" spc="-5" dirty="0">
                <a:latin typeface="Arial MT"/>
                <a:cs typeface="Arial MT"/>
              </a:rPr>
              <a:t>Norbury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Park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35" dirty="0">
                <a:latin typeface="Arial MT"/>
                <a:cs typeface="Arial MT"/>
              </a:rPr>
              <a:t>LTC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was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established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in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1889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in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the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London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Borough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of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Croydon.</a:t>
            </a:r>
            <a:r>
              <a:rPr sz="1300" spc="4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It </a:t>
            </a:r>
            <a:r>
              <a:rPr sz="1300" spc="-34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has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four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floodlit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tarmac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courts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and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 small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management</a:t>
            </a:r>
            <a:r>
              <a:rPr sz="1300" spc="4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committee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made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up 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entirely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of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volunteers.</a:t>
            </a:r>
            <a:r>
              <a:rPr sz="1300" spc="6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Club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membership</a:t>
            </a:r>
            <a:r>
              <a:rPr sz="1300" spc="5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was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at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an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all-time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low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so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the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committee 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put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together</a:t>
            </a:r>
            <a:r>
              <a:rPr sz="1300" spc="4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an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action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plan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to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significantly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increase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membership</a:t>
            </a:r>
            <a:r>
              <a:rPr sz="1300" spc="4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within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20" dirty="0">
                <a:latin typeface="Arial MT"/>
                <a:cs typeface="Arial MT"/>
              </a:rPr>
              <a:t>year.</a:t>
            </a: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>
              <a:latin typeface="Arial MT"/>
              <a:cs typeface="Arial MT"/>
            </a:endParaRPr>
          </a:p>
          <a:p>
            <a:pPr marL="34925">
              <a:lnSpc>
                <a:spcPct val="100000"/>
              </a:lnSpc>
              <a:spcBef>
                <a:spcPts val="1210"/>
              </a:spcBef>
              <a:tabLst>
                <a:tab pos="6090920" algn="l"/>
              </a:tabLst>
            </a:pPr>
            <a:r>
              <a:rPr sz="2000" b="1" u="heavy" spc="-260" dirty="0">
                <a:uFill>
                  <a:solidFill>
                    <a:srgbClr val="6DB96E"/>
                  </a:solidFill>
                </a:uFill>
                <a:latin typeface="Arial"/>
                <a:cs typeface="Arial"/>
              </a:rPr>
              <a:t>APPROACH	</a:t>
            </a:r>
            <a:endParaRPr sz="2000">
              <a:latin typeface="Arial"/>
              <a:cs typeface="Arial"/>
            </a:endParaRPr>
          </a:p>
          <a:p>
            <a:pPr marL="12700" marR="45085">
              <a:lnSpc>
                <a:spcPct val="95000"/>
              </a:lnSpc>
              <a:spcBef>
                <a:spcPts val="1085"/>
              </a:spcBef>
            </a:pPr>
            <a:r>
              <a:rPr sz="1300" dirty="0">
                <a:latin typeface="Arial MT"/>
                <a:cs typeface="Arial MT"/>
              </a:rPr>
              <a:t>The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club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recruited</a:t>
            </a:r>
            <a:r>
              <a:rPr sz="1300" spc="4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volunteer</a:t>
            </a:r>
            <a:r>
              <a:rPr sz="1300" spc="5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Marketing</a:t>
            </a:r>
            <a:r>
              <a:rPr sz="1300" spc="5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and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Communications</a:t>
            </a:r>
            <a:r>
              <a:rPr sz="1300" spc="6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Officer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and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decided </a:t>
            </a:r>
            <a:r>
              <a:rPr sz="1300" spc="-34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to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run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Nature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25" dirty="0">
                <a:latin typeface="Arial MT"/>
                <a:cs typeface="Arial MT"/>
              </a:rPr>
              <a:t>Valley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Big</a:t>
            </a:r>
            <a:r>
              <a:rPr sz="1300" spc="-15" dirty="0">
                <a:latin typeface="Arial MT"/>
                <a:cs typeface="Arial MT"/>
              </a:rPr>
              <a:t> </a:t>
            </a:r>
            <a:r>
              <a:rPr sz="1300" spc="-30" dirty="0">
                <a:latin typeface="Arial MT"/>
                <a:cs typeface="Arial MT"/>
              </a:rPr>
              <a:t>Tennis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Weekend (open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day)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to showcase</a:t>
            </a:r>
            <a:r>
              <a:rPr sz="1300" spc="4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the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club’s </a:t>
            </a:r>
            <a:r>
              <a:rPr sz="1300" spc="-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facilities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to </a:t>
            </a:r>
            <a:r>
              <a:rPr sz="1300" spc="-10" dirty="0">
                <a:latin typeface="Arial MT"/>
                <a:cs typeface="Arial MT"/>
              </a:rPr>
              <a:t>the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local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community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and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engage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prospects.</a:t>
            </a: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Arial MT"/>
              <a:cs typeface="Arial MT"/>
            </a:endParaRPr>
          </a:p>
          <a:p>
            <a:pPr marL="12700">
              <a:lnSpc>
                <a:spcPts val="1520"/>
              </a:lnSpc>
            </a:pPr>
            <a:r>
              <a:rPr sz="1300" spc="-5" dirty="0">
                <a:latin typeface="Arial MT"/>
                <a:cs typeface="Arial MT"/>
              </a:rPr>
              <a:t>Using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free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resources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and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content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available</a:t>
            </a:r>
            <a:r>
              <a:rPr sz="1300" spc="4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on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b="1" dirty="0">
                <a:latin typeface="Arial"/>
                <a:cs typeface="Arial"/>
              </a:rPr>
              <a:t>My </a:t>
            </a:r>
            <a:r>
              <a:rPr sz="1300" b="1" spc="-20" dirty="0">
                <a:latin typeface="Arial"/>
                <a:cs typeface="Arial"/>
              </a:rPr>
              <a:t>Tennis</a:t>
            </a:r>
            <a:r>
              <a:rPr sz="1300" b="1" spc="35" dirty="0">
                <a:latin typeface="Arial"/>
                <a:cs typeface="Arial"/>
              </a:rPr>
              <a:t> </a:t>
            </a:r>
            <a:r>
              <a:rPr sz="1300" b="1" spc="-15" dirty="0">
                <a:latin typeface="Arial"/>
                <a:cs typeface="Arial"/>
              </a:rPr>
              <a:t>Toolkit</a:t>
            </a:r>
            <a:r>
              <a:rPr sz="1300" spc="-15" dirty="0">
                <a:latin typeface="Arial MT"/>
                <a:cs typeface="Arial MT"/>
              </a:rPr>
              <a:t>,</a:t>
            </a:r>
            <a:r>
              <a:rPr sz="1300" spc="5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they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created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ts val="1520"/>
              </a:lnSpc>
            </a:pPr>
            <a:r>
              <a:rPr sz="1300" b="1" spc="-5" dirty="0">
                <a:latin typeface="Arial"/>
                <a:cs typeface="Arial"/>
              </a:rPr>
              <a:t>Facebook</a:t>
            </a:r>
            <a:r>
              <a:rPr sz="1300" b="1" spc="6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event</a:t>
            </a:r>
            <a:r>
              <a:rPr sz="1300" b="1" spc="4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and</a:t>
            </a:r>
            <a:r>
              <a:rPr sz="1300" b="1" spc="3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advert</a:t>
            </a:r>
            <a:r>
              <a:rPr sz="1300" b="1" spc="55" dirty="0">
                <a:latin typeface="Arial"/>
                <a:cs typeface="Arial"/>
              </a:rPr>
              <a:t> </a:t>
            </a:r>
            <a:r>
              <a:rPr sz="1300" spc="-10" dirty="0">
                <a:latin typeface="Arial MT"/>
                <a:cs typeface="Arial MT"/>
              </a:rPr>
              <a:t>with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call-to-action</a:t>
            </a:r>
            <a:r>
              <a:rPr sz="1300" spc="4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to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b="1" spc="-5" dirty="0">
                <a:latin typeface="Arial"/>
                <a:cs typeface="Arial"/>
              </a:rPr>
              <a:t>sign</a:t>
            </a:r>
            <a:r>
              <a:rPr sz="1300" b="1" spc="2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up</a:t>
            </a:r>
            <a:r>
              <a:rPr sz="1300" b="1" spc="25" dirty="0">
                <a:latin typeface="Arial"/>
                <a:cs typeface="Arial"/>
              </a:rPr>
              <a:t> </a:t>
            </a:r>
            <a:r>
              <a:rPr sz="1300" spc="-5" dirty="0">
                <a:latin typeface="Arial MT"/>
                <a:cs typeface="Arial MT"/>
              </a:rPr>
              <a:t>for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taster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sessions.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27126" y="148148"/>
            <a:ext cx="3653154" cy="95313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710"/>
              </a:spcBef>
            </a:pPr>
            <a:r>
              <a:rPr spc="-5" dirty="0"/>
              <a:t>CLUB</a:t>
            </a:r>
            <a:r>
              <a:rPr spc="-35" dirty="0"/>
              <a:t> </a:t>
            </a:r>
            <a:r>
              <a:rPr spc="-5" dirty="0"/>
              <a:t>SUCCESS</a:t>
            </a:r>
            <a:r>
              <a:rPr spc="-65" dirty="0"/>
              <a:t> </a:t>
            </a:r>
            <a:r>
              <a:rPr spc="-5" dirty="0"/>
              <a:t>STORY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1000" b="1" spc="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0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1000" b="1" spc="6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8956" y="0"/>
            <a:ext cx="3542664" cy="755904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49376" y="4896053"/>
            <a:ext cx="60915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78220" algn="l"/>
              </a:tabLst>
            </a:pPr>
            <a:r>
              <a:rPr sz="2000" b="1" u="heavy" spc="-265" dirty="0">
                <a:uFill>
                  <a:solidFill>
                    <a:srgbClr val="B0D239"/>
                  </a:solidFill>
                </a:uFill>
                <a:latin typeface="Arial"/>
                <a:cs typeface="Arial"/>
              </a:rPr>
              <a:t>OUTCOME	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9737" y="5377954"/>
            <a:ext cx="1001394" cy="10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B0D239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ts val="2145"/>
              </a:lnSpc>
              <a:spcBef>
                <a:spcPts val="355"/>
              </a:spcBef>
            </a:pPr>
            <a:r>
              <a:rPr sz="1800" spc="-20" dirty="0">
                <a:latin typeface="Impact"/>
                <a:cs typeface="Impact"/>
              </a:rPr>
              <a:t>£24</a:t>
            </a:r>
            <a:endParaRPr sz="1800">
              <a:latin typeface="Impact"/>
              <a:cs typeface="Impact"/>
            </a:endParaRPr>
          </a:p>
          <a:p>
            <a:pPr marL="91440" marR="118745">
              <a:lnSpc>
                <a:spcPts val="1680"/>
              </a:lnSpc>
              <a:spcBef>
                <a:spcPts val="40"/>
              </a:spcBef>
            </a:pPr>
            <a:r>
              <a:rPr sz="1400" dirty="0">
                <a:latin typeface="Arial MT"/>
                <a:cs typeface="Arial MT"/>
              </a:rPr>
              <a:t>spent on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</a:t>
            </a:r>
            <a:r>
              <a:rPr sz="1400" dirty="0">
                <a:latin typeface="Arial MT"/>
                <a:cs typeface="Arial MT"/>
              </a:rPr>
              <a:t>acebook  ca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paign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430523" y="5326380"/>
            <a:ext cx="1472565" cy="1196340"/>
            <a:chOff x="3430523" y="5326380"/>
            <a:chExt cx="1472565" cy="119634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1671" y="5343144"/>
              <a:ext cx="1388364" cy="11323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0523" y="5326380"/>
              <a:ext cx="1472184" cy="119634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502786" y="5374932"/>
            <a:ext cx="1271905" cy="10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B0D23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1440" marR="93345">
              <a:lnSpc>
                <a:spcPct val="99400"/>
              </a:lnSpc>
              <a:spcBef>
                <a:spcPts val="370"/>
              </a:spcBef>
            </a:pPr>
            <a:r>
              <a:rPr sz="1800" dirty="0">
                <a:latin typeface="Impact"/>
                <a:cs typeface="Impact"/>
              </a:rPr>
              <a:t>145</a:t>
            </a:r>
            <a:r>
              <a:rPr sz="1800" spc="10" dirty="0">
                <a:latin typeface="Impact"/>
                <a:cs typeface="Impact"/>
              </a:rPr>
              <a:t> </a:t>
            </a:r>
            <a:r>
              <a:rPr sz="1400" dirty="0">
                <a:latin typeface="Arial MT"/>
                <a:cs typeface="Arial MT"/>
              </a:rPr>
              <a:t>declared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engage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en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s  on </a:t>
            </a:r>
            <a:r>
              <a:rPr sz="1400" spc="-5" dirty="0">
                <a:latin typeface="Arial MT"/>
                <a:cs typeface="Arial MT"/>
              </a:rPr>
              <a:t>FB event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page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975859" y="5326380"/>
            <a:ext cx="1701164" cy="1470660"/>
            <a:chOff x="4975859" y="5326380"/>
            <a:chExt cx="1701164" cy="147066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86527" y="5343144"/>
              <a:ext cx="1616964" cy="14097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75859" y="5326380"/>
              <a:ext cx="1700784" cy="147066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017261" y="5374983"/>
            <a:ext cx="1501140" cy="1292860"/>
          </a:xfrm>
          <a:prstGeom prst="rect">
            <a:avLst/>
          </a:prstGeom>
          <a:solidFill>
            <a:srgbClr val="FFFFFF"/>
          </a:solidFill>
          <a:ln w="9525">
            <a:solidFill>
              <a:srgbClr val="B0D239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2075" marR="90170">
              <a:lnSpc>
                <a:spcPct val="99600"/>
              </a:lnSpc>
              <a:spcBef>
                <a:spcPts val="365"/>
              </a:spcBef>
            </a:pPr>
            <a:r>
              <a:rPr sz="1400" spc="-5" dirty="0">
                <a:latin typeface="Arial MT"/>
                <a:cs typeface="Arial MT"/>
              </a:rPr>
              <a:t>Converted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Impact"/>
                <a:cs typeface="Impact"/>
              </a:rPr>
              <a:t>69 </a:t>
            </a:r>
            <a:r>
              <a:rPr sz="1800" spc="-300" dirty="0">
                <a:latin typeface="Impact"/>
                <a:cs typeface="Impact"/>
              </a:rPr>
              <a:t> </a:t>
            </a:r>
            <a:r>
              <a:rPr sz="1400" dirty="0">
                <a:latin typeface="Arial MT"/>
                <a:cs typeface="Arial MT"/>
              </a:rPr>
              <a:t>bookings –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roughly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800" spc="-5" dirty="0">
                <a:latin typeface="Impact"/>
                <a:cs typeface="Impact"/>
              </a:rPr>
              <a:t>80%</a:t>
            </a:r>
            <a:r>
              <a:rPr sz="1800" spc="45" dirty="0">
                <a:latin typeface="Impact"/>
                <a:cs typeface="Impact"/>
              </a:rPr>
              <a:t> </a:t>
            </a:r>
            <a:r>
              <a:rPr sz="1400" dirty="0">
                <a:latin typeface="Arial MT"/>
                <a:cs typeface="Arial MT"/>
              </a:rPr>
              <a:t>of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 total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attendees!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36421" y="7082129"/>
            <a:ext cx="48856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Drove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overall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increase </a:t>
            </a:r>
            <a:r>
              <a:rPr sz="1600" dirty="0">
                <a:latin typeface="Arial MT"/>
                <a:cs typeface="Arial MT"/>
              </a:rPr>
              <a:t>in </a:t>
            </a:r>
            <a:r>
              <a:rPr sz="1600" spc="-5" dirty="0">
                <a:latin typeface="Arial MT"/>
                <a:cs typeface="Arial MT"/>
              </a:rPr>
              <a:t>club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membership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by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2000" dirty="0">
                <a:latin typeface="Impact"/>
                <a:cs typeface="Impact"/>
              </a:rPr>
              <a:t>10%</a:t>
            </a:r>
            <a:endParaRPr sz="2000">
              <a:latin typeface="Impact"/>
              <a:cs typeface="Impac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610867" y="5341620"/>
            <a:ext cx="1734820" cy="1394460"/>
            <a:chOff x="1610867" y="5341620"/>
            <a:chExt cx="1734820" cy="1394460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2015" y="5343144"/>
              <a:ext cx="1693163" cy="134721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10867" y="5341620"/>
              <a:ext cx="1709928" cy="139446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683639" y="5374919"/>
            <a:ext cx="1576705" cy="1231265"/>
          </a:xfrm>
          <a:prstGeom prst="rect">
            <a:avLst/>
          </a:prstGeom>
          <a:solidFill>
            <a:srgbClr val="FFFFFF"/>
          </a:solidFill>
          <a:ln w="9525">
            <a:solidFill>
              <a:srgbClr val="B0D239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latin typeface="Arial MT"/>
                <a:cs typeface="Arial MT"/>
              </a:rPr>
              <a:t>Reaching</a:t>
            </a:r>
            <a:endParaRPr sz="1400">
              <a:latin typeface="Arial MT"/>
              <a:cs typeface="Arial MT"/>
            </a:endParaRPr>
          </a:p>
          <a:p>
            <a:pPr marL="91440" marR="165735">
              <a:lnSpc>
                <a:spcPct val="99400"/>
              </a:lnSpc>
              <a:spcBef>
                <a:spcPts val="45"/>
              </a:spcBef>
            </a:pPr>
            <a:r>
              <a:rPr sz="1800" spc="-5" dirty="0">
                <a:latin typeface="Impact"/>
                <a:cs typeface="Impact"/>
              </a:rPr>
              <a:t>~3000 </a:t>
            </a:r>
            <a:r>
              <a:rPr sz="1400" dirty="0">
                <a:latin typeface="Arial MT"/>
                <a:cs typeface="Arial MT"/>
              </a:rPr>
              <a:t>target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audience (local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interested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tennis)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9737" y="6747497"/>
            <a:ext cx="6089015" cy="279400"/>
          </a:xfrm>
          <a:custGeom>
            <a:avLst/>
            <a:gdLst/>
            <a:ahLst/>
            <a:cxnLst/>
            <a:rect l="l" t="t" r="r" b="b"/>
            <a:pathLst>
              <a:path w="6089015" h="279400">
                <a:moveTo>
                  <a:pt x="6088443" y="0"/>
                </a:moveTo>
                <a:lnTo>
                  <a:pt x="6087612" y="74114"/>
                </a:lnTo>
                <a:lnTo>
                  <a:pt x="6085268" y="140712"/>
                </a:lnTo>
                <a:lnTo>
                  <a:pt x="6081633" y="197135"/>
                </a:lnTo>
                <a:lnTo>
                  <a:pt x="6076928" y="240728"/>
                </a:lnTo>
                <a:lnTo>
                  <a:pt x="6065202" y="278790"/>
                </a:lnTo>
                <a:lnTo>
                  <a:pt x="23228" y="278790"/>
                </a:lnTo>
                <a:lnTo>
                  <a:pt x="11505" y="240728"/>
                </a:lnTo>
                <a:lnTo>
                  <a:pt x="6804" y="197135"/>
                </a:lnTo>
                <a:lnTo>
                  <a:pt x="3171" y="140712"/>
                </a:lnTo>
                <a:lnTo>
                  <a:pt x="829" y="74114"/>
                </a:lnTo>
                <a:lnTo>
                  <a:pt x="0" y="0"/>
                </a:lnTo>
              </a:path>
            </a:pathLst>
          </a:custGeom>
          <a:ln w="19050">
            <a:solidFill>
              <a:srgbClr val="1A7A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57486" y="7207707"/>
            <a:ext cx="147320" cy="1574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50" dirty="0">
                <a:latin typeface="Arial MT"/>
                <a:cs typeface="Arial MT"/>
              </a:rPr>
              <a:t>14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126" y="148148"/>
            <a:ext cx="4476115" cy="95313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710"/>
              </a:spcBef>
            </a:pPr>
            <a:r>
              <a:rPr spc="-5" dirty="0"/>
              <a:t>MEASURING</a:t>
            </a:r>
            <a:r>
              <a:rPr spc="-60" dirty="0"/>
              <a:t> </a:t>
            </a:r>
            <a:r>
              <a:rPr spc="-5" dirty="0"/>
              <a:t>PERFORMANCE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5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Q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1000" b="1" spc="6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1000" b="1" spc="5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6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1000" b="1" spc="6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000" b="1" spc="6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000" b="1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000" b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7318654"/>
            <a:ext cx="16859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latin typeface="Arial"/>
                <a:cs typeface="Arial"/>
              </a:rPr>
              <a:t>Source:</a:t>
            </a:r>
            <a:r>
              <a:rPr sz="900" i="1" spc="-40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Adspresso</a:t>
            </a:r>
            <a:r>
              <a:rPr sz="900" i="1" spc="-50" dirty="0">
                <a:latin typeface="Arial"/>
                <a:cs typeface="Arial"/>
              </a:rPr>
              <a:t> </a:t>
            </a:r>
            <a:r>
              <a:rPr sz="900" i="1" spc="-5" dirty="0">
                <a:latin typeface="Arial"/>
                <a:cs typeface="Arial"/>
              </a:rPr>
              <a:t>by</a:t>
            </a:r>
            <a:r>
              <a:rPr sz="900" i="1" spc="-2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Hootsuiite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37869" y="414528"/>
            <a:ext cx="9095105" cy="6387465"/>
            <a:chOff x="1237869" y="414528"/>
            <a:chExt cx="9095105" cy="63874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7869" y="1626832"/>
              <a:ext cx="7780580" cy="51751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7772" y="414528"/>
              <a:ext cx="3774948" cy="15560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1403" y="423672"/>
              <a:ext cx="3614928" cy="11826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7109" y="444500"/>
              <a:ext cx="3662679" cy="144068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587109" y="444500"/>
              <a:ext cx="3662679" cy="1440815"/>
            </a:xfrm>
            <a:custGeom>
              <a:avLst/>
              <a:gdLst/>
              <a:ahLst/>
              <a:cxnLst/>
              <a:rect l="l" t="t" r="r" b="b"/>
              <a:pathLst>
                <a:path w="3662679" h="1440814">
                  <a:moveTo>
                    <a:pt x="0" y="177673"/>
                  </a:moveTo>
                  <a:lnTo>
                    <a:pt x="6343" y="130424"/>
                  </a:lnTo>
                  <a:lnTo>
                    <a:pt x="24247" y="87978"/>
                  </a:lnTo>
                  <a:lnTo>
                    <a:pt x="52022" y="52022"/>
                  </a:lnTo>
                  <a:lnTo>
                    <a:pt x="87978" y="24247"/>
                  </a:lnTo>
                  <a:lnTo>
                    <a:pt x="130424" y="6343"/>
                  </a:lnTo>
                  <a:lnTo>
                    <a:pt x="177673" y="0"/>
                  </a:lnTo>
                  <a:lnTo>
                    <a:pt x="2136521" y="0"/>
                  </a:lnTo>
                  <a:lnTo>
                    <a:pt x="3052191" y="0"/>
                  </a:lnTo>
                  <a:lnTo>
                    <a:pt x="3484879" y="0"/>
                  </a:lnTo>
                  <a:lnTo>
                    <a:pt x="3532137" y="6343"/>
                  </a:lnTo>
                  <a:lnTo>
                    <a:pt x="3574607" y="24247"/>
                  </a:lnTo>
                  <a:lnTo>
                    <a:pt x="3610594" y="52022"/>
                  </a:lnTo>
                  <a:lnTo>
                    <a:pt x="3638399" y="87978"/>
                  </a:lnTo>
                  <a:lnTo>
                    <a:pt x="3656327" y="130424"/>
                  </a:lnTo>
                  <a:lnTo>
                    <a:pt x="3662679" y="177673"/>
                  </a:lnTo>
                  <a:lnTo>
                    <a:pt x="3662679" y="621919"/>
                  </a:lnTo>
                  <a:lnTo>
                    <a:pt x="3662679" y="888492"/>
                  </a:lnTo>
                  <a:lnTo>
                    <a:pt x="3656327" y="935696"/>
                  </a:lnTo>
                  <a:lnTo>
                    <a:pt x="3638399" y="978130"/>
                  </a:lnTo>
                  <a:lnTo>
                    <a:pt x="3610594" y="1014094"/>
                  </a:lnTo>
                  <a:lnTo>
                    <a:pt x="3574607" y="1041889"/>
                  </a:lnTo>
                  <a:lnTo>
                    <a:pt x="3532137" y="1059812"/>
                  </a:lnTo>
                  <a:lnTo>
                    <a:pt x="3484879" y="1066165"/>
                  </a:lnTo>
                  <a:lnTo>
                    <a:pt x="3052191" y="1066165"/>
                  </a:lnTo>
                  <a:lnTo>
                    <a:pt x="2115566" y="1440688"/>
                  </a:lnTo>
                  <a:lnTo>
                    <a:pt x="2136521" y="1066165"/>
                  </a:lnTo>
                  <a:lnTo>
                    <a:pt x="177673" y="1066165"/>
                  </a:lnTo>
                  <a:lnTo>
                    <a:pt x="130424" y="1059812"/>
                  </a:lnTo>
                  <a:lnTo>
                    <a:pt x="87978" y="1041889"/>
                  </a:lnTo>
                  <a:lnTo>
                    <a:pt x="52022" y="1014094"/>
                  </a:lnTo>
                  <a:lnTo>
                    <a:pt x="24247" y="978130"/>
                  </a:lnTo>
                  <a:lnTo>
                    <a:pt x="6343" y="935696"/>
                  </a:lnTo>
                  <a:lnTo>
                    <a:pt x="0" y="888492"/>
                  </a:lnTo>
                  <a:lnTo>
                    <a:pt x="0" y="621919"/>
                  </a:lnTo>
                  <a:lnTo>
                    <a:pt x="0" y="177673"/>
                  </a:lnTo>
                  <a:close/>
                </a:path>
              </a:pathLst>
            </a:custGeom>
            <a:ln w="6350">
              <a:solidFill>
                <a:srgbClr val="B0D2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775450" y="512445"/>
            <a:ext cx="3287395" cy="9226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-1905" algn="ctr">
              <a:lnSpc>
                <a:spcPct val="99600"/>
              </a:lnSpc>
              <a:spcBef>
                <a:spcPts val="110"/>
              </a:spcBef>
            </a:pPr>
            <a:r>
              <a:rPr sz="2000" dirty="0">
                <a:latin typeface="Impact"/>
                <a:cs typeface="Impact"/>
              </a:rPr>
              <a:t>#Tip:</a:t>
            </a:r>
            <a:r>
              <a:rPr sz="2000" spc="-20" dirty="0">
                <a:latin typeface="Impact"/>
                <a:cs typeface="Impact"/>
              </a:rPr>
              <a:t> </a:t>
            </a:r>
            <a:r>
              <a:rPr sz="1300" spc="-10" dirty="0">
                <a:latin typeface="Arial MT"/>
                <a:cs typeface="Arial MT"/>
              </a:rPr>
              <a:t>Don’t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be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intimidated</a:t>
            </a:r>
            <a:r>
              <a:rPr sz="1300" spc="4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by</a:t>
            </a:r>
            <a:r>
              <a:rPr sz="1300" spc="-10" dirty="0">
                <a:latin typeface="Arial MT"/>
                <a:cs typeface="Arial MT"/>
              </a:rPr>
              <a:t> </a:t>
            </a:r>
            <a:r>
              <a:rPr sz="1300" spc="-15" dirty="0">
                <a:latin typeface="Arial MT"/>
                <a:cs typeface="Arial MT"/>
              </a:rPr>
              <a:t>complexity. </a:t>
            </a:r>
            <a:r>
              <a:rPr sz="1300" spc="-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There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are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tons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of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available</a:t>
            </a:r>
            <a:r>
              <a:rPr sz="1300" spc="4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resources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online 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that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offer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step-by-step</a:t>
            </a:r>
            <a:r>
              <a:rPr sz="1300" spc="7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instructions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for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setting </a:t>
            </a:r>
            <a:r>
              <a:rPr sz="1300" spc="-34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up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campaign.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126" y="148148"/>
            <a:ext cx="3002280" cy="95313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710"/>
              </a:spcBef>
            </a:pPr>
            <a:r>
              <a:rPr spc="-5" dirty="0"/>
              <a:t>DO’S</a:t>
            </a:r>
            <a:r>
              <a:rPr spc="-25" dirty="0"/>
              <a:t> </a:t>
            </a:r>
            <a:r>
              <a:rPr spc="-5" dirty="0"/>
              <a:t>AND</a:t>
            </a:r>
            <a:r>
              <a:rPr spc="-15" dirty="0"/>
              <a:t> </a:t>
            </a:r>
            <a:r>
              <a:rPr spc="-5" dirty="0"/>
              <a:t>DON'TS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000" b="1" spc="5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000" b="1" spc="6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000" b="1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5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000" b="1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51826" y="1662557"/>
            <a:ext cx="8705850" cy="3361054"/>
            <a:chOff x="1051826" y="1662557"/>
            <a:chExt cx="8705850" cy="3361054"/>
          </a:xfrm>
        </p:grpSpPr>
        <p:sp>
          <p:nvSpPr>
            <p:cNvPr id="4" name="object 4"/>
            <p:cNvSpPr/>
            <p:nvPr/>
          </p:nvSpPr>
          <p:spPr>
            <a:xfrm>
              <a:off x="1064526" y="1675257"/>
              <a:ext cx="8680450" cy="3335654"/>
            </a:xfrm>
            <a:custGeom>
              <a:avLst/>
              <a:gdLst/>
              <a:ahLst/>
              <a:cxnLst/>
              <a:rect l="l" t="t" r="r" b="b"/>
              <a:pathLst>
                <a:path w="8680450" h="3335654">
                  <a:moveTo>
                    <a:pt x="8679942" y="0"/>
                  </a:moveTo>
                  <a:lnTo>
                    <a:pt x="0" y="0"/>
                  </a:lnTo>
                  <a:lnTo>
                    <a:pt x="0" y="3335401"/>
                  </a:lnTo>
                  <a:lnTo>
                    <a:pt x="8679942" y="3335401"/>
                  </a:lnTo>
                  <a:lnTo>
                    <a:pt x="8679942" y="0"/>
                  </a:lnTo>
                  <a:close/>
                </a:path>
              </a:pathLst>
            </a:custGeom>
            <a:solidFill>
              <a:srgbClr val="EEF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4526" y="1675257"/>
              <a:ext cx="8680450" cy="3335654"/>
            </a:xfrm>
            <a:custGeom>
              <a:avLst/>
              <a:gdLst/>
              <a:ahLst/>
              <a:cxnLst/>
              <a:rect l="l" t="t" r="r" b="b"/>
              <a:pathLst>
                <a:path w="8680450" h="3335654">
                  <a:moveTo>
                    <a:pt x="0" y="3335401"/>
                  </a:moveTo>
                  <a:lnTo>
                    <a:pt x="8679942" y="3335401"/>
                  </a:lnTo>
                  <a:lnTo>
                    <a:pt x="8679942" y="0"/>
                  </a:lnTo>
                  <a:lnTo>
                    <a:pt x="0" y="0"/>
                  </a:lnTo>
                  <a:lnTo>
                    <a:pt x="0" y="3335401"/>
                  </a:lnTo>
                  <a:close/>
                </a:path>
              </a:pathLst>
            </a:custGeom>
            <a:ln w="25399">
              <a:solidFill>
                <a:srgbClr val="B0D2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051826" y="5208079"/>
            <a:ext cx="8705850" cy="1574165"/>
            <a:chOff x="1051826" y="5208079"/>
            <a:chExt cx="8705850" cy="1574165"/>
          </a:xfrm>
        </p:grpSpPr>
        <p:sp>
          <p:nvSpPr>
            <p:cNvPr id="7" name="object 7"/>
            <p:cNvSpPr/>
            <p:nvPr/>
          </p:nvSpPr>
          <p:spPr>
            <a:xfrm>
              <a:off x="1064526" y="5220779"/>
              <a:ext cx="8680450" cy="1548765"/>
            </a:xfrm>
            <a:custGeom>
              <a:avLst/>
              <a:gdLst/>
              <a:ahLst/>
              <a:cxnLst/>
              <a:rect l="l" t="t" r="r" b="b"/>
              <a:pathLst>
                <a:path w="8680450" h="1548765">
                  <a:moveTo>
                    <a:pt x="8679942" y="0"/>
                  </a:moveTo>
                  <a:lnTo>
                    <a:pt x="0" y="0"/>
                  </a:lnTo>
                  <a:lnTo>
                    <a:pt x="0" y="1548511"/>
                  </a:lnTo>
                  <a:lnTo>
                    <a:pt x="8679942" y="1548511"/>
                  </a:lnTo>
                  <a:lnTo>
                    <a:pt x="8679942" y="0"/>
                  </a:lnTo>
                  <a:close/>
                </a:path>
              </a:pathLst>
            </a:custGeom>
            <a:solidFill>
              <a:srgbClr val="DF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4526" y="5220779"/>
              <a:ext cx="8680450" cy="1548765"/>
            </a:xfrm>
            <a:custGeom>
              <a:avLst/>
              <a:gdLst/>
              <a:ahLst/>
              <a:cxnLst/>
              <a:rect l="l" t="t" r="r" b="b"/>
              <a:pathLst>
                <a:path w="8680450" h="1548765">
                  <a:moveTo>
                    <a:pt x="0" y="1548511"/>
                  </a:moveTo>
                  <a:lnTo>
                    <a:pt x="8679942" y="1548511"/>
                  </a:lnTo>
                  <a:lnTo>
                    <a:pt x="8679942" y="0"/>
                  </a:lnTo>
                  <a:lnTo>
                    <a:pt x="0" y="0"/>
                  </a:lnTo>
                  <a:lnTo>
                    <a:pt x="0" y="1548511"/>
                  </a:lnTo>
                  <a:close/>
                </a:path>
              </a:pathLst>
            </a:custGeom>
            <a:ln w="25400">
              <a:solidFill>
                <a:srgbClr val="5F95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29360" y="1976069"/>
            <a:ext cx="557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 MT"/>
                <a:cs typeface="Arial MT"/>
              </a:rPr>
              <a:t>DO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2060" y="5484114"/>
            <a:ext cx="1096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 MT"/>
                <a:cs typeface="Arial MT"/>
              </a:rPr>
              <a:t>DO</a:t>
            </a:r>
            <a:r>
              <a:rPr sz="2800" spc="-15" dirty="0">
                <a:latin typeface="Arial MT"/>
                <a:cs typeface="Arial MT"/>
              </a:rPr>
              <a:t>N</a:t>
            </a:r>
            <a:r>
              <a:rPr sz="2800" spc="-10" dirty="0">
                <a:latin typeface="Arial MT"/>
                <a:cs typeface="Arial MT"/>
              </a:rPr>
              <a:t>’T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67879" y="1905000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481" y="0"/>
                </a:lnTo>
              </a:path>
            </a:pathLst>
          </a:custGeom>
          <a:ln w="38100">
            <a:solidFill>
              <a:srgbClr val="B0D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67879" y="5404611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481" y="0"/>
                </a:lnTo>
              </a:path>
            </a:pathLst>
          </a:custGeom>
          <a:ln w="38100">
            <a:solidFill>
              <a:srgbClr val="5F9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49398" y="6115304"/>
            <a:ext cx="64058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…be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afraid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launch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5" dirty="0">
                <a:latin typeface="Arial MT"/>
                <a:cs typeface="Arial MT"/>
              </a:rPr>
              <a:t> social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media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marketing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campaign.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You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start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small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 MT"/>
                <a:cs typeface="Arial MT"/>
              </a:rPr>
              <a:t>build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refine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you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learn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32086" y="7218101"/>
            <a:ext cx="198120" cy="1625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850" spc="5" dirty="0">
                <a:latin typeface="Arial MT"/>
                <a:cs typeface="Arial MT"/>
              </a:rPr>
              <a:t>15</a:t>
            </a:fld>
            <a:endParaRPr sz="85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49398" y="5453253"/>
            <a:ext cx="65481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…forget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publish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content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regularly.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maintaining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your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presence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you’ll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top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 MT"/>
                <a:cs typeface="Arial MT"/>
              </a:rPr>
              <a:t>mind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with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members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when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looking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coach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</a:t>
            </a:r>
            <a:r>
              <a:rPr sz="1400" spc="-5" dirty="0">
                <a:latin typeface="Arial MT"/>
                <a:cs typeface="Arial MT"/>
              </a:rPr>
              <a:t> venue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3769" marR="234315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Take </a:t>
            </a:r>
            <a:r>
              <a:rPr spc="-5" dirty="0"/>
              <a:t>advantage </a:t>
            </a:r>
            <a:r>
              <a:rPr dirty="0"/>
              <a:t>of </a:t>
            </a:r>
            <a:r>
              <a:rPr b="1" dirty="0">
                <a:latin typeface="Arial"/>
                <a:cs typeface="Arial"/>
              </a:rPr>
              <a:t>free </a:t>
            </a:r>
            <a:r>
              <a:rPr b="1" spc="-5" dirty="0">
                <a:latin typeface="Arial"/>
                <a:cs typeface="Arial"/>
              </a:rPr>
              <a:t>resources and training </a:t>
            </a:r>
            <a:r>
              <a:rPr spc="-5" dirty="0"/>
              <a:t>available </a:t>
            </a:r>
            <a:r>
              <a:rPr dirty="0"/>
              <a:t>to </a:t>
            </a:r>
            <a:r>
              <a:rPr spc="-5" dirty="0"/>
              <a:t>you </a:t>
            </a:r>
            <a:r>
              <a:rPr dirty="0"/>
              <a:t>– including </a:t>
            </a:r>
            <a:r>
              <a:rPr spc="-5" dirty="0"/>
              <a:t>My </a:t>
            </a:r>
            <a:r>
              <a:rPr spc="-375" dirty="0"/>
              <a:t> </a:t>
            </a:r>
            <a:r>
              <a:rPr spc="-30" dirty="0"/>
              <a:t>Tennis</a:t>
            </a:r>
            <a:r>
              <a:rPr spc="-55" dirty="0"/>
              <a:t> </a:t>
            </a:r>
            <a:r>
              <a:rPr spc="-20" dirty="0"/>
              <a:t>Toolkit,</a:t>
            </a:r>
            <a:r>
              <a:rPr spc="-30" dirty="0"/>
              <a:t> </a:t>
            </a:r>
            <a:r>
              <a:rPr dirty="0"/>
              <a:t>Facebook</a:t>
            </a:r>
            <a:r>
              <a:rPr spc="-50" dirty="0"/>
              <a:t> </a:t>
            </a:r>
            <a:r>
              <a:rPr dirty="0"/>
              <a:t>Blueprint,</a:t>
            </a:r>
            <a:r>
              <a:rPr spc="-3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Google</a:t>
            </a:r>
            <a:r>
              <a:rPr spc="-15" dirty="0"/>
              <a:t> </a:t>
            </a:r>
            <a:r>
              <a:rPr spc="-5" dirty="0"/>
              <a:t>Marketing</a:t>
            </a:r>
            <a:r>
              <a:rPr spc="-45" dirty="0"/>
              <a:t> </a:t>
            </a:r>
            <a:r>
              <a:rPr dirty="0"/>
              <a:t>Platform</a:t>
            </a:r>
          </a:p>
          <a:p>
            <a:pPr marL="941069">
              <a:lnSpc>
                <a:spcPct val="100000"/>
              </a:lnSpc>
              <a:spcBef>
                <a:spcPts val="10"/>
              </a:spcBef>
            </a:pPr>
            <a:endParaRPr sz="1200"/>
          </a:p>
          <a:p>
            <a:pPr marL="953769" marR="168275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Follow</a:t>
            </a:r>
            <a:r>
              <a:rPr b="1" spc="-20" dirty="0">
                <a:latin typeface="Arial"/>
                <a:cs typeface="Arial"/>
              </a:rPr>
              <a:t> your</a:t>
            </a:r>
            <a:r>
              <a:rPr b="1" spc="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competitors.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dirty="0"/>
              <a:t>See</a:t>
            </a:r>
            <a:r>
              <a:rPr spc="-15" dirty="0"/>
              <a:t> </a:t>
            </a:r>
            <a:r>
              <a:rPr spc="-5" dirty="0"/>
              <a:t>what </a:t>
            </a:r>
            <a:r>
              <a:rPr dirty="0"/>
              <a:t>others</a:t>
            </a:r>
            <a:r>
              <a:rPr spc="-25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dirty="0"/>
              <a:t>doing</a:t>
            </a:r>
            <a:r>
              <a:rPr spc="-30" dirty="0"/>
              <a:t> </a:t>
            </a:r>
            <a:r>
              <a:rPr spc="-5" dirty="0"/>
              <a:t>well,</a:t>
            </a:r>
            <a:r>
              <a:rPr spc="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find</a:t>
            </a:r>
            <a:r>
              <a:rPr spc="-15" dirty="0"/>
              <a:t> </a:t>
            </a:r>
            <a:r>
              <a:rPr dirty="0"/>
              <a:t>out</a:t>
            </a:r>
            <a:r>
              <a:rPr spc="-25" dirty="0"/>
              <a:t> </a:t>
            </a:r>
            <a:r>
              <a:rPr dirty="0"/>
              <a:t>how</a:t>
            </a:r>
            <a:r>
              <a:rPr spc="-15" dirty="0"/>
              <a:t> </a:t>
            </a:r>
            <a:r>
              <a:rPr spc="-5" dirty="0"/>
              <a:t>you </a:t>
            </a:r>
            <a:r>
              <a:rPr spc="-370" dirty="0"/>
              <a:t> </a:t>
            </a:r>
            <a:r>
              <a:rPr dirty="0"/>
              <a:t>can</a:t>
            </a:r>
            <a:r>
              <a:rPr spc="-20" dirty="0"/>
              <a:t> </a:t>
            </a:r>
            <a:r>
              <a:rPr spc="-5" dirty="0"/>
              <a:t>differentiate</a:t>
            </a:r>
            <a:r>
              <a:rPr spc="-45" dirty="0"/>
              <a:t> </a:t>
            </a:r>
            <a:r>
              <a:rPr spc="-5" dirty="0"/>
              <a:t>yourself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appeal</a:t>
            </a:r>
            <a:r>
              <a:rPr spc="-35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those</a:t>
            </a:r>
            <a:r>
              <a:rPr spc="-30" dirty="0"/>
              <a:t> </a:t>
            </a:r>
            <a:r>
              <a:rPr dirty="0"/>
              <a:t>audiences</a:t>
            </a:r>
          </a:p>
          <a:p>
            <a:pPr marL="941069">
              <a:lnSpc>
                <a:spcPct val="100000"/>
              </a:lnSpc>
              <a:spcBef>
                <a:spcPts val="35"/>
              </a:spcBef>
            </a:pPr>
            <a:endParaRPr sz="1350"/>
          </a:p>
          <a:p>
            <a:pPr marL="953769" marR="5080">
              <a:lnSpc>
                <a:spcPct val="100000"/>
              </a:lnSpc>
            </a:pPr>
            <a:r>
              <a:rPr b="1" dirty="0">
                <a:latin typeface="Arial"/>
                <a:cs typeface="Arial"/>
              </a:rPr>
              <a:t>Get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creative!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spc="-5" dirty="0"/>
              <a:t>Use</a:t>
            </a:r>
            <a:r>
              <a:rPr spc="-10" dirty="0"/>
              <a:t> </a:t>
            </a:r>
            <a:r>
              <a:rPr dirty="0"/>
              <a:t>social</a:t>
            </a:r>
            <a:r>
              <a:rPr spc="-30" dirty="0"/>
              <a:t> </a:t>
            </a:r>
            <a:r>
              <a:rPr dirty="0"/>
              <a:t>media</a:t>
            </a:r>
            <a:r>
              <a:rPr spc="-2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find</a:t>
            </a:r>
            <a:r>
              <a:rPr spc="-20" dirty="0"/>
              <a:t> </a:t>
            </a:r>
            <a:r>
              <a:rPr dirty="0"/>
              <a:t>influencers</a:t>
            </a:r>
            <a:r>
              <a:rPr spc="-40" dirty="0"/>
              <a:t> </a:t>
            </a:r>
            <a:r>
              <a:rPr dirty="0"/>
              <a:t>or</a:t>
            </a:r>
            <a:r>
              <a:rPr spc="-20" dirty="0"/>
              <a:t> </a:t>
            </a:r>
            <a:r>
              <a:rPr dirty="0"/>
              <a:t>other</a:t>
            </a:r>
            <a:r>
              <a:rPr spc="-30" dirty="0"/>
              <a:t> </a:t>
            </a:r>
            <a:r>
              <a:rPr dirty="0"/>
              <a:t>unique</a:t>
            </a:r>
            <a:r>
              <a:rPr spc="-20" dirty="0"/>
              <a:t> </a:t>
            </a:r>
            <a:r>
              <a:rPr spc="-10" dirty="0"/>
              <a:t>ways</a:t>
            </a:r>
            <a:r>
              <a:rPr dirty="0"/>
              <a:t> to</a:t>
            </a:r>
            <a:r>
              <a:rPr spc="-10" dirty="0"/>
              <a:t> </a:t>
            </a:r>
            <a:r>
              <a:rPr dirty="0"/>
              <a:t>connect </a:t>
            </a:r>
            <a:r>
              <a:rPr spc="-37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engage</a:t>
            </a:r>
            <a:r>
              <a:rPr spc="-35" dirty="0"/>
              <a:t> </a:t>
            </a:r>
            <a:r>
              <a:rPr spc="-5" dirty="0"/>
              <a:t>with</a:t>
            </a:r>
            <a:r>
              <a:rPr spc="-10" dirty="0"/>
              <a:t> </a:t>
            </a:r>
            <a:r>
              <a:rPr spc="-5" dirty="0"/>
              <a:t>your</a:t>
            </a:r>
            <a:r>
              <a:rPr dirty="0"/>
              <a:t> audience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567177" y="1939544"/>
            <a:ext cx="6524625" cy="1015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Have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social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media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presence</a:t>
            </a:r>
            <a:r>
              <a:rPr sz="1400" dirty="0">
                <a:latin typeface="Arial MT"/>
                <a:cs typeface="Arial MT"/>
              </a:rPr>
              <a:t>!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35" dirty="0">
                <a:latin typeface="Arial MT"/>
                <a:cs typeface="Arial MT"/>
              </a:rPr>
              <a:t>Today’s</a:t>
            </a:r>
            <a:r>
              <a:rPr sz="1400" spc="-5" dirty="0">
                <a:latin typeface="Arial MT"/>
                <a:cs typeface="Arial MT"/>
              </a:rPr>
              <a:t> consumers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expect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able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find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brands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social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media</a:t>
            </a: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1065"/>
              </a:spcBef>
            </a:pPr>
            <a:r>
              <a:rPr sz="1400" b="1" dirty="0">
                <a:latin typeface="Arial"/>
                <a:cs typeface="Arial"/>
              </a:rPr>
              <a:t>Pick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the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right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social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platforms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that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best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align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with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your </a:t>
            </a:r>
            <a:r>
              <a:rPr sz="1400" dirty="0">
                <a:latin typeface="Arial MT"/>
                <a:cs typeface="Arial MT"/>
              </a:rPr>
              <a:t>brand,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audience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your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marketing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goals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whether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it’s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Instagram,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30" dirty="0">
                <a:latin typeface="Arial MT"/>
                <a:cs typeface="Arial MT"/>
              </a:rPr>
              <a:t>YouTube, </a:t>
            </a:r>
            <a:r>
              <a:rPr sz="1400" spc="-5" dirty="0">
                <a:latin typeface="Arial MT"/>
                <a:cs typeface="Arial MT"/>
              </a:rPr>
              <a:t>or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Twitter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504825"/>
            <a:ext cx="9839147" cy="677108"/>
          </a:xfrm>
        </p:spPr>
        <p:txBody>
          <a:bodyPr/>
          <a:lstStyle/>
          <a:p>
            <a:r>
              <a:rPr lang="en-US" sz="4400" dirty="0" smtClean="0"/>
              <a:t>Conclusion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100" y="1571625"/>
            <a:ext cx="9601200" cy="301621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Social media marketing (SMM) uses social media platforms to interact with customers to build brands, increase sales, and drive website traffic. 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As </a:t>
            </a:r>
            <a:r>
              <a:rPr lang="en-US" sz="2800" dirty="0"/>
              <a:t>social media usage grows around the world, both via computer and mobile devices, the ability to drive sales from certain user populations is a growing business rife with competition for views and clicks. </a:t>
            </a:r>
          </a:p>
        </p:txBody>
      </p:sp>
    </p:spTree>
    <p:extLst>
      <p:ext uri="{BB962C8B-B14F-4D97-AF65-F5344CB8AC3E}">
        <p14:creationId xmlns:p14="http://schemas.microsoft.com/office/powerpoint/2010/main" val="1300152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52933"/>
            <a:ext cx="8465608" cy="12604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 smtClean="0"/>
              <a:t>Reference</a:t>
            </a:r>
            <a:endParaRPr lang="en-US" sz="4800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774700" y="1724025"/>
            <a:ext cx="7441945" cy="246221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www.studymafia.net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www.google.com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www.wikipedia.com</a:t>
            </a:r>
            <a:endParaRPr lang="en-US" sz="32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Seminarppt.com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1876425"/>
            <a:ext cx="8465608" cy="3962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6800" dirty="0"/>
              <a:t>Thanks</a:t>
            </a:r>
            <a:br>
              <a:rPr lang="en-US" sz="6800" dirty="0"/>
            </a:br>
            <a:r>
              <a:rPr lang="en-US" sz="6800" dirty="0"/>
              <a:t>To</a:t>
            </a:r>
            <a:br>
              <a:rPr lang="en-US" sz="6800" dirty="0"/>
            </a:br>
            <a:r>
              <a:rPr lang="en-US" sz="6800" dirty="0">
                <a:solidFill>
                  <a:srgbClr val="00B0F0"/>
                </a:solidFill>
              </a:rPr>
              <a:t>Studymafia.org</a:t>
            </a:r>
            <a:endParaRPr lang="en-US" sz="6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900" y="581025"/>
            <a:ext cx="534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335">
              <a:lnSpc>
                <a:spcPct val="100000"/>
              </a:lnSpc>
              <a:spcBef>
                <a:spcPts val="1710"/>
              </a:spcBef>
            </a:pPr>
            <a:r>
              <a:rPr lang="pt-BR" sz="3600" spc="-5" dirty="0" smtClean="0">
                <a:solidFill>
                  <a:srgbClr val="1A7AC0"/>
                </a:solidFill>
                <a:latin typeface="Impact"/>
                <a:cs typeface="Impact"/>
              </a:rPr>
              <a:t>Table of Content</a:t>
            </a:r>
            <a:endParaRPr lang="pt-BR"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1413002"/>
            <a:ext cx="328295" cy="5319395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4400" dirty="0">
                <a:latin typeface="Impact"/>
                <a:cs typeface="Impact"/>
              </a:rPr>
              <a:t>1</a:t>
            </a:r>
            <a:endParaRPr sz="44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4400" dirty="0">
                <a:latin typeface="Impact"/>
                <a:cs typeface="Impact"/>
              </a:rPr>
              <a:t>2</a:t>
            </a:r>
            <a:endParaRPr sz="44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4400" dirty="0">
                <a:latin typeface="Impact"/>
                <a:cs typeface="Impact"/>
              </a:rPr>
              <a:t>3</a:t>
            </a:r>
            <a:endParaRPr sz="44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4400" dirty="0">
                <a:latin typeface="Impact"/>
                <a:cs typeface="Impact"/>
              </a:rPr>
              <a:t>4</a:t>
            </a:r>
            <a:endParaRPr sz="44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4400" dirty="0">
                <a:latin typeface="Impact"/>
                <a:cs typeface="Impact"/>
              </a:rPr>
              <a:t>5</a:t>
            </a:r>
            <a:endParaRPr sz="44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4400" dirty="0">
                <a:latin typeface="Impact"/>
                <a:cs typeface="Impact"/>
              </a:rPr>
              <a:t>6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7333" y="1876958"/>
            <a:ext cx="5521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What </a:t>
            </a:r>
            <a:r>
              <a:rPr sz="1800" spc="-5" dirty="0">
                <a:latin typeface="Arial MT"/>
                <a:cs typeface="Arial MT"/>
              </a:rPr>
              <a:t>is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social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media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marketing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why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important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28470" y="1691792"/>
            <a:ext cx="0" cy="647065"/>
          </a:xfrm>
          <a:custGeom>
            <a:avLst/>
            <a:gdLst/>
            <a:ahLst/>
            <a:cxnLst/>
            <a:rect l="l" t="t" r="r" b="b"/>
            <a:pathLst>
              <a:path h="647064">
                <a:moveTo>
                  <a:pt x="0" y="0"/>
                </a:moveTo>
                <a:lnTo>
                  <a:pt x="0" y="646684"/>
                </a:lnTo>
              </a:path>
            </a:pathLst>
          </a:custGeom>
          <a:ln w="63500">
            <a:solidFill>
              <a:srgbClr val="1A7A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37333" y="2763672"/>
            <a:ext cx="2435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Social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media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landscape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28470" y="2578379"/>
            <a:ext cx="0" cy="647065"/>
          </a:xfrm>
          <a:custGeom>
            <a:avLst/>
            <a:gdLst/>
            <a:ahLst/>
            <a:cxnLst/>
            <a:rect l="l" t="t" r="r" b="b"/>
            <a:pathLst>
              <a:path h="647064">
                <a:moveTo>
                  <a:pt x="0" y="0"/>
                </a:moveTo>
                <a:lnTo>
                  <a:pt x="0" y="646684"/>
                </a:lnTo>
              </a:path>
            </a:pathLst>
          </a:custGeom>
          <a:ln w="63500">
            <a:solidFill>
              <a:srgbClr val="6DB9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37333" y="3658844"/>
            <a:ext cx="49904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Social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media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marketing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5" dirty="0">
                <a:latin typeface="Arial MT"/>
                <a:cs typeface="Arial MT"/>
              </a:rPr>
              <a:t> use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cases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and</a:t>
            </a:r>
            <a:r>
              <a:rPr sz="1800" spc="-5" dirty="0">
                <a:latin typeface="Arial MT"/>
                <a:cs typeface="Arial MT"/>
              </a:rPr>
              <a:t> benefits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28470" y="3456813"/>
            <a:ext cx="0" cy="647065"/>
          </a:xfrm>
          <a:custGeom>
            <a:avLst/>
            <a:gdLst/>
            <a:ahLst/>
            <a:cxnLst/>
            <a:rect l="l" t="t" r="r" b="b"/>
            <a:pathLst>
              <a:path h="647064">
                <a:moveTo>
                  <a:pt x="0" y="0"/>
                </a:moveTo>
                <a:lnTo>
                  <a:pt x="0" y="646684"/>
                </a:lnTo>
              </a:path>
            </a:pathLst>
          </a:custGeom>
          <a:ln w="63500">
            <a:solidFill>
              <a:srgbClr val="153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37333" y="4554372"/>
            <a:ext cx="2704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What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does</a:t>
            </a:r>
            <a:r>
              <a:rPr sz="1800" spc="-10" dirty="0">
                <a:latin typeface="Arial MT"/>
                <a:cs typeface="Arial MT"/>
              </a:rPr>
              <a:t> good</a:t>
            </a:r>
            <a:r>
              <a:rPr sz="1800" spc="-5" dirty="0">
                <a:latin typeface="Arial MT"/>
                <a:cs typeface="Arial MT"/>
              </a:rPr>
              <a:t> look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like?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28470" y="4351909"/>
            <a:ext cx="0" cy="647065"/>
          </a:xfrm>
          <a:custGeom>
            <a:avLst/>
            <a:gdLst/>
            <a:ahLst/>
            <a:cxnLst/>
            <a:rect l="l" t="t" r="r" b="b"/>
            <a:pathLst>
              <a:path h="647064">
                <a:moveTo>
                  <a:pt x="0" y="0"/>
                </a:moveTo>
                <a:lnTo>
                  <a:pt x="0" y="646810"/>
                </a:lnTo>
              </a:path>
            </a:pathLst>
          </a:custGeom>
          <a:ln w="63500">
            <a:solidFill>
              <a:srgbClr val="5F9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37333" y="5420893"/>
            <a:ext cx="5163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How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execute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 campaign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+</a:t>
            </a:r>
            <a:r>
              <a:rPr sz="1800" spc="-5" dirty="0">
                <a:latin typeface="Arial MT"/>
                <a:cs typeface="Arial MT"/>
              </a:rPr>
              <a:t> 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club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success</a:t>
            </a:r>
            <a:r>
              <a:rPr sz="1800" dirty="0">
                <a:latin typeface="Arial MT"/>
                <a:cs typeface="Arial MT"/>
              </a:rPr>
              <a:t> story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28470" y="5218303"/>
            <a:ext cx="0" cy="647065"/>
          </a:xfrm>
          <a:custGeom>
            <a:avLst/>
            <a:gdLst/>
            <a:ahLst/>
            <a:cxnLst/>
            <a:rect l="l" t="t" r="r" b="b"/>
            <a:pathLst>
              <a:path h="647064">
                <a:moveTo>
                  <a:pt x="0" y="0"/>
                </a:moveTo>
                <a:lnTo>
                  <a:pt x="0" y="646684"/>
                </a:lnTo>
              </a:path>
            </a:pathLst>
          </a:custGeom>
          <a:ln w="63500">
            <a:solidFill>
              <a:srgbClr val="B0D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37333" y="6284061"/>
            <a:ext cx="393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 MT"/>
                <a:cs typeface="Arial MT"/>
              </a:rPr>
              <a:t>Do’s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 Don’ts </a:t>
            </a:r>
            <a:r>
              <a:rPr sz="1800" dirty="0">
                <a:latin typeface="Arial MT"/>
                <a:cs typeface="Arial MT"/>
              </a:rPr>
              <a:t>+</a:t>
            </a:r>
            <a:r>
              <a:rPr sz="1800" spc="-10" dirty="0">
                <a:latin typeface="Arial MT"/>
                <a:cs typeface="Arial MT"/>
              </a:rPr>
              <a:t> additional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resources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28470" y="6081522"/>
            <a:ext cx="0" cy="647065"/>
          </a:xfrm>
          <a:custGeom>
            <a:avLst/>
            <a:gdLst/>
            <a:ahLst/>
            <a:cxnLst/>
            <a:rect l="l" t="t" r="r" b="b"/>
            <a:pathLst>
              <a:path h="647065">
                <a:moveTo>
                  <a:pt x="0" y="0"/>
                </a:moveTo>
                <a:lnTo>
                  <a:pt x="0" y="646734"/>
                </a:lnTo>
              </a:path>
            </a:pathLst>
          </a:custGeom>
          <a:ln w="63500">
            <a:solidFill>
              <a:srgbClr val="17B9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20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126" y="148148"/>
            <a:ext cx="6031230" cy="95313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710"/>
              </a:spcBef>
            </a:pPr>
            <a:r>
              <a:rPr spc="-50" dirty="0"/>
              <a:t>WHAT</a:t>
            </a:r>
            <a:r>
              <a:rPr spc="-15" dirty="0"/>
              <a:t> </a:t>
            </a:r>
            <a:r>
              <a:rPr spc="-10" dirty="0"/>
              <a:t>IS </a:t>
            </a:r>
            <a:r>
              <a:rPr spc="-5" dirty="0"/>
              <a:t>SOCIAL</a:t>
            </a:r>
            <a:r>
              <a:rPr spc="-10" dirty="0"/>
              <a:t> </a:t>
            </a:r>
            <a:r>
              <a:rPr spc="-5" dirty="0"/>
              <a:t>MEDIA</a:t>
            </a:r>
            <a:r>
              <a:rPr spc="-25" dirty="0"/>
              <a:t> </a:t>
            </a:r>
            <a:r>
              <a:rPr spc="-10" dirty="0"/>
              <a:t>MARKETING?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0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0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0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0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3957" y="1805495"/>
            <a:ext cx="6717919" cy="48842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8566" y="2021814"/>
            <a:ext cx="276542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The use of social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networks, content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sharing apps,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messaging platforms,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blogs, and forums to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connect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enable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meaningful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conversations about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your brand, product or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service, to ultimately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drive </a:t>
            </a:r>
            <a:r>
              <a:rPr sz="2000" dirty="0">
                <a:latin typeface="Arial MT"/>
                <a:cs typeface="Arial MT"/>
              </a:rPr>
              <a:t>your business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objective.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5" dirty="0"/>
              <a:t>3</a:t>
            </a:fld>
            <a:endParaRPr spc="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18446" y="7207707"/>
            <a:ext cx="86995" cy="1574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50" spc="5" dirty="0">
                <a:latin typeface="Arial MT"/>
                <a:cs typeface="Arial MT"/>
              </a:rPr>
              <a:t>4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126" y="148148"/>
            <a:ext cx="4707890" cy="95313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710"/>
              </a:spcBef>
            </a:pPr>
            <a:r>
              <a:rPr spc="-5" dirty="0"/>
              <a:t>WHY</a:t>
            </a:r>
            <a:r>
              <a:rPr spc="-20" dirty="0"/>
              <a:t> </a:t>
            </a:r>
            <a:r>
              <a:rPr spc="-5" dirty="0"/>
              <a:t>IS</a:t>
            </a:r>
            <a:r>
              <a:rPr spc="-50" dirty="0"/>
              <a:t> </a:t>
            </a:r>
            <a:r>
              <a:rPr spc="-5" dirty="0"/>
              <a:t>SOCIAL</a:t>
            </a:r>
            <a:r>
              <a:rPr spc="-25" dirty="0"/>
              <a:t> </a:t>
            </a:r>
            <a:r>
              <a:rPr spc="-15" dirty="0"/>
              <a:t>IMPORTANT?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000" b="1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000" b="1" spc="5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0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000" b="1" spc="6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6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8593" y="2004085"/>
            <a:ext cx="6113282" cy="47376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51433" y="2204974"/>
            <a:ext cx="4279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0" dirty="0">
                <a:solidFill>
                  <a:srgbClr val="1A7AC0"/>
                </a:solidFill>
                <a:latin typeface="Impact"/>
                <a:cs typeface="Impact"/>
              </a:rPr>
              <a:t>2</a:t>
            </a:r>
            <a:r>
              <a:rPr sz="3200" dirty="0">
                <a:solidFill>
                  <a:srgbClr val="1A7AC0"/>
                </a:solidFill>
                <a:latin typeface="Impact"/>
                <a:cs typeface="Impact"/>
              </a:rPr>
              <a:t>X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3717" y="2024252"/>
            <a:ext cx="31623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customers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are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twice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 likely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share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 negative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experience </a:t>
            </a:r>
            <a:r>
              <a:rPr sz="1600" spc="-10" dirty="0">
                <a:latin typeface="Arial MT"/>
                <a:cs typeface="Arial MT"/>
              </a:rPr>
              <a:t>with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business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than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positive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one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244" y="3383407"/>
            <a:ext cx="7493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5" dirty="0">
                <a:solidFill>
                  <a:srgbClr val="1A7AC0"/>
                </a:solidFill>
                <a:latin typeface="Impact"/>
                <a:cs typeface="Impact"/>
              </a:rPr>
              <a:t>9</a:t>
            </a:r>
            <a:r>
              <a:rPr sz="3200" spc="10" dirty="0">
                <a:solidFill>
                  <a:srgbClr val="1A7AC0"/>
                </a:solidFill>
                <a:latin typeface="Impact"/>
                <a:cs typeface="Impact"/>
              </a:rPr>
              <a:t>0</a:t>
            </a:r>
            <a:r>
              <a:rPr sz="3200" dirty="0">
                <a:solidFill>
                  <a:srgbClr val="1A7AC0"/>
                </a:solidFill>
                <a:latin typeface="Impact"/>
                <a:cs typeface="Impact"/>
              </a:rPr>
              <a:t>%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8511" y="3215767"/>
            <a:ext cx="20574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 MT"/>
                <a:cs typeface="Arial MT"/>
              </a:rPr>
              <a:t>will </a:t>
            </a:r>
            <a:r>
              <a:rPr sz="1600" spc="-5" dirty="0">
                <a:latin typeface="Arial MT"/>
                <a:cs typeface="Arial MT"/>
              </a:rPr>
              <a:t>look at online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reviews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before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making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purchase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8929" y="4583430"/>
            <a:ext cx="6654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5" dirty="0">
                <a:solidFill>
                  <a:srgbClr val="1A7AC0"/>
                </a:solidFill>
                <a:latin typeface="Impact"/>
                <a:cs typeface="Impact"/>
              </a:rPr>
              <a:t>7</a:t>
            </a:r>
            <a:r>
              <a:rPr sz="3200" spc="5" dirty="0">
                <a:solidFill>
                  <a:srgbClr val="1A7AC0"/>
                </a:solidFill>
                <a:latin typeface="Impact"/>
                <a:cs typeface="Impact"/>
              </a:rPr>
              <a:t>4</a:t>
            </a:r>
            <a:r>
              <a:rPr sz="3200" dirty="0">
                <a:solidFill>
                  <a:srgbClr val="1A7AC0"/>
                </a:solidFill>
                <a:latin typeface="Impact"/>
                <a:cs typeface="Impact"/>
              </a:rPr>
              <a:t>%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8511" y="4555363"/>
            <a:ext cx="22383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trust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suggestions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from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”friends” on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social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media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8566" y="5858637"/>
            <a:ext cx="6858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1A7AC0"/>
                </a:solidFill>
                <a:latin typeface="Impact"/>
                <a:cs typeface="Impact"/>
              </a:rPr>
              <a:t>6</a:t>
            </a:r>
            <a:r>
              <a:rPr sz="3200" spc="5" dirty="0">
                <a:solidFill>
                  <a:srgbClr val="1A7AC0"/>
                </a:solidFill>
                <a:latin typeface="Impact"/>
                <a:cs typeface="Impact"/>
              </a:rPr>
              <a:t>7</a:t>
            </a:r>
            <a:r>
              <a:rPr sz="3200" dirty="0">
                <a:solidFill>
                  <a:srgbClr val="1A7AC0"/>
                </a:solidFill>
                <a:latin typeface="Impact"/>
                <a:cs typeface="Impact"/>
              </a:rPr>
              <a:t>%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8063" y="5689219"/>
            <a:ext cx="2935605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people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will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spend money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after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getting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recommendations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from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their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“friends”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online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19097" y="2004060"/>
            <a:ext cx="0" cy="864235"/>
          </a:xfrm>
          <a:custGeom>
            <a:avLst/>
            <a:gdLst/>
            <a:ahLst/>
            <a:cxnLst/>
            <a:rect l="l" t="t" r="r" b="b"/>
            <a:pathLst>
              <a:path h="864235">
                <a:moveTo>
                  <a:pt x="0" y="0"/>
                </a:moveTo>
                <a:lnTo>
                  <a:pt x="0" y="863981"/>
                </a:lnTo>
              </a:path>
            </a:pathLst>
          </a:custGeom>
          <a:ln w="76200">
            <a:solidFill>
              <a:srgbClr val="B0D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19097" y="3177413"/>
            <a:ext cx="0" cy="864235"/>
          </a:xfrm>
          <a:custGeom>
            <a:avLst/>
            <a:gdLst/>
            <a:ahLst/>
            <a:cxnLst/>
            <a:rect l="l" t="t" r="r" b="b"/>
            <a:pathLst>
              <a:path h="864235">
                <a:moveTo>
                  <a:pt x="0" y="0"/>
                </a:moveTo>
                <a:lnTo>
                  <a:pt x="0" y="863981"/>
                </a:lnTo>
              </a:path>
            </a:pathLst>
          </a:custGeom>
          <a:ln w="76200">
            <a:solidFill>
              <a:srgbClr val="B0D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16558" y="4381754"/>
            <a:ext cx="0" cy="864235"/>
          </a:xfrm>
          <a:custGeom>
            <a:avLst/>
            <a:gdLst/>
            <a:ahLst/>
            <a:cxnLst/>
            <a:rect l="l" t="t" r="r" b="b"/>
            <a:pathLst>
              <a:path h="864235">
                <a:moveTo>
                  <a:pt x="0" y="0"/>
                </a:moveTo>
                <a:lnTo>
                  <a:pt x="0" y="863981"/>
                </a:lnTo>
              </a:path>
            </a:pathLst>
          </a:custGeom>
          <a:ln w="76200">
            <a:solidFill>
              <a:srgbClr val="B0D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16050" y="5644261"/>
            <a:ext cx="0" cy="864235"/>
          </a:xfrm>
          <a:custGeom>
            <a:avLst/>
            <a:gdLst/>
            <a:ahLst/>
            <a:cxnLst/>
            <a:rect l="l" t="t" r="r" b="b"/>
            <a:pathLst>
              <a:path h="864234">
                <a:moveTo>
                  <a:pt x="0" y="0"/>
                </a:moveTo>
                <a:lnTo>
                  <a:pt x="0" y="863968"/>
                </a:lnTo>
              </a:path>
            </a:pathLst>
          </a:custGeom>
          <a:ln w="76200">
            <a:solidFill>
              <a:srgbClr val="B0D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2138" y="7341514"/>
            <a:ext cx="27590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latin typeface="Trebuchet MS"/>
                <a:cs typeface="Trebuchet MS"/>
              </a:rPr>
              <a:t>Sources:</a:t>
            </a:r>
            <a:r>
              <a:rPr sz="800" spc="-110" dirty="0">
                <a:latin typeface="Trebuchet MS"/>
                <a:cs typeface="Trebuchet MS"/>
              </a:rPr>
              <a:t> </a:t>
            </a:r>
            <a:r>
              <a:rPr sz="800" spc="-140" dirty="0">
                <a:latin typeface="Trebuchet MS"/>
                <a:cs typeface="Trebuchet MS"/>
              </a:rPr>
              <a:t>White</a:t>
            </a:r>
            <a:r>
              <a:rPr sz="800" spc="-120" dirty="0">
                <a:latin typeface="Trebuchet MS"/>
                <a:cs typeface="Trebuchet MS"/>
              </a:rPr>
              <a:t> House</a:t>
            </a:r>
            <a:r>
              <a:rPr sz="800" spc="-75" dirty="0">
                <a:latin typeface="Trebuchet MS"/>
                <a:cs typeface="Trebuchet MS"/>
              </a:rPr>
              <a:t> </a:t>
            </a:r>
            <a:r>
              <a:rPr sz="800" spc="-125" dirty="0">
                <a:latin typeface="Trebuchet MS"/>
                <a:cs typeface="Trebuchet MS"/>
              </a:rPr>
              <a:t>Office</a:t>
            </a:r>
            <a:r>
              <a:rPr sz="800" spc="-105" dirty="0">
                <a:latin typeface="Trebuchet MS"/>
                <a:cs typeface="Trebuchet MS"/>
              </a:rPr>
              <a:t> </a:t>
            </a:r>
            <a:r>
              <a:rPr sz="800" spc="-114" dirty="0">
                <a:latin typeface="Trebuchet MS"/>
                <a:cs typeface="Trebuchet MS"/>
              </a:rPr>
              <a:t>of</a:t>
            </a:r>
            <a:r>
              <a:rPr sz="800" spc="-85" dirty="0">
                <a:latin typeface="Trebuchet MS"/>
                <a:cs typeface="Trebuchet MS"/>
              </a:rPr>
              <a:t> </a:t>
            </a:r>
            <a:r>
              <a:rPr sz="800" spc="-120" dirty="0">
                <a:latin typeface="Trebuchet MS"/>
                <a:cs typeface="Trebuchet MS"/>
              </a:rPr>
              <a:t>Consumer</a:t>
            </a:r>
            <a:r>
              <a:rPr sz="800" spc="-110" dirty="0">
                <a:latin typeface="Trebuchet MS"/>
                <a:cs typeface="Trebuchet MS"/>
              </a:rPr>
              <a:t> </a:t>
            </a:r>
            <a:r>
              <a:rPr sz="800" spc="-105" dirty="0">
                <a:latin typeface="Trebuchet MS"/>
                <a:cs typeface="Trebuchet MS"/>
              </a:rPr>
              <a:t>Affairs, </a:t>
            </a:r>
            <a:r>
              <a:rPr sz="800" spc="-125" dirty="0">
                <a:latin typeface="Trebuchet MS"/>
                <a:cs typeface="Trebuchet MS"/>
              </a:rPr>
              <a:t>McKinsey,</a:t>
            </a:r>
            <a:r>
              <a:rPr sz="800" spc="-65" dirty="0">
                <a:latin typeface="Trebuchet MS"/>
                <a:cs typeface="Trebuchet MS"/>
              </a:rPr>
              <a:t> </a:t>
            </a:r>
            <a:r>
              <a:rPr sz="800" spc="-120" dirty="0">
                <a:latin typeface="Trebuchet MS"/>
                <a:cs typeface="Trebuchet MS"/>
              </a:rPr>
              <a:t>Experian </a:t>
            </a:r>
            <a:r>
              <a:rPr sz="800" spc="-170" dirty="0">
                <a:latin typeface="Trebuchet MS"/>
                <a:cs typeface="Trebuchet MS"/>
              </a:rPr>
              <a:t>|24|7,</a:t>
            </a:r>
            <a:r>
              <a:rPr sz="800" spc="-160" dirty="0">
                <a:latin typeface="Trebuchet MS"/>
                <a:cs typeface="Trebuchet MS"/>
              </a:rPr>
              <a:t> </a:t>
            </a:r>
            <a:r>
              <a:rPr sz="800" spc="-135" dirty="0">
                <a:latin typeface="Trebuchet MS"/>
                <a:cs typeface="Trebuchet MS"/>
              </a:rPr>
              <a:t>Gigya,</a:t>
            </a:r>
            <a:r>
              <a:rPr sz="800" spc="-70" dirty="0">
                <a:latin typeface="Trebuchet MS"/>
                <a:cs typeface="Trebuchet MS"/>
              </a:rPr>
              <a:t> </a:t>
            </a:r>
            <a:r>
              <a:rPr sz="800" spc="-114" dirty="0">
                <a:latin typeface="Trebuchet MS"/>
                <a:cs typeface="Trebuchet MS"/>
              </a:rPr>
              <a:t>CEI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18446" y="7207707"/>
            <a:ext cx="86995" cy="1574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50" spc="5" dirty="0">
                <a:latin typeface="Arial MT"/>
                <a:cs typeface="Arial MT"/>
              </a:rPr>
              <a:t>5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126" y="148148"/>
            <a:ext cx="7835900" cy="95313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710"/>
              </a:spcBef>
            </a:pPr>
            <a:r>
              <a:rPr spc="-5" dirty="0"/>
              <a:t>WHY</a:t>
            </a:r>
            <a:r>
              <a:rPr spc="-15" dirty="0"/>
              <a:t> </a:t>
            </a:r>
            <a:r>
              <a:rPr spc="-5" dirty="0"/>
              <a:t>IS</a:t>
            </a:r>
            <a:r>
              <a:rPr spc="-35" dirty="0"/>
              <a:t> </a:t>
            </a:r>
            <a:r>
              <a:rPr spc="-5" dirty="0"/>
              <a:t>SOCIAL</a:t>
            </a:r>
            <a:r>
              <a:rPr spc="-20" dirty="0"/>
              <a:t> </a:t>
            </a:r>
            <a:r>
              <a:rPr spc="-15" dirty="0"/>
              <a:t>IMPORTANT?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1000" b="1" spc="6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000" b="1" spc="5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6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000" b="1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000" b="1" spc="5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000" b="1" spc="6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5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6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000" b="1" spc="6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000" b="1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6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1000" b="1" spc="5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35911" y="3343910"/>
            <a:ext cx="7020559" cy="0"/>
          </a:xfrm>
          <a:custGeom>
            <a:avLst/>
            <a:gdLst/>
            <a:ahLst/>
            <a:cxnLst/>
            <a:rect l="l" t="t" r="r" b="b"/>
            <a:pathLst>
              <a:path w="7020559">
                <a:moveTo>
                  <a:pt x="0" y="0"/>
                </a:moveTo>
                <a:lnTo>
                  <a:pt x="7020052" y="0"/>
                </a:lnTo>
              </a:path>
            </a:pathLst>
          </a:custGeom>
          <a:ln w="19050">
            <a:solidFill>
              <a:srgbClr val="1A7A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35911" y="3914140"/>
            <a:ext cx="7020559" cy="0"/>
          </a:xfrm>
          <a:custGeom>
            <a:avLst/>
            <a:gdLst/>
            <a:ahLst/>
            <a:cxnLst/>
            <a:rect l="l" t="t" r="r" b="b"/>
            <a:pathLst>
              <a:path w="7020559">
                <a:moveTo>
                  <a:pt x="0" y="0"/>
                </a:moveTo>
                <a:lnTo>
                  <a:pt x="7020052" y="0"/>
                </a:lnTo>
              </a:path>
            </a:pathLst>
          </a:custGeom>
          <a:ln w="19050">
            <a:solidFill>
              <a:srgbClr val="1A7A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35911" y="4446524"/>
            <a:ext cx="7020559" cy="0"/>
          </a:xfrm>
          <a:custGeom>
            <a:avLst/>
            <a:gdLst/>
            <a:ahLst/>
            <a:cxnLst/>
            <a:rect l="l" t="t" r="r" b="b"/>
            <a:pathLst>
              <a:path w="7020559">
                <a:moveTo>
                  <a:pt x="0" y="0"/>
                </a:moveTo>
                <a:lnTo>
                  <a:pt x="7020052" y="0"/>
                </a:lnTo>
              </a:path>
            </a:pathLst>
          </a:custGeom>
          <a:ln w="19050">
            <a:solidFill>
              <a:srgbClr val="1A7A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35911" y="4978780"/>
            <a:ext cx="7020559" cy="0"/>
          </a:xfrm>
          <a:custGeom>
            <a:avLst/>
            <a:gdLst/>
            <a:ahLst/>
            <a:cxnLst/>
            <a:rect l="l" t="t" r="r" b="b"/>
            <a:pathLst>
              <a:path w="7020559">
                <a:moveTo>
                  <a:pt x="0" y="0"/>
                </a:moveTo>
                <a:lnTo>
                  <a:pt x="7020052" y="0"/>
                </a:lnTo>
              </a:path>
            </a:pathLst>
          </a:custGeom>
          <a:ln w="19050">
            <a:solidFill>
              <a:srgbClr val="1A7A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5911" y="5511038"/>
            <a:ext cx="7020559" cy="0"/>
          </a:xfrm>
          <a:custGeom>
            <a:avLst/>
            <a:gdLst/>
            <a:ahLst/>
            <a:cxnLst/>
            <a:rect l="l" t="t" r="r" b="b"/>
            <a:pathLst>
              <a:path w="7020559">
                <a:moveTo>
                  <a:pt x="0" y="0"/>
                </a:moveTo>
                <a:lnTo>
                  <a:pt x="7020052" y="0"/>
                </a:lnTo>
              </a:path>
            </a:pathLst>
          </a:custGeom>
          <a:ln w="19050">
            <a:solidFill>
              <a:srgbClr val="1A7A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35911" y="6043422"/>
            <a:ext cx="7020559" cy="0"/>
          </a:xfrm>
          <a:custGeom>
            <a:avLst/>
            <a:gdLst/>
            <a:ahLst/>
            <a:cxnLst/>
            <a:rect l="l" t="t" r="r" b="b"/>
            <a:pathLst>
              <a:path w="7020559">
                <a:moveTo>
                  <a:pt x="0" y="0"/>
                </a:moveTo>
                <a:lnTo>
                  <a:pt x="7020052" y="0"/>
                </a:lnTo>
              </a:path>
            </a:pathLst>
          </a:custGeom>
          <a:ln w="19050">
            <a:solidFill>
              <a:srgbClr val="1A7A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1019" y="4059377"/>
            <a:ext cx="284403" cy="28440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0704" y="5706727"/>
            <a:ext cx="245160" cy="23290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11019" y="4567377"/>
            <a:ext cx="284403" cy="28440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17070" y="6242710"/>
            <a:ext cx="272301" cy="28440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35223" y="2972966"/>
            <a:ext cx="235994" cy="23599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47325" y="5103571"/>
            <a:ext cx="211790" cy="28440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11019" y="3482543"/>
            <a:ext cx="284403" cy="28440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18566" y="1496313"/>
            <a:ext cx="9426575" cy="5127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Understanding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social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media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space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managing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your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social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presence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amplifies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your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marketing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strategy.</a:t>
            </a:r>
            <a:r>
              <a:rPr sz="1600" spc="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Social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media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delivers invaluable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insight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into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your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brand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awareness,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customer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sentiment,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marketplace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trends,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and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your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competitor’s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actions,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whilst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enabling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you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reach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more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prospects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than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any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other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marketing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channel.</a:t>
            </a:r>
            <a:endParaRPr sz="1600">
              <a:latin typeface="Arial MT"/>
              <a:cs typeface="Arial MT"/>
            </a:endParaRPr>
          </a:p>
          <a:p>
            <a:pPr marL="2625725" marR="2899410">
              <a:lnSpc>
                <a:spcPct val="226100"/>
              </a:lnSpc>
              <a:spcBef>
                <a:spcPts val="1260"/>
              </a:spcBef>
            </a:pPr>
            <a:r>
              <a:rPr sz="1600" spc="-5" dirty="0">
                <a:latin typeface="Arial MT"/>
                <a:cs typeface="Arial MT"/>
              </a:rPr>
              <a:t>Every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negative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social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interaction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has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cost </a:t>
            </a:r>
            <a:r>
              <a:rPr sz="1600" spc="-4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Customers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are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content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creators</a:t>
            </a:r>
            <a:endParaRPr sz="1600">
              <a:latin typeface="Arial MT"/>
              <a:cs typeface="Arial MT"/>
            </a:endParaRPr>
          </a:p>
          <a:p>
            <a:pPr marL="2625725" marR="2118995">
              <a:lnSpc>
                <a:spcPct val="218299"/>
              </a:lnSpc>
              <a:spcBef>
                <a:spcPts val="150"/>
              </a:spcBef>
            </a:pPr>
            <a:r>
              <a:rPr sz="1600" spc="-5" dirty="0">
                <a:latin typeface="Arial MT"/>
                <a:cs typeface="Arial MT"/>
              </a:rPr>
              <a:t>Brands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are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turning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online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influencers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into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advocates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Social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now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 prominent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point of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purchase</a:t>
            </a:r>
            <a:endParaRPr sz="1600">
              <a:latin typeface="Arial MT"/>
              <a:cs typeface="Arial MT"/>
            </a:endParaRPr>
          </a:p>
          <a:p>
            <a:pPr marL="2625725" marR="1610360">
              <a:lnSpc>
                <a:spcPts val="4190"/>
              </a:lnSpc>
              <a:spcBef>
                <a:spcPts val="520"/>
              </a:spcBef>
            </a:pPr>
            <a:r>
              <a:rPr sz="1600" spc="-5" dirty="0">
                <a:latin typeface="Arial MT"/>
                <a:cs typeface="Arial MT"/>
              </a:rPr>
              <a:t>Brand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focus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is shifting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measuring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quality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interactions </a:t>
            </a:r>
            <a:r>
              <a:rPr sz="1600" spc="-4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Reviews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can increase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sales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add credibility</a:t>
            </a:r>
            <a:endParaRPr sz="1600">
              <a:latin typeface="Arial MT"/>
              <a:cs typeface="Arial MT"/>
            </a:endParaRPr>
          </a:p>
          <a:p>
            <a:pPr marL="2625725" marR="1855470">
              <a:lnSpc>
                <a:spcPct val="100000"/>
              </a:lnSpc>
              <a:spcBef>
                <a:spcPts val="1280"/>
              </a:spcBef>
            </a:pPr>
            <a:r>
              <a:rPr sz="1600" spc="-5" dirty="0">
                <a:latin typeface="Arial MT"/>
                <a:cs typeface="Arial MT"/>
              </a:rPr>
              <a:t>Social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multifunctional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–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used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marketing,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listening,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response,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customer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care,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troubleshooting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1536" y="2709545"/>
            <a:ext cx="4145915" cy="4536440"/>
            <a:chOff x="301536" y="2709545"/>
            <a:chExt cx="4145915" cy="4536440"/>
          </a:xfrm>
        </p:grpSpPr>
        <p:sp>
          <p:nvSpPr>
            <p:cNvPr id="3" name="object 3"/>
            <p:cNvSpPr/>
            <p:nvPr/>
          </p:nvSpPr>
          <p:spPr>
            <a:xfrm>
              <a:off x="307886" y="2715895"/>
              <a:ext cx="952500" cy="4523740"/>
            </a:xfrm>
            <a:custGeom>
              <a:avLst/>
              <a:gdLst/>
              <a:ahLst/>
              <a:cxnLst/>
              <a:rect l="l" t="t" r="r" b="b"/>
              <a:pathLst>
                <a:path w="952500" h="4523740">
                  <a:moveTo>
                    <a:pt x="15290" y="0"/>
                  </a:moveTo>
                  <a:lnTo>
                    <a:pt x="49357" y="34575"/>
                  </a:lnTo>
                  <a:lnTo>
                    <a:pt x="82792" y="69536"/>
                  </a:lnTo>
                  <a:lnTo>
                    <a:pt x="115597" y="104873"/>
                  </a:lnTo>
                  <a:lnTo>
                    <a:pt x="147771" y="140582"/>
                  </a:lnTo>
                  <a:lnTo>
                    <a:pt x="179314" y="176653"/>
                  </a:lnTo>
                  <a:lnTo>
                    <a:pt x="210226" y="213081"/>
                  </a:lnTo>
                  <a:lnTo>
                    <a:pt x="240508" y="249857"/>
                  </a:lnTo>
                  <a:lnTo>
                    <a:pt x="270158" y="286975"/>
                  </a:lnTo>
                  <a:lnTo>
                    <a:pt x="299178" y="324427"/>
                  </a:lnTo>
                  <a:lnTo>
                    <a:pt x="327567" y="362206"/>
                  </a:lnTo>
                  <a:lnTo>
                    <a:pt x="355324" y="400306"/>
                  </a:lnTo>
                  <a:lnTo>
                    <a:pt x="382451" y="438718"/>
                  </a:lnTo>
                  <a:lnTo>
                    <a:pt x="408948" y="477436"/>
                  </a:lnTo>
                  <a:lnTo>
                    <a:pt x="434813" y="516453"/>
                  </a:lnTo>
                  <a:lnTo>
                    <a:pt x="460047" y="555760"/>
                  </a:lnTo>
                  <a:lnTo>
                    <a:pt x="484651" y="595352"/>
                  </a:lnTo>
                  <a:lnTo>
                    <a:pt x="508624" y="635220"/>
                  </a:lnTo>
                  <a:lnTo>
                    <a:pt x="531966" y="675359"/>
                  </a:lnTo>
                  <a:lnTo>
                    <a:pt x="554677" y="715759"/>
                  </a:lnTo>
                  <a:lnTo>
                    <a:pt x="576757" y="756415"/>
                  </a:lnTo>
                  <a:lnTo>
                    <a:pt x="598206" y="797320"/>
                  </a:lnTo>
                  <a:lnTo>
                    <a:pt x="619024" y="838465"/>
                  </a:lnTo>
                  <a:lnTo>
                    <a:pt x="639212" y="879843"/>
                  </a:lnTo>
                  <a:lnTo>
                    <a:pt x="658769" y="921449"/>
                  </a:lnTo>
                  <a:lnTo>
                    <a:pt x="677694" y="963273"/>
                  </a:lnTo>
                  <a:lnTo>
                    <a:pt x="695989" y="1005310"/>
                  </a:lnTo>
                  <a:lnTo>
                    <a:pt x="713654" y="1047552"/>
                  </a:lnTo>
                  <a:lnTo>
                    <a:pt x="730687" y="1089991"/>
                  </a:lnTo>
                  <a:lnTo>
                    <a:pt x="747089" y="1132621"/>
                  </a:lnTo>
                  <a:lnTo>
                    <a:pt x="762861" y="1175435"/>
                  </a:lnTo>
                  <a:lnTo>
                    <a:pt x="778001" y="1218425"/>
                  </a:lnTo>
                  <a:lnTo>
                    <a:pt x="792511" y="1261583"/>
                  </a:lnTo>
                  <a:lnTo>
                    <a:pt x="806390" y="1304904"/>
                  </a:lnTo>
                  <a:lnTo>
                    <a:pt x="819638" y="1348379"/>
                  </a:lnTo>
                  <a:lnTo>
                    <a:pt x="832255" y="1392001"/>
                  </a:lnTo>
                  <a:lnTo>
                    <a:pt x="844242" y="1435764"/>
                  </a:lnTo>
                  <a:lnTo>
                    <a:pt x="855597" y="1479660"/>
                  </a:lnTo>
                  <a:lnTo>
                    <a:pt x="866322" y="1523681"/>
                  </a:lnTo>
                  <a:lnTo>
                    <a:pt x="876416" y="1567821"/>
                  </a:lnTo>
                  <a:lnTo>
                    <a:pt x="885879" y="1612073"/>
                  </a:lnTo>
                  <a:lnTo>
                    <a:pt x="894711" y="1656429"/>
                  </a:lnTo>
                  <a:lnTo>
                    <a:pt x="902912" y="1700882"/>
                  </a:lnTo>
                  <a:lnTo>
                    <a:pt x="910482" y="1745425"/>
                  </a:lnTo>
                  <a:lnTo>
                    <a:pt x="917422" y="1790051"/>
                  </a:lnTo>
                  <a:lnTo>
                    <a:pt x="923730" y="1834752"/>
                  </a:lnTo>
                  <a:lnTo>
                    <a:pt x="929408" y="1879522"/>
                  </a:lnTo>
                  <a:lnTo>
                    <a:pt x="934455" y="1924352"/>
                  </a:lnTo>
                  <a:lnTo>
                    <a:pt x="938871" y="1969237"/>
                  </a:lnTo>
                  <a:lnTo>
                    <a:pt x="942656" y="2014168"/>
                  </a:lnTo>
                  <a:lnTo>
                    <a:pt x="945810" y="2059139"/>
                  </a:lnTo>
                  <a:lnTo>
                    <a:pt x="948334" y="2104142"/>
                  </a:lnTo>
                  <a:lnTo>
                    <a:pt x="950226" y="2149171"/>
                  </a:lnTo>
                  <a:lnTo>
                    <a:pt x="951488" y="2194217"/>
                  </a:lnTo>
                  <a:lnTo>
                    <a:pt x="952119" y="2239274"/>
                  </a:lnTo>
                  <a:lnTo>
                    <a:pt x="952119" y="2284335"/>
                  </a:lnTo>
                  <a:lnTo>
                    <a:pt x="951488" y="2329392"/>
                  </a:lnTo>
                  <a:lnTo>
                    <a:pt x="950226" y="2374438"/>
                  </a:lnTo>
                  <a:lnTo>
                    <a:pt x="948334" y="2419467"/>
                  </a:lnTo>
                  <a:lnTo>
                    <a:pt x="945810" y="2464470"/>
                  </a:lnTo>
                  <a:lnTo>
                    <a:pt x="942656" y="2509441"/>
                  </a:lnTo>
                  <a:lnTo>
                    <a:pt x="938871" y="2554372"/>
                  </a:lnTo>
                  <a:lnTo>
                    <a:pt x="934455" y="2599256"/>
                  </a:lnTo>
                  <a:lnTo>
                    <a:pt x="929408" y="2644087"/>
                  </a:lnTo>
                  <a:lnTo>
                    <a:pt x="923730" y="2688856"/>
                  </a:lnTo>
                  <a:lnTo>
                    <a:pt x="917422" y="2733558"/>
                  </a:lnTo>
                  <a:lnTo>
                    <a:pt x="910482" y="2778183"/>
                  </a:lnTo>
                  <a:lnTo>
                    <a:pt x="902912" y="2822726"/>
                  </a:lnTo>
                  <a:lnTo>
                    <a:pt x="894711" y="2867179"/>
                  </a:lnTo>
                  <a:lnTo>
                    <a:pt x="885879" y="2911535"/>
                  </a:lnTo>
                  <a:lnTo>
                    <a:pt x="876416" y="2955787"/>
                  </a:lnTo>
                  <a:lnTo>
                    <a:pt x="866322" y="2999927"/>
                  </a:lnTo>
                  <a:lnTo>
                    <a:pt x="855597" y="3043948"/>
                  </a:lnTo>
                  <a:lnTo>
                    <a:pt x="844242" y="3087844"/>
                  </a:lnTo>
                  <a:lnTo>
                    <a:pt x="832255" y="3131606"/>
                  </a:lnTo>
                  <a:lnTo>
                    <a:pt x="819638" y="3175229"/>
                  </a:lnTo>
                  <a:lnTo>
                    <a:pt x="806390" y="3218704"/>
                  </a:lnTo>
                  <a:lnTo>
                    <a:pt x="792511" y="3262024"/>
                  </a:lnTo>
                  <a:lnTo>
                    <a:pt x="778001" y="3305183"/>
                  </a:lnTo>
                  <a:lnTo>
                    <a:pt x="762861" y="3348172"/>
                  </a:lnTo>
                  <a:lnTo>
                    <a:pt x="747089" y="3390985"/>
                  </a:lnTo>
                  <a:lnTo>
                    <a:pt x="730687" y="3433615"/>
                  </a:lnTo>
                  <a:lnTo>
                    <a:pt x="713654" y="3476055"/>
                  </a:lnTo>
                  <a:lnTo>
                    <a:pt x="695989" y="3518296"/>
                  </a:lnTo>
                  <a:lnTo>
                    <a:pt x="677694" y="3560333"/>
                  </a:lnTo>
                  <a:lnTo>
                    <a:pt x="658769" y="3602157"/>
                  </a:lnTo>
                  <a:lnTo>
                    <a:pt x="639212" y="3643762"/>
                  </a:lnTo>
                  <a:lnTo>
                    <a:pt x="619024" y="3685141"/>
                  </a:lnTo>
                  <a:lnTo>
                    <a:pt x="598206" y="3726286"/>
                  </a:lnTo>
                  <a:lnTo>
                    <a:pt x="576757" y="3767190"/>
                  </a:lnTo>
                  <a:lnTo>
                    <a:pt x="554677" y="3807845"/>
                  </a:lnTo>
                  <a:lnTo>
                    <a:pt x="531966" y="3848246"/>
                  </a:lnTo>
                  <a:lnTo>
                    <a:pt x="508624" y="3888384"/>
                  </a:lnTo>
                  <a:lnTo>
                    <a:pt x="484651" y="3928252"/>
                  </a:lnTo>
                  <a:lnTo>
                    <a:pt x="460047" y="3967844"/>
                  </a:lnTo>
                  <a:lnTo>
                    <a:pt x="434813" y="4007151"/>
                  </a:lnTo>
                  <a:lnTo>
                    <a:pt x="408948" y="4046167"/>
                  </a:lnTo>
                  <a:lnTo>
                    <a:pt x="382451" y="4084885"/>
                  </a:lnTo>
                  <a:lnTo>
                    <a:pt x="355324" y="4123297"/>
                  </a:lnTo>
                  <a:lnTo>
                    <a:pt x="327567" y="4161396"/>
                  </a:lnTo>
                  <a:lnTo>
                    <a:pt x="299178" y="4199175"/>
                  </a:lnTo>
                  <a:lnTo>
                    <a:pt x="270158" y="4236627"/>
                  </a:lnTo>
                  <a:lnTo>
                    <a:pt x="240508" y="4273745"/>
                  </a:lnTo>
                  <a:lnTo>
                    <a:pt x="210226" y="4310521"/>
                  </a:lnTo>
                  <a:lnTo>
                    <a:pt x="179314" y="4346948"/>
                  </a:lnTo>
                  <a:lnTo>
                    <a:pt x="147771" y="4383019"/>
                  </a:lnTo>
                  <a:lnTo>
                    <a:pt x="115597" y="4418727"/>
                  </a:lnTo>
                  <a:lnTo>
                    <a:pt x="82792" y="4454064"/>
                  </a:lnTo>
                  <a:lnTo>
                    <a:pt x="49357" y="4489024"/>
                  </a:lnTo>
                  <a:lnTo>
                    <a:pt x="15290" y="4523600"/>
                  </a:lnTo>
                  <a:lnTo>
                    <a:pt x="0" y="4508309"/>
                  </a:lnTo>
                  <a:lnTo>
                    <a:pt x="33835" y="4473967"/>
                  </a:lnTo>
                  <a:lnTo>
                    <a:pt x="67045" y="4439243"/>
                  </a:lnTo>
                  <a:lnTo>
                    <a:pt x="99627" y="4404144"/>
                  </a:lnTo>
                  <a:lnTo>
                    <a:pt x="131583" y="4368677"/>
                  </a:lnTo>
                  <a:lnTo>
                    <a:pt x="162913" y="4332850"/>
                  </a:lnTo>
                  <a:lnTo>
                    <a:pt x="193616" y="4296669"/>
                  </a:lnTo>
                  <a:lnTo>
                    <a:pt x="223692" y="4260141"/>
                  </a:lnTo>
                  <a:lnTo>
                    <a:pt x="253142" y="4223274"/>
                  </a:lnTo>
                  <a:lnTo>
                    <a:pt x="281965" y="4186075"/>
                  </a:lnTo>
                  <a:lnTo>
                    <a:pt x="310161" y="4148551"/>
                  </a:lnTo>
                  <a:lnTo>
                    <a:pt x="337731" y="4110710"/>
                  </a:lnTo>
                  <a:lnTo>
                    <a:pt x="364675" y="4072557"/>
                  </a:lnTo>
                  <a:lnTo>
                    <a:pt x="390991" y="4034101"/>
                  </a:lnTo>
                  <a:lnTo>
                    <a:pt x="416682" y="3995349"/>
                  </a:lnTo>
                  <a:lnTo>
                    <a:pt x="441745" y="3956307"/>
                  </a:lnTo>
                  <a:lnTo>
                    <a:pt x="466182" y="3916983"/>
                  </a:lnTo>
                  <a:lnTo>
                    <a:pt x="489993" y="3877384"/>
                  </a:lnTo>
                  <a:lnTo>
                    <a:pt x="513176" y="3837517"/>
                  </a:lnTo>
                  <a:lnTo>
                    <a:pt x="535734" y="3797390"/>
                  </a:lnTo>
                  <a:lnTo>
                    <a:pt x="557664" y="3757009"/>
                  </a:lnTo>
                  <a:lnTo>
                    <a:pt x="578968" y="3716381"/>
                  </a:lnTo>
                  <a:lnTo>
                    <a:pt x="599646" y="3675514"/>
                  </a:lnTo>
                  <a:lnTo>
                    <a:pt x="619697" y="3634416"/>
                  </a:lnTo>
                  <a:lnTo>
                    <a:pt x="639121" y="3593092"/>
                  </a:lnTo>
                  <a:lnTo>
                    <a:pt x="657919" y="3551550"/>
                  </a:lnTo>
                  <a:lnTo>
                    <a:pt x="676090" y="3509798"/>
                  </a:lnTo>
                  <a:lnTo>
                    <a:pt x="693634" y="3467841"/>
                  </a:lnTo>
                  <a:lnTo>
                    <a:pt x="710552" y="3425689"/>
                  </a:lnTo>
                  <a:lnTo>
                    <a:pt x="726843" y="3383347"/>
                  </a:lnTo>
                  <a:lnTo>
                    <a:pt x="742508" y="3340823"/>
                  </a:lnTo>
                  <a:lnTo>
                    <a:pt x="757546" y="3298124"/>
                  </a:lnTo>
                  <a:lnTo>
                    <a:pt x="771958" y="3255258"/>
                  </a:lnTo>
                  <a:lnTo>
                    <a:pt x="785743" y="3212230"/>
                  </a:lnTo>
                  <a:lnTo>
                    <a:pt x="798901" y="3169049"/>
                  </a:lnTo>
                  <a:lnTo>
                    <a:pt x="811433" y="3125722"/>
                  </a:lnTo>
                  <a:lnTo>
                    <a:pt x="823338" y="3082255"/>
                  </a:lnTo>
                  <a:lnTo>
                    <a:pt x="834617" y="3038656"/>
                  </a:lnTo>
                  <a:lnTo>
                    <a:pt x="845269" y="2994932"/>
                  </a:lnTo>
                  <a:lnTo>
                    <a:pt x="855294" y="2951090"/>
                  </a:lnTo>
                  <a:lnTo>
                    <a:pt x="864693" y="2907138"/>
                  </a:lnTo>
                  <a:lnTo>
                    <a:pt x="873465" y="2863082"/>
                  </a:lnTo>
                  <a:lnTo>
                    <a:pt x="881611" y="2818929"/>
                  </a:lnTo>
                  <a:lnTo>
                    <a:pt x="889130" y="2774687"/>
                  </a:lnTo>
                  <a:lnTo>
                    <a:pt x="896023" y="2730363"/>
                  </a:lnTo>
                  <a:lnTo>
                    <a:pt x="902289" y="2685964"/>
                  </a:lnTo>
                  <a:lnTo>
                    <a:pt x="907928" y="2641497"/>
                  </a:lnTo>
                  <a:lnTo>
                    <a:pt x="912941" y="2596970"/>
                  </a:lnTo>
                  <a:lnTo>
                    <a:pt x="917327" y="2552389"/>
                  </a:lnTo>
                  <a:lnTo>
                    <a:pt x="921086" y="2507761"/>
                  </a:lnTo>
                  <a:lnTo>
                    <a:pt x="924219" y="2463094"/>
                  </a:lnTo>
                  <a:lnTo>
                    <a:pt x="926726" y="2418395"/>
                  </a:lnTo>
                  <a:lnTo>
                    <a:pt x="928605" y="2373671"/>
                  </a:lnTo>
                  <a:lnTo>
                    <a:pt x="929859" y="2328929"/>
                  </a:lnTo>
                  <a:lnTo>
                    <a:pt x="930485" y="2284176"/>
                  </a:lnTo>
                  <a:lnTo>
                    <a:pt x="930485" y="2239420"/>
                  </a:lnTo>
                  <a:lnTo>
                    <a:pt x="929859" y="2194667"/>
                  </a:lnTo>
                  <a:lnTo>
                    <a:pt x="928605" y="2149925"/>
                  </a:lnTo>
                  <a:lnTo>
                    <a:pt x="926726" y="2105201"/>
                  </a:lnTo>
                  <a:lnTo>
                    <a:pt x="924219" y="2060502"/>
                  </a:lnTo>
                  <a:lnTo>
                    <a:pt x="921086" y="2015835"/>
                  </a:lnTo>
                  <a:lnTo>
                    <a:pt x="917327" y="1971207"/>
                  </a:lnTo>
                  <a:lnTo>
                    <a:pt x="912941" y="1926625"/>
                  </a:lnTo>
                  <a:lnTo>
                    <a:pt x="907928" y="1882098"/>
                  </a:lnTo>
                  <a:lnTo>
                    <a:pt x="902289" y="1837630"/>
                  </a:lnTo>
                  <a:lnTo>
                    <a:pt x="896023" y="1793231"/>
                  </a:lnTo>
                  <a:lnTo>
                    <a:pt x="889130" y="1748907"/>
                  </a:lnTo>
                  <a:lnTo>
                    <a:pt x="881611" y="1704665"/>
                  </a:lnTo>
                  <a:lnTo>
                    <a:pt x="873465" y="1660512"/>
                  </a:lnTo>
                  <a:lnTo>
                    <a:pt x="864693" y="1616455"/>
                  </a:lnTo>
                  <a:lnTo>
                    <a:pt x="855294" y="1572502"/>
                  </a:lnTo>
                  <a:lnTo>
                    <a:pt x="845269" y="1528660"/>
                  </a:lnTo>
                  <a:lnTo>
                    <a:pt x="834617" y="1484935"/>
                  </a:lnTo>
                  <a:lnTo>
                    <a:pt x="823338" y="1441336"/>
                  </a:lnTo>
                  <a:lnTo>
                    <a:pt x="811433" y="1397868"/>
                  </a:lnTo>
                  <a:lnTo>
                    <a:pt x="798901" y="1354540"/>
                  </a:lnTo>
                  <a:lnTo>
                    <a:pt x="785743" y="1311358"/>
                  </a:lnTo>
                  <a:lnTo>
                    <a:pt x="771958" y="1268330"/>
                  </a:lnTo>
                  <a:lnTo>
                    <a:pt x="757546" y="1225463"/>
                  </a:lnTo>
                  <a:lnTo>
                    <a:pt x="742508" y="1182763"/>
                  </a:lnTo>
                  <a:lnTo>
                    <a:pt x="726843" y="1140238"/>
                  </a:lnTo>
                  <a:lnTo>
                    <a:pt x="710552" y="1097896"/>
                  </a:lnTo>
                  <a:lnTo>
                    <a:pt x="693634" y="1055743"/>
                  </a:lnTo>
                  <a:lnTo>
                    <a:pt x="676090" y="1013786"/>
                  </a:lnTo>
                  <a:lnTo>
                    <a:pt x="657919" y="972032"/>
                  </a:lnTo>
                  <a:lnTo>
                    <a:pt x="639121" y="930489"/>
                  </a:lnTo>
                  <a:lnTo>
                    <a:pt x="619697" y="889165"/>
                  </a:lnTo>
                  <a:lnTo>
                    <a:pt x="599646" y="848065"/>
                  </a:lnTo>
                  <a:lnTo>
                    <a:pt x="578968" y="807197"/>
                  </a:lnTo>
                  <a:lnTo>
                    <a:pt x="557664" y="766568"/>
                  </a:lnTo>
                  <a:lnTo>
                    <a:pt x="535734" y="726186"/>
                  </a:lnTo>
                  <a:lnTo>
                    <a:pt x="513176" y="686058"/>
                  </a:lnTo>
                  <a:lnTo>
                    <a:pt x="489993" y="646190"/>
                  </a:lnTo>
                  <a:lnTo>
                    <a:pt x="466182" y="606590"/>
                  </a:lnTo>
                  <a:lnTo>
                    <a:pt x="441745" y="567264"/>
                  </a:lnTo>
                  <a:lnTo>
                    <a:pt x="416682" y="528221"/>
                  </a:lnTo>
                  <a:lnTo>
                    <a:pt x="390991" y="489468"/>
                  </a:lnTo>
                  <a:lnTo>
                    <a:pt x="364675" y="451010"/>
                  </a:lnTo>
                  <a:lnTo>
                    <a:pt x="337731" y="412856"/>
                  </a:lnTo>
                  <a:lnTo>
                    <a:pt x="310161" y="375013"/>
                  </a:lnTo>
                  <a:lnTo>
                    <a:pt x="281965" y="337488"/>
                  </a:lnTo>
                  <a:lnTo>
                    <a:pt x="253142" y="300287"/>
                  </a:lnTo>
                  <a:lnTo>
                    <a:pt x="223692" y="263419"/>
                  </a:lnTo>
                  <a:lnTo>
                    <a:pt x="193616" y="226890"/>
                  </a:lnTo>
                  <a:lnTo>
                    <a:pt x="162913" y="190707"/>
                  </a:lnTo>
                  <a:lnTo>
                    <a:pt x="131583" y="154878"/>
                  </a:lnTo>
                  <a:lnTo>
                    <a:pt x="99627" y="119409"/>
                  </a:lnTo>
                  <a:lnTo>
                    <a:pt x="67045" y="84309"/>
                  </a:lnTo>
                  <a:lnTo>
                    <a:pt x="33835" y="49583"/>
                  </a:lnTo>
                  <a:lnTo>
                    <a:pt x="0" y="15240"/>
                  </a:lnTo>
                  <a:lnTo>
                    <a:pt x="15290" y="0"/>
                  </a:lnTo>
                  <a:close/>
                </a:path>
              </a:pathLst>
            </a:custGeom>
            <a:ln w="12700">
              <a:solidFill>
                <a:srgbClr val="1A7A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85888" y="3035211"/>
              <a:ext cx="3452495" cy="594995"/>
            </a:xfrm>
            <a:custGeom>
              <a:avLst/>
              <a:gdLst/>
              <a:ahLst/>
              <a:cxnLst/>
              <a:rect l="l" t="t" r="r" b="b"/>
              <a:pathLst>
                <a:path w="3452495" h="594995">
                  <a:moveTo>
                    <a:pt x="3451987" y="0"/>
                  </a:moveTo>
                  <a:lnTo>
                    <a:pt x="0" y="0"/>
                  </a:lnTo>
                  <a:lnTo>
                    <a:pt x="0" y="594829"/>
                  </a:lnTo>
                  <a:lnTo>
                    <a:pt x="3451987" y="594829"/>
                  </a:lnTo>
                  <a:lnTo>
                    <a:pt x="34519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5888" y="3035211"/>
              <a:ext cx="3452495" cy="594995"/>
            </a:xfrm>
            <a:custGeom>
              <a:avLst/>
              <a:gdLst/>
              <a:ahLst/>
              <a:cxnLst/>
              <a:rect l="l" t="t" r="r" b="b"/>
              <a:pathLst>
                <a:path w="3452495" h="594995">
                  <a:moveTo>
                    <a:pt x="0" y="594829"/>
                  </a:moveTo>
                  <a:lnTo>
                    <a:pt x="3451987" y="594829"/>
                  </a:lnTo>
                  <a:lnTo>
                    <a:pt x="3451987" y="0"/>
                  </a:lnTo>
                  <a:lnTo>
                    <a:pt x="0" y="0"/>
                  </a:lnTo>
                  <a:lnTo>
                    <a:pt x="0" y="594829"/>
                  </a:lnTo>
                  <a:close/>
                </a:path>
              </a:pathLst>
            </a:custGeom>
            <a:ln w="19050">
              <a:solidFill>
                <a:srgbClr val="B0D2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53717" y="3104515"/>
            <a:ext cx="2200910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450"/>
              </a:lnSpc>
              <a:spcBef>
                <a:spcPts val="340"/>
              </a:spcBef>
            </a:pPr>
            <a:r>
              <a:rPr sz="1400" b="1" spc="-5" dirty="0">
                <a:latin typeface="Arial"/>
                <a:cs typeface="Arial"/>
              </a:rPr>
              <a:t>Facebook (FB, Instagram,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Messenger)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5371" y="2866136"/>
            <a:ext cx="4191000" cy="1870075"/>
            <a:chOff x="305371" y="2866136"/>
            <a:chExt cx="4191000" cy="1870075"/>
          </a:xfrm>
        </p:grpSpPr>
        <p:sp>
          <p:nvSpPr>
            <p:cNvPr id="8" name="object 8"/>
            <p:cNvSpPr/>
            <p:nvPr/>
          </p:nvSpPr>
          <p:spPr>
            <a:xfrm>
              <a:off x="314896" y="2875661"/>
              <a:ext cx="914400" cy="913765"/>
            </a:xfrm>
            <a:custGeom>
              <a:avLst/>
              <a:gdLst/>
              <a:ahLst/>
              <a:cxnLst/>
              <a:rect l="l" t="t" r="r" b="b"/>
              <a:pathLst>
                <a:path w="914400" h="913764">
                  <a:moveTo>
                    <a:pt x="456895" y="0"/>
                  </a:moveTo>
                  <a:lnTo>
                    <a:pt x="410180" y="2359"/>
                  </a:lnTo>
                  <a:lnTo>
                    <a:pt x="364814" y="9284"/>
                  </a:lnTo>
                  <a:lnTo>
                    <a:pt x="321028" y="20544"/>
                  </a:lnTo>
                  <a:lnTo>
                    <a:pt x="279050" y="35911"/>
                  </a:lnTo>
                  <a:lnTo>
                    <a:pt x="239111" y="55153"/>
                  </a:lnTo>
                  <a:lnTo>
                    <a:pt x="201440" y="78043"/>
                  </a:lnTo>
                  <a:lnTo>
                    <a:pt x="166267" y="104349"/>
                  </a:lnTo>
                  <a:lnTo>
                    <a:pt x="133821" y="133842"/>
                  </a:lnTo>
                  <a:lnTo>
                    <a:pt x="104332" y="166292"/>
                  </a:lnTo>
                  <a:lnTo>
                    <a:pt x="78030" y="201469"/>
                  </a:lnTo>
                  <a:lnTo>
                    <a:pt x="55144" y="239145"/>
                  </a:lnTo>
                  <a:lnTo>
                    <a:pt x="35905" y="279088"/>
                  </a:lnTo>
                  <a:lnTo>
                    <a:pt x="20541" y="321069"/>
                  </a:lnTo>
                  <a:lnTo>
                    <a:pt x="9282" y="364859"/>
                  </a:lnTo>
                  <a:lnTo>
                    <a:pt x="2358" y="410228"/>
                  </a:lnTo>
                  <a:lnTo>
                    <a:pt x="0" y="456946"/>
                  </a:lnTo>
                  <a:lnTo>
                    <a:pt x="2358" y="503662"/>
                  </a:lnTo>
                  <a:lnTo>
                    <a:pt x="9282" y="549026"/>
                  </a:lnTo>
                  <a:lnTo>
                    <a:pt x="20541" y="592810"/>
                  </a:lnTo>
                  <a:lnTo>
                    <a:pt x="35905" y="634783"/>
                  </a:lnTo>
                  <a:lnTo>
                    <a:pt x="55144" y="674717"/>
                  </a:lnTo>
                  <a:lnTo>
                    <a:pt x="78030" y="712381"/>
                  </a:lnTo>
                  <a:lnTo>
                    <a:pt x="104332" y="747548"/>
                  </a:lnTo>
                  <a:lnTo>
                    <a:pt x="133821" y="779986"/>
                  </a:lnTo>
                  <a:lnTo>
                    <a:pt x="166267" y="809467"/>
                  </a:lnTo>
                  <a:lnTo>
                    <a:pt x="201440" y="835761"/>
                  </a:lnTo>
                  <a:lnTo>
                    <a:pt x="239111" y="858640"/>
                  </a:lnTo>
                  <a:lnTo>
                    <a:pt x="279050" y="877873"/>
                  </a:lnTo>
                  <a:lnTo>
                    <a:pt x="321028" y="893232"/>
                  </a:lnTo>
                  <a:lnTo>
                    <a:pt x="364814" y="904486"/>
                  </a:lnTo>
                  <a:lnTo>
                    <a:pt x="410180" y="911407"/>
                  </a:lnTo>
                  <a:lnTo>
                    <a:pt x="456895" y="913765"/>
                  </a:lnTo>
                  <a:lnTo>
                    <a:pt x="503610" y="911407"/>
                  </a:lnTo>
                  <a:lnTo>
                    <a:pt x="548976" y="904486"/>
                  </a:lnTo>
                  <a:lnTo>
                    <a:pt x="592763" y="893232"/>
                  </a:lnTo>
                  <a:lnTo>
                    <a:pt x="634741" y="877873"/>
                  </a:lnTo>
                  <a:lnTo>
                    <a:pt x="674681" y="858640"/>
                  </a:lnTo>
                  <a:lnTo>
                    <a:pt x="712353" y="835761"/>
                  </a:lnTo>
                  <a:lnTo>
                    <a:pt x="747528" y="809467"/>
                  </a:lnTo>
                  <a:lnTo>
                    <a:pt x="779975" y="779986"/>
                  </a:lnTo>
                  <a:lnTo>
                    <a:pt x="809465" y="747548"/>
                  </a:lnTo>
                  <a:lnTo>
                    <a:pt x="835768" y="712381"/>
                  </a:lnTo>
                  <a:lnTo>
                    <a:pt x="858655" y="674717"/>
                  </a:lnTo>
                  <a:lnTo>
                    <a:pt x="877896" y="634783"/>
                  </a:lnTo>
                  <a:lnTo>
                    <a:pt x="893260" y="592810"/>
                  </a:lnTo>
                  <a:lnTo>
                    <a:pt x="904520" y="549026"/>
                  </a:lnTo>
                  <a:lnTo>
                    <a:pt x="911444" y="503662"/>
                  </a:lnTo>
                  <a:lnTo>
                    <a:pt x="913803" y="456946"/>
                  </a:lnTo>
                  <a:lnTo>
                    <a:pt x="911444" y="410228"/>
                  </a:lnTo>
                  <a:lnTo>
                    <a:pt x="904520" y="364859"/>
                  </a:lnTo>
                  <a:lnTo>
                    <a:pt x="893260" y="321069"/>
                  </a:lnTo>
                  <a:lnTo>
                    <a:pt x="877896" y="279088"/>
                  </a:lnTo>
                  <a:lnTo>
                    <a:pt x="858655" y="239145"/>
                  </a:lnTo>
                  <a:lnTo>
                    <a:pt x="835768" y="201469"/>
                  </a:lnTo>
                  <a:lnTo>
                    <a:pt x="809465" y="166292"/>
                  </a:lnTo>
                  <a:lnTo>
                    <a:pt x="779975" y="133842"/>
                  </a:lnTo>
                  <a:lnTo>
                    <a:pt x="747528" y="104349"/>
                  </a:lnTo>
                  <a:lnTo>
                    <a:pt x="712353" y="78043"/>
                  </a:lnTo>
                  <a:lnTo>
                    <a:pt x="674681" y="55153"/>
                  </a:lnTo>
                  <a:lnTo>
                    <a:pt x="634741" y="35911"/>
                  </a:lnTo>
                  <a:lnTo>
                    <a:pt x="592763" y="20544"/>
                  </a:lnTo>
                  <a:lnTo>
                    <a:pt x="548976" y="9284"/>
                  </a:lnTo>
                  <a:lnTo>
                    <a:pt x="503610" y="2359"/>
                  </a:lnTo>
                  <a:lnTo>
                    <a:pt x="4568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4896" y="2875661"/>
              <a:ext cx="914400" cy="913765"/>
            </a:xfrm>
            <a:custGeom>
              <a:avLst/>
              <a:gdLst/>
              <a:ahLst/>
              <a:cxnLst/>
              <a:rect l="l" t="t" r="r" b="b"/>
              <a:pathLst>
                <a:path w="914400" h="913764">
                  <a:moveTo>
                    <a:pt x="0" y="456946"/>
                  </a:moveTo>
                  <a:lnTo>
                    <a:pt x="2358" y="410228"/>
                  </a:lnTo>
                  <a:lnTo>
                    <a:pt x="9282" y="364859"/>
                  </a:lnTo>
                  <a:lnTo>
                    <a:pt x="20541" y="321069"/>
                  </a:lnTo>
                  <a:lnTo>
                    <a:pt x="35905" y="279088"/>
                  </a:lnTo>
                  <a:lnTo>
                    <a:pt x="55144" y="239145"/>
                  </a:lnTo>
                  <a:lnTo>
                    <a:pt x="78030" y="201469"/>
                  </a:lnTo>
                  <a:lnTo>
                    <a:pt x="104332" y="166292"/>
                  </a:lnTo>
                  <a:lnTo>
                    <a:pt x="133821" y="133842"/>
                  </a:lnTo>
                  <a:lnTo>
                    <a:pt x="166267" y="104349"/>
                  </a:lnTo>
                  <a:lnTo>
                    <a:pt x="201440" y="78043"/>
                  </a:lnTo>
                  <a:lnTo>
                    <a:pt x="239111" y="55153"/>
                  </a:lnTo>
                  <a:lnTo>
                    <a:pt x="279050" y="35911"/>
                  </a:lnTo>
                  <a:lnTo>
                    <a:pt x="321028" y="20544"/>
                  </a:lnTo>
                  <a:lnTo>
                    <a:pt x="364814" y="9284"/>
                  </a:lnTo>
                  <a:lnTo>
                    <a:pt x="410180" y="2359"/>
                  </a:lnTo>
                  <a:lnTo>
                    <a:pt x="456895" y="0"/>
                  </a:lnTo>
                  <a:lnTo>
                    <a:pt x="503610" y="2359"/>
                  </a:lnTo>
                  <a:lnTo>
                    <a:pt x="548976" y="9284"/>
                  </a:lnTo>
                  <a:lnTo>
                    <a:pt x="592763" y="20544"/>
                  </a:lnTo>
                  <a:lnTo>
                    <a:pt x="634741" y="35911"/>
                  </a:lnTo>
                  <a:lnTo>
                    <a:pt x="674681" y="55153"/>
                  </a:lnTo>
                  <a:lnTo>
                    <a:pt x="712353" y="78043"/>
                  </a:lnTo>
                  <a:lnTo>
                    <a:pt x="747528" y="104349"/>
                  </a:lnTo>
                  <a:lnTo>
                    <a:pt x="779975" y="133842"/>
                  </a:lnTo>
                  <a:lnTo>
                    <a:pt x="809465" y="166292"/>
                  </a:lnTo>
                  <a:lnTo>
                    <a:pt x="835768" y="201469"/>
                  </a:lnTo>
                  <a:lnTo>
                    <a:pt x="858655" y="239145"/>
                  </a:lnTo>
                  <a:lnTo>
                    <a:pt x="877896" y="279088"/>
                  </a:lnTo>
                  <a:lnTo>
                    <a:pt x="893260" y="321069"/>
                  </a:lnTo>
                  <a:lnTo>
                    <a:pt x="904520" y="364859"/>
                  </a:lnTo>
                  <a:lnTo>
                    <a:pt x="911444" y="410228"/>
                  </a:lnTo>
                  <a:lnTo>
                    <a:pt x="913803" y="456946"/>
                  </a:lnTo>
                  <a:lnTo>
                    <a:pt x="911444" y="503662"/>
                  </a:lnTo>
                  <a:lnTo>
                    <a:pt x="904520" y="549026"/>
                  </a:lnTo>
                  <a:lnTo>
                    <a:pt x="893260" y="592810"/>
                  </a:lnTo>
                  <a:lnTo>
                    <a:pt x="877896" y="634783"/>
                  </a:lnTo>
                  <a:lnTo>
                    <a:pt x="858655" y="674717"/>
                  </a:lnTo>
                  <a:lnTo>
                    <a:pt x="835768" y="712381"/>
                  </a:lnTo>
                  <a:lnTo>
                    <a:pt x="809465" y="747548"/>
                  </a:lnTo>
                  <a:lnTo>
                    <a:pt x="779975" y="779986"/>
                  </a:lnTo>
                  <a:lnTo>
                    <a:pt x="747528" y="809467"/>
                  </a:lnTo>
                  <a:lnTo>
                    <a:pt x="712353" y="835761"/>
                  </a:lnTo>
                  <a:lnTo>
                    <a:pt x="674681" y="858640"/>
                  </a:lnTo>
                  <a:lnTo>
                    <a:pt x="634741" y="877873"/>
                  </a:lnTo>
                  <a:lnTo>
                    <a:pt x="592763" y="893232"/>
                  </a:lnTo>
                  <a:lnTo>
                    <a:pt x="548976" y="904486"/>
                  </a:lnTo>
                  <a:lnTo>
                    <a:pt x="503610" y="911407"/>
                  </a:lnTo>
                  <a:lnTo>
                    <a:pt x="456895" y="913765"/>
                  </a:lnTo>
                  <a:lnTo>
                    <a:pt x="410180" y="911407"/>
                  </a:lnTo>
                  <a:lnTo>
                    <a:pt x="364814" y="904486"/>
                  </a:lnTo>
                  <a:lnTo>
                    <a:pt x="321028" y="893232"/>
                  </a:lnTo>
                  <a:lnTo>
                    <a:pt x="279050" y="877873"/>
                  </a:lnTo>
                  <a:lnTo>
                    <a:pt x="239111" y="858640"/>
                  </a:lnTo>
                  <a:lnTo>
                    <a:pt x="201440" y="835761"/>
                  </a:lnTo>
                  <a:lnTo>
                    <a:pt x="166267" y="809467"/>
                  </a:lnTo>
                  <a:lnTo>
                    <a:pt x="133821" y="779986"/>
                  </a:lnTo>
                  <a:lnTo>
                    <a:pt x="104332" y="747548"/>
                  </a:lnTo>
                  <a:lnTo>
                    <a:pt x="78030" y="712381"/>
                  </a:lnTo>
                  <a:lnTo>
                    <a:pt x="55144" y="674717"/>
                  </a:lnTo>
                  <a:lnTo>
                    <a:pt x="35905" y="634783"/>
                  </a:lnTo>
                  <a:lnTo>
                    <a:pt x="20541" y="592810"/>
                  </a:lnTo>
                  <a:lnTo>
                    <a:pt x="9282" y="549026"/>
                  </a:lnTo>
                  <a:lnTo>
                    <a:pt x="2358" y="503662"/>
                  </a:lnTo>
                  <a:lnTo>
                    <a:pt x="0" y="456946"/>
                  </a:lnTo>
                  <a:close/>
                </a:path>
              </a:pathLst>
            </a:custGeom>
            <a:ln w="19050">
              <a:solidFill>
                <a:srgbClr val="B0D2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56741" y="4131856"/>
              <a:ext cx="3129915" cy="594995"/>
            </a:xfrm>
            <a:custGeom>
              <a:avLst/>
              <a:gdLst/>
              <a:ahLst/>
              <a:cxnLst/>
              <a:rect l="l" t="t" r="r" b="b"/>
              <a:pathLst>
                <a:path w="3129915" h="594995">
                  <a:moveTo>
                    <a:pt x="0" y="594829"/>
                  </a:moveTo>
                  <a:lnTo>
                    <a:pt x="3129788" y="594829"/>
                  </a:lnTo>
                  <a:lnTo>
                    <a:pt x="3129788" y="0"/>
                  </a:lnTo>
                  <a:lnTo>
                    <a:pt x="0" y="0"/>
                  </a:lnTo>
                  <a:lnTo>
                    <a:pt x="0" y="594829"/>
                  </a:lnTo>
                  <a:close/>
                </a:path>
              </a:pathLst>
            </a:custGeom>
            <a:ln w="19050">
              <a:solidFill>
                <a:srgbClr val="B0D2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24557" y="4293489"/>
            <a:ext cx="15373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Google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(YouTube)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24496" y="3962908"/>
            <a:ext cx="3771900" cy="1870075"/>
            <a:chOff x="724496" y="3962908"/>
            <a:chExt cx="3771900" cy="1870075"/>
          </a:xfrm>
        </p:grpSpPr>
        <p:sp>
          <p:nvSpPr>
            <p:cNvPr id="13" name="object 13"/>
            <p:cNvSpPr/>
            <p:nvPr/>
          </p:nvSpPr>
          <p:spPr>
            <a:xfrm>
              <a:off x="734021" y="3972433"/>
              <a:ext cx="914400" cy="913765"/>
            </a:xfrm>
            <a:custGeom>
              <a:avLst/>
              <a:gdLst/>
              <a:ahLst/>
              <a:cxnLst/>
              <a:rect l="l" t="t" r="r" b="b"/>
              <a:pathLst>
                <a:path w="914400" h="913764">
                  <a:moveTo>
                    <a:pt x="456895" y="0"/>
                  </a:moveTo>
                  <a:lnTo>
                    <a:pt x="410180" y="2359"/>
                  </a:lnTo>
                  <a:lnTo>
                    <a:pt x="364814" y="9283"/>
                  </a:lnTo>
                  <a:lnTo>
                    <a:pt x="321028" y="20543"/>
                  </a:lnTo>
                  <a:lnTo>
                    <a:pt x="279050" y="35909"/>
                  </a:lnTo>
                  <a:lnTo>
                    <a:pt x="239111" y="55150"/>
                  </a:lnTo>
                  <a:lnTo>
                    <a:pt x="201440" y="78036"/>
                  </a:lnTo>
                  <a:lnTo>
                    <a:pt x="166267" y="104338"/>
                  </a:lnTo>
                  <a:lnTo>
                    <a:pt x="133821" y="133826"/>
                  </a:lnTo>
                  <a:lnTo>
                    <a:pt x="104332" y="166269"/>
                  </a:lnTo>
                  <a:lnTo>
                    <a:pt x="78030" y="201438"/>
                  </a:lnTo>
                  <a:lnTo>
                    <a:pt x="55144" y="239103"/>
                  </a:lnTo>
                  <a:lnTo>
                    <a:pt x="35905" y="279034"/>
                  </a:lnTo>
                  <a:lnTo>
                    <a:pt x="20541" y="321001"/>
                  </a:lnTo>
                  <a:lnTo>
                    <a:pt x="9282" y="364774"/>
                  </a:lnTo>
                  <a:lnTo>
                    <a:pt x="2358" y="410123"/>
                  </a:lnTo>
                  <a:lnTo>
                    <a:pt x="0" y="456818"/>
                  </a:lnTo>
                  <a:lnTo>
                    <a:pt x="2358" y="503536"/>
                  </a:lnTo>
                  <a:lnTo>
                    <a:pt x="9282" y="548905"/>
                  </a:lnTo>
                  <a:lnTo>
                    <a:pt x="20541" y="592695"/>
                  </a:lnTo>
                  <a:lnTo>
                    <a:pt x="35905" y="634676"/>
                  </a:lnTo>
                  <a:lnTo>
                    <a:pt x="55144" y="674619"/>
                  </a:lnTo>
                  <a:lnTo>
                    <a:pt x="78030" y="712295"/>
                  </a:lnTo>
                  <a:lnTo>
                    <a:pt x="104332" y="747472"/>
                  </a:lnTo>
                  <a:lnTo>
                    <a:pt x="133821" y="779922"/>
                  </a:lnTo>
                  <a:lnTo>
                    <a:pt x="166267" y="809415"/>
                  </a:lnTo>
                  <a:lnTo>
                    <a:pt x="201440" y="835721"/>
                  </a:lnTo>
                  <a:lnTo>
                    <a:pt x="239111" y="858611"/>
                  </a:lnTo>
                  <a:lnTo>
                    <a:pt x="279050" y="877853"/>
                  </a:lnTo>
                  <a:lnTo>
                    <a:pt x="321028" y="893220"/>
                  </a:lnTo>
                  <a:lnTo>
                    <a:pt x="364814" y="904480"/>
                  </a:lnTo>
                  <a:lnTo>
                    <a:pt x="410180" y="911405"/>
                  </a:lnTo>
                  <a:lnTo>
                    <a:pt x="456895" y="913764"/>
                  </a:lnTo>
                  <a:lnTo>
                    <a:pt x="503606" y="911405"/>
                  </a:lnTo>
                  <a:lnTo>
                    <a:pt x="548968" y="904480"/>
                  </a:lnTo>
                  <a:lnTo>
                    <a:pt x="592753" y="893220"/>
                  </a:lnTo>
                  <a:lnTo>
                    <a:pt x="634730" y="877853"/>
                  </a:lnTo>
                  <a:lnTo>
                    <a:pt x="674670" y="858611"/>
                  </a:lnTo>
                  <a:lnTo>
                    <a:pt x="712342" y="835721"/>
                  </a:lnTo>
                  <a:lnTo>
                    <a:pt x="747517" y="809415"/>
                  </a:lnTo>
                  <a:lnTo>
                    <a:pt x="779965" y="779922"/>
                  </a:lnTo>
                  <a:lnTo>
                    <a:pt x="809457" y="747472"/>
                  </a:lnTo>
                  <a:lnTo>
                    <a:pt x="835761" y="712295"/>
                  </a:lnTo>
                  <a:lnTo>
                    <a:pt x="858650" y="674619"/>
                  </a:lnTo>
                  <a:lnTo>
                    <a:pt x="877892" y="634676"/>
                  </a:lnTo>
                  <a:lnTo>
                    <a:pt x="893258" y="592695"/>
                  </a:lnTo>
                  <a:lnTo>
                    <a:pt x="904519" y="548905"/>
                  </a:lnTo>
                  <a:lnTo>
                    <a:pt x="911443" y="503536"/>
                  </a:lnTo>
                  <a:lnTo>
                    <a:pt x="913803" y="456818"/>
                  </a:lnTo>
                  <a:lnTo>
                    <a:pt x="911443" y="410123"/>
                  </a:lnTo>
                  <a:lnTo>
                    <a:pt x="904519" y="364774"/>
                  </a:lnTo>
                  <a:lnTo>
                    <a:pt x="893258" y="321001"/>
                  </a:lnTo>
                  <a:lnTo>
                    <a:pt x="877892" y="279034"/>
                  </a:lnTo>
                  <a:lnTo>
                    <a:pt x="858650" y="239103"/>
                  </a:lnTo>
                  <a:lnTo>
                    <a:pt x="835761" y="201438"/>
                  </a:lnTo>
                  <a:lnTo>
                    <a:pt x="809457" y="166269"/>
                  </a:lnTo>
                  <a:lnTo>
                    <a:pt x="779965" y="133826"/>
                  </a:lnTo>
                  <a:lnTo>
                    <a:pt x="747517" y="104338"/>
                  </a:lnTo>
                  <a:lnTo>
                    <a:pt x="712342" y="78036"/>
                  </a:lnTo>
                  <a:lnTo>
                    <a:pt x="674670" y="55150"/>
                  </a:lnTo>
                  <a:lnTo>
                    <a:pt x="634730" y="35909"/>
                  </a:lnTo>
                  <a:lnTo>
                    <a:pt x="592753" y="20543"/>
                  </a:lnTo>
                  <a:lnTo>
                    <a:pt x="548968" y="9283"/>
                  </a:lnTo>
                  <a:lnTo>
                    <a:pt x="503606" y="2359"/>
                  </a:lnTo>
                  <a:lnTo>
                    <a:pt x="4568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4021" y="3972433"/>
              <a:ext cx="914400" cy="913765"/>
            </a:xfrm>
            <a:custGeom>
              <a:avLst/>
              <a:gdLst/>
              <a:ahLst/>
              <a:cxnLst/>
              <a:rect l="l" t="t" r="r" b="b"/>
              <a:pathLst>
                <a:path w="914400" h="913764">
                  <a:moveTo>
                    <a:pt x="0" y="456818"/>
                  </a:moveTo>
                  <a:lnTo>
                    <a:pt x="2358" y="410123"/>
                  </a:lnTo>
                  <a:lnTo>
                    <a:pt x="9282" y="364774"/>
                  </a:lnTo>
                  <a:lnTo>
                    <a:pt x="20541" y="321001"/>
                  </a:lnTo>
                  <a:lnTo>
                    <a:pt x="35905" y="279034"/>
                  </a:lnTo>
                  <a:lnTo>
                    <a:pt x="55144" y="239103"/>
                  </a:lnTo>
                  <a:lnTo>
                    <a:pt x="78030" y="201438"/>
                  </a:lnTo>
                  <a:lnTo>
                    <a:pt x="104332" y="166269"/>
                  </a:lnTo>
                  <a:lnTo>
                    <a:pt x="133821" y="133826"/>
                  </a:lnTo>
                  <a:lnTo>
                    <a:pt x="166267" y="104338"/>
                  </a:lnTo>
                  <a:lnTo>
                    <a:pt x="201440" y="78036"/>
                  </a:lnTo>
                  <a:lnTo>
                    <a:pt x="239111" y="55150"/>
                  </a:lnTo>
                  <a:lnTo>
                    <a:pt x="279050" y="35909"/>
                  </a:lnTo>
                  <a:lnTo>
                    <a:pt x="321028" y="20543"/>
                  </a:lnTo>
                  <a:lnTo>
                    <a:pt x="364814" y="9283"/>
                  </a:lnTo>
                  <a:lnTo>
                    <a:pt x="410180" y="2359"/>
                  </a:lnTo>
                  <a:lnTo>
                    <a:pt x="456895" y="0"/>
                  </a:lnTo>
                  <a:lnTo>
                    <a:pt x="503606" y="2359"/>
                  </a:lnTo>
                  <a:lnTo>
                    <a:pt x="548968" y="9283"/>
                  </a:lnTo>
                  <a:lnTo>
                    <a:pt x="592753" y="20543"/>
                  </a:lnTo>
                  <a:lnTo>
                    <a:pt x="634730" y="35909"/>
                  </a:lnTo>
                  <a:lnTo>
                    <a:pt x="674670" y="55150"/>
                  </a:lnTo>
                  <a:lnTo>
                    <a:pt x="712342" y="78036"/>
                  </a:lnTo>
                  <a:lnTo>
                    <a:pt x="747517" y="104338"/>
                  </a:lnTo>
                  <a:lnTo>
                    <a:pt x="779965" y="133826"/>
                  </a:lnTo>
                  <a:lnTo>
                    <a:pt x="809457" y="166269"/>
                  </a:lnTo>
                  <a:lnTo>
                    <a:pt x="835761" y="201438"/>
                  </a:lnTo>
                  <a:lnTo>
                    <a:pt x="858650" y="239103"/>
                  </a:lnTo>
                  <a:lnTo>
                    <a:pt x="877892" y="279034"/>
                  </a:lnTo>
                  <a:lnTo>
                    <a:pt x="893258" y="321001"/>
                  </a:lnTo>
                  <a:lnTo>
                    <a:pt x="904519" y="364774"/>
                  </a:lnTo>
                  <a:lnTo>
                    <a:pt x="911443" y="410123"/>
                  </a:lnTo>
                  <a:lnTo>
                    <a:pt x="913803" y="456818"/>
                  </a:lnTo>
                  <a:lnTo>
                    <a:pt x="911443" y="503536"/>
                  </a:lnTo>
                  <a:lnTo>
                    <a:pt x="904519" y="548905"/>
                  </a:lnTo>
                  <a:lnTo>
                    <a:pt x="893258" y="592695"/>
                  </a:lnTo>
                  <a:lnTo>
                    <a:pt x="877892" y="634676"/>
                  </a:lnTo>
                  <a:lnTo>
                    <a:pt x="858650" y="674619"/>
                  </a:lnTo>
                  <a:lnTo>
                    <a:pt x="835761" y="712295"/>
                  </a:lnTo>
                  <a:lnTo>
                    <a:pt x="809457" y="747472"/>
                  </a:lnTo>
                  <a:lnTo>
                    <a:pt x="779965" y="779922"/>
                  </a:lnTo>
                  <a:lnTo>
                    <a:pt x="747517" y="809415"/>
                  </a:lnTo>
                  <a:lnTo>
                    <a:pt x="712342" y="835721"/>
                  </a:lnTo>
                  <a:lnTo>
                    <a:pt x="674670" y="858611"/>
                  </a:lnTo>
                  <a:lnTo>
                    <a:pt x="634730" y="877853"/>
                  </a:lnTo>
                  <a:lnTo>
                    <a:pt x="592753" y="893220"/>
                  </a:lnTo>
                  <a:lnTo>
                    <a:pt x="548968" y="904480"/>
                  </a:lnTo>
                  <a:lnTo>
                    <a:pt x="503606" y="911405"/>
                  </a:lnTo>
                  <a:lnTo>
                    <a:pt x="456895" y="913764"/>
                  </a:lnTo>
                  <a:lnTo>
                    <a:pt x="410180" y="911405"/>
                  </a:lnTo>
                  <a:lnTo>
                    <a:pt x="364814" y="904480"/>
                  </a:lnTo>
                  <a:lnTo>
                    <a:pt x="321028" y="893220"/>
                  </a:lnTo>
                  <a:lnTo>
                    <a:pt x="279050" y="877853"/>
                  </a:lnTo>
                  <a:lnTo>
                    <a:pt x="239111" y="858611"/>
                  </a:lnTo>
                  <a:lnTo>
                    <a:pt x="201440" y="835721"/>
                  </a:lnTo>
                  <a:lnTo>
                    <a:pt x="166267" y="809415"/>
                  </a:lnTo>
                  <a:lnTo>
                    <a:pt x="133821" y="779922"/>
                  </a:lnTo>
                  <a:lnTo>
                    <a:pt x="104332" y="747472"/>
                  </a:lnTo>
                  <a:lnTo>
                    <a:pt x="78030" y="712295"/>
                  </a:lnTo>
                  <a:lnTo>
                    <a:pt x="55144" y="674619"/>
                  </a:lnTo>
                  <a:lnTo>
                    <a:pt x="35905" y="634676"/>
                  </a:lnTo>
                  <a:lnTo>
                    <a:pt x="20541" y="592695"/>
                  </a:lnTo>
                  <a:lnTo>
                    <a:pt x="9282" y="548905"/>
                  </a:lnTo>
                  <a:lnTo>
                    <a:pt x="2358" y="503536"/>
                  </a:lnTo>
                  <a:lnTo>
                    <a:pt x="0" y="456818"/>
                  </a:lnTo>
                  <a:close/>
                </a:path>
              </a:pathLst>
            </a:custGeom>
            <a:ln w="19050">
              <a:solidFill>
                <a:srgbClr val="B0D2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56741" y="5228628"/>
              <a:ext cx="3129915" cy="594995"/>
            </a:xfrm>
            <a:custGeom>
              <a:avLst/>
              <a:gdLst/>
              <a:ahLst/>
              <a:cxnLst/>
              <a:rect l="l" t="t" r="r" b="b"/>
              <a:pathLst>
                <a:path w="3129915" h="594995">
                  <a:moveTo>
                    <a:pt x="0" y="594829"/>
                  </a:moveTo>
                  <a:lnTo>
                    <a:pt x="3129788" y="594829"/>
                  </a:lnTo>
                  <a:lnTo>
                    <a:pt x="3129788" y="0"/>
                  </a:lnTo>
                  <a:lnTo>
                    <a:pt x="0" y="0"/>
                  </a:lnTo>
                  <a:lnTo>
                    <a:pt x="0" y="594829"/>
                  </a:lnTo>
                  <a:close/>
                </a:path>
              </a:pathLst>
            </a:custGeom>
            <a:ln w="19050">
              <a:solidFill>
                <a:srgbClr val="B0D2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924557" y="5390515"/>
            <a:ext cx="5988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4" dirty="0">
                <a:latin typeface="Arial"/>
                <a:cs typeface="Arial"/>
              </a:rPr>
              <a:t>T</a:t>
            </a:r>
            <a:r>
              <a:rPr sz="1400" b="1" spc="30" dirty="0">
                <a:latin typeface="Arial"/>
                <a:cs typeface="Arial"/>
              </a:rPr>
              <a:t>w</a:t>
            </a:r>
            <a:r>
              <a:rPr sz="1400" b="1" dirty="0">
                <a:latin typeface="Arial"/>
                <a:cs typeface="Arial"/>
              </a:rPr>
              <a:t>it</a:t>
            </a:r>
            <a:r>
              <a:rPr sz="1400" b="1" spc="-15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er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24496" y="5059680"/>
            <a:ext cx="3723004" cy="1870075"/>
            <a:chOff x="724496" y="5059680"/>
            <a:chExt cx="3723004" cy="1870075"/>
          </a:xfrm>
        </p:grpSpPr>
        <p:sp>
          <p:nvSpPr>
            <p:cNvPr id="18" name="object 18"/>
            <p:cNvSpPr/>
            <p:nvPr/>
          </p:nvSpPr>
          <p:spPr>
            <a:xfrm>
              <a:off x="734021" y="5069205"/>
              <a:ext cx="914400" cy="913765"/>
            </a:xfrm>
            <a:custGeom>
              <a:avLst/>
              <a:gdLst/>
              <a:ahLst/>
              <a:cxnLst/>
              <a:rect l="l" t="t" r="r" b="b"/>
              <a:pathLst>
                <a:path w="914400" h="913764">
                  <a:moveTo>
                    <a:pt x="456895" y="0"/>
                  </a:moveTo>
                  <a:lnTo>
                    <a:pt x="410180" y="2357"/>
                  </a:lnTo>
                  <a:lnTo>
                    <a:pt x="364814" y="9278"/>
                  </a:lnTo>
                  <a:lnTo>
                    <a:pt x="321028" y="20532"/>
                  </a:lnTo>
                  <a:lnTo>
                    <a:pt x="279050" y="35891"/>
                  </a:lnTo>
                  <a:lnTo>
                    <a:pt x="239111" y="55124"/>
                  </a:lnTo>
                  <a:lnTo>
                    <a:pt x="201440" y="78003"/>
                  </a:lnTo>
                  <a:lnTo>
                    <a:pt x="166267" y="104297"/>
                  </a:lnTo>
                  <a:lnTo>
                    <a:pt x="133821" y="133778"/>
                  </a:lnTo>
                  <a:lnTo>
                    <a:pt x="104332" y="166216"/>
                  </a:lnTo>
                  <a:lnTo>
                    <a:pt x="78030" y="201383"/>
                  </a:lnTo>
                  <a:lnTo>
                    <a:pt x="55144" y="239047"/>
                  </a:lnTo>
                  <a:lnTo>
                    <a:pt x="35905" y="278981"/>
                  </a:lnTo>
                  <a:lnTo>
                    <a:pt x="20541" y="320954"/>
                  </a:lnTo>
                  <a:lnTo>
                    <a:pt x="9282" y="364738"/>
                  </a:lnTo>
                  <a:lnTo>
                    <a:pt x="2358" y="410102"/>
                  </a:lnTo>
                  <a:lnTo>
                    <a:pt x="0" y="456819"/>
                  </a:lnTo>
                  <a:lnTo>
                    <a:pt x="2358" y="503536"/>
                  </a:lnTo>
                  <a:lnTo>
                    <a:pt x="9282" y="548905"/>
                  </a:lnTo>
                  <a:lnTo>
                    <a:pt x="20541" y="592695"/>
                  </a:lnTo>
                  <a:lnTo>
                    <a:pt x="35905" y="634676"/>
                  </a:lnTo>
                  <a:lnTo>
                    <a:pt x="55144" y="674619"/>
                  </a:lnTo>
                  <a:lnTo>
                    <a:pt x="78030" y="712295"/>
                  </a:lnTo>
                  <a:lnTo>
                    <a:pt x="104332" y="747472"/>
                  </a:lnTo>
                  <a:lnTo>
                    <a:pt x="133821" y="779922"/>
                  </a:lnTo>
                  <a:lnTo>
                    <a:pt x="166267" y="809415"/>
                  </a:lnTo>
                  <a:lnTo>
                    <a:pt x="201440" y="835721"/>
                  </a:lnTo>
                  <a:lnTo>
                    <a:pt x="239111" y="858611"/>
                  </a:lnTo>
                  <a:lnTo>
                    <a:pt x="279050" y="877853"/>
                  </a:lnTo>
                  <a:lnTo>
                    <a:pt x="321028" y="893220"/>
                  </a:lnTo>
                  <a:lnTo>
                    <a:pt x="364814" y="904480"/>
                  </a:lnTo>
                  <a:lnTo>
                    <a:pt x="410180" y="911405"/>
                  </a:lnTo>
                  <a:lnTo>
                    <a:pt x="456895" y="913764"/>
                  </a:lnTo>
                  <a:lnTo>
                    <a:pt x="503606" y="911405"/>
                  </a:lnTo>
                  <a:lnTo>
                    <a:pt x="548968" y="904480"/>
                  </a:lnTo>
                  <a:lnTo>
                    <a:pt x="592753" y="893220"/>
                  </a:lnTo>
                  <a:lnTo>
                    <a:pt x="634730" y="877853"/>
                  </a:lnTo>
                  <a:lnTo>
                    <a:pt x="674670" y="858611"/>
                  </a:lnTo>
                  <a:lnTo>
                    <a:pt x="712342" y="835721"/>
                  </a:lnTo>
                  <a:lnTo>
                    <a:pt x="747517" y="809415"/>
                  </a:lnTo>
                  <a:lnTo>
                    <a:pt x="779965" y="779922"/>
                  </a:lnTo>
                  <a:lnTo>
                    <a:pt x="809457" y="747472"/>
                  </a:lnTo>
                  <a:lnTo>
                    <a:pt x="835761" y="712295"/>
                  </a:lnTo>
                  <a:lnTo>
                    <a:pt x="858650" y="674619"/>
                  </a:lnTo>
                  <a:lnTo>
                    <a:pt x="877892" y="634676"/>
                  </a:lnTo>
                  <a:lnTo>
                    <a:pt x="893258" y="592695"/>
                  </a:lnTo>
                  <a:lnTo>
                    <a:pt x="904519" y="548905"/>
                  </a:lnTo>
                  <a:lnTo>
                    <a:pt x="911443" y="503536"/>
                  </a:lnTo>
                  <a:lnTo>
                    <a:pt x="913803" y="456819"/>
                  </a:lnTo>
                  <a:lnTo>
                    <a:pt x="911443" y="410102"/>
                  </a:lnTo>
                  <a:lnTo>
                    <a:pt x="904519" y="364738"/>
                  </a:lnTo>
                  <a:lnTo>
                    <a:pt x="893258" y="320954"/>
                  </a:lnTo>
                  <a:lnTo>
                    <a:pt x="877892" y="278981"/>
                  </a:lnTo>
                  <a:lnTo>
                    <a:pt x="858650" y="239047"/>
                  </a:lnTo>
                  <a:lnTo>
                    <a:pt x="835761" y="201383"/>
                  </a:lnTo>
                  <a:lnTo>
                    <a:pt x="809457" y="166216"/>
                  </a:lnTo>
                  <a:lnTo>
                    <a:pt x="779965" y="133778"/>
                  </a:lnTo>
                  <a:lnTo>
                    <a:pt x="747517" y="104297"/>
                  </a:lnTo>
                  <a:lnTo>
                    <a:pt x="712342" y="78003"/>
                  </a:lnTo>
                  <a:lnTo>
                    <a:pt x="674670" y="55124"/>
                  </a:lnTo>
                  <a:lnTo>
                    <a:pt x="634730" y="35891"/>
                  </a:lnTo>
                  <a:lnTo>
                    <a:pt x="592753" y="20532"/>
                  </a:lnTo>
                  <a:lnTo>
                    <a:pt x="548968" y="9278"/>
                  </a:lnTo>
                  <a:lnTo>
                    <a:pt x="503606" y="2357"/>
                  </a:lnTo>
                  <a:lnTo>
                    <a:pt x="4568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21" y="5069205"/>
              <a:ext cx="914400" cy="913765"/>
            </a:xfrm>
            <a:custGeom>
              <a:avLst/>
              <a:gdLst/>
              <a:ahLst/>
              <a:cxnLst/>
              <a:rect l="l" t="t" r="r" b="b"/>
              <a:pathLst>
                <a:path w="914400" h="913764">
                  <a:moveTo>
                    <a:pt x="0" y="456819"/>
                  </a:moveTo>
                  <a:lnTo>
                    <a:pt x="2358" y="410102"/>
                  </a:lnTo>
                  <a:lnTo>
                    <a:pt x="9282" y="364738"/>
                  </a:lnTo>
                  <a:lnTo>
                    <a:pt x="20541" y="320954"/>
                  </a:lnTo>
                  <a:lnTo>
                    <a:pt x="35905" y="278981"/>
                  </a:lnTo>
                  <a:lnTo>
                    <a:pt x="55144" y="239047"/>
                  </a:lnTo>
                  <a:lnTo>
                    <a:pt x="78030" y="201383"/>
                  </a:lnTo>
                  <a:lnTo>
                    <a:pt x="104332" y="166216"/>
                  </a:lnTo>
                  <a:lnTo>
                    <a:pt x="133821" y="133778"/>
                  </a:lnTo>
                  <a:lnTo>
                    <a:pt x="166267" y="104297"/>
                  </a:lnTo>
                  <a:lnTo>
                    <a:pt x="201440" y="78003"/>
                  </a:lnTo>
                  <a:lnTo>
                    <a:pt x="239111" y="55124"/>
                  </a:lnTo>
                  <a:lnTo>
                    <a:pt x="279050" y="35891"/>
                  </a:lnTo>
                  <a:lnTo>
                    <a:pt x="321028" y="20532"/>
                  </a:lnTo>
                  <a:lnTo>
                    <a:pt x="364814" y="9278"/>
                  </a:lnTo>
                  <a:lnTo>
                    <a:pt x="410180" y="2357"/>
                  </a:lnTo>
                  <a:lnTo>
                    <a:pt x="456895" y="0"/>
                  </a:lnTo>
                  <a:lnTo>
                    <a:pt x="503606" y="2357"/>
                  </a:lnTo>
                  <a:lnTo>
                    <a:pt x="548968" y="9278"/>
                  </a:lnTo>
                  <a:lnTo>
                    <a:pt x="592753" y="20532"/>
                  </a:lnTo>
                  <a:lnTo>
                    <a:pt x="634730" y="35891"/>
                  </a:lnTo>
                  <a:lnTo>
                    <a:pt x="674670" y="55124"/>
                  </a:lnTo>
                  <a:lnTo>
                    <a:pt x="712342" y="78003"/>
                  </a:lnTo>
                  <a:lnTo>
                    <a:pt x="747517" y="104297"/>
                  </a:lnTo>
                  <a:lnTo>
                    <a:pt x="779965" y="133778"/>
                  </a:lnTo>
                  <a:lnTo>
                    <a:pt x="809457" y="166216"/>
                  </a:lnTo>
                  <a:lnTo>
                    <a:pt x="835761" y="201383"/>
                  </a:lnTo>
                  <a:lnTo>
                    <a:pt x="858650" y="239047"/>
                  </a:lnTo>
                  <a:lnTo>
                    <a:pt x="877892" y="278981"/>
                  </a:lnTo>
                  <a:lnTo>
                    <a:pt x="893258" y="320954"/>
                  </a:lnTo>
                  <a:lnTo>
                    <a:pt x="904519" y="364738"/>
                  </a:lnTo>
                  <a:lnTo>
                    <a:pt x="911443" y="410102"/>
                  </a:lnTo>
                  <a:lnTo>
                    <a:pt x="913803" y="456819"/>
                  </a:lnTo>
                  <a:lnTo>
                    <a:pt x="911443" y="503536"/>
                  </a:lnTo>
                  <a:lnTo>
                    <a:pt x="904519" y="548905"/>
                  </a:lnTo>
                  <a:lnTo>
                    <a:pt x="893258" y="592695"/>
                  </a:lnTo>
                  <a:lnTo>
                    <a:pt x="877892" y="634676"/>
                  </a:lnTo>
                  <a:lnTo>
                    <a:pt x="858650" y="674619"/>
                  </a:lnTo>
                  <a:lnTo>
                    <a:pt x="835761" y="712295"/>
                  </a:lnTo>
                  <a:lnTo>
                    <a:pt x="809457" y="747472"/>
                  </a:lnTo>
                  <a:lnTo>
                    <a:pt x="779965" y="779922"/>
                  </a:lnTo>
                  <a:lnTo>
                    <a:pt x="747517" y="809415"/>
                  </a:lnTo>
                  <a:lnTo>
                    <a:pt x="712342" y="835721"/>
                  </a:lnTo>
                  <a:lnTo>
                    <a:pt x="674670" y="858611"/>
                  </a:lnTo>
                  <a:lnTo>
                    <a:pt x="634730" y="877853"/>
                  </a:lnTo>
                  <a:lnTo>
                    <a:pt x="592753" y="893220"/>
                  </a:lnTo>
                  <a:lnTo>
                    <a:pt x="548968" y="904480"/>
                  </a:lnTo>
                  <a:lnTo>
                    <a:pt x="503606" y="911405"/>
                  </a:lnTo>
                  <a:lnTo>
                    <a:pt x="456895" y="913764"/>
                  </a:lnTo>
                  <a:lnTo>
                    <a:pt x="410180" y="911405"/>
                  </a:lnTo>
                  <a:lnTo>
                    <a:pt x="364814" y="904480"/>
                  </a:lnTo>
                  <a:lnTo>
                    <a:pt x="321028" y="893220"/>
                  </a:lnTo>
                  <a:lnTo>
                    <a:pt x="279050" y="877853"/>
                  </a:lnTo>
                  <a:lnTo>
                    <a:pt x="239111" y="858611"/>
                  </a:lnTo>
                  <a:lnTo>
                    <a:pt x="201440" y="835721"/>
                  </a:lnTo>
                  <a:lnTo>
                    <a:pt x="166267" y="809415"/>
                  </a:lnTo>
                  <a:lnTo>
                    <a:pt x="133821" y="779922"/>
                  </a:lnTo>
                  <a:lnTo>
                    <a:pt x="104332" y="747472"/>
                  </a:lnTo>
                  <a:lnTo>
                    <a:pt x="78030" y="712295"/>
                  </a:lnTo>
                  <a:lnTo>
                    <a:pt x="55144" y="674619"/>
                  </a:lnTo>
                  <a:lnTo>
                    <a:pt x="35905" y="634676"/>
                  </a:lnTo>
                  <a:lnTo>
                    <a:pt x="20541" y="592695"/>
                  </a:lnTo>
                  <a:lnTo>
                    <a:pt x="9282" y="548905"/>
                  </a:lnTo>
                  <a:lnTo>
                    <a:pt x="2358" y="503536"/>
                  </a:lnTo>
                  <a:lnTo>
                    <a:pt x="0" y="456819"/>
                  </a:lnTo>
                  <a:close/>
                </a:path>
              </a:pathLst>
            </a:custGeom>
            <a:ln w="19050">
              <a:solidFill>
                <a:srgbClr val="B0D2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85888" y="6325387"/>
              <a:ext cx="3452495" cy="594995"/>
            </a:xfrm>
            <a:custGeom>
              <a:avLst/>
              <a:gdLst/>
              <a:ahLst/>
              <a:cxnLst/>
              <a:rect l="l" t="t" r="r" b="b"/>
              <a:pathLst>
                <a:path w="3452495" h="594995">
                  <a:moveTo>
                    <a:pt x="3451987" y="0"/>
                  </a:moveTo>
                  <a:lnTo>
                    <a:pt x="0" y="0"/>
                  </a:lnTo>
                  <a:lnTo>
                    <a:pt x="0" y="594829"/>
                  </a:lnTo>
                  <a:lnTo>
                    <a:pt x="3451987" y="594829"/>
                  </a:lnTo>
                  <a:lnTo>
                    <a:pt x="34519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85888" y="6325387"/>
              <a:ext cx="3452495" cy="594995"/>
            </a:xfrm>
            <a:custGeom>
              <a:avLst/>
              <a:gdLst/>
              <a:ahLst/>
              <a:cxnLst/>
              <a:rect l="l" t="t" r="r" b="b"/>
              <a:pathLst>
                <a:path w="3452495" h="594995">
                  <a:moveTo>
                    <a:pt x="0" y="594829"/>
                  </a:moveTo>
                  <a:lnTo>
                    <a:pt x="3451987" y="594829"/>
                  </a:lnTo>
                  <a:lnTo>
                    <a:pt x="3451987" y="0"/>
                  </a:lnTo>
                  <a:lnTo>
                    <a:pt x="0" y="0"/>
                  </a:lnTo>
                  <a:lnTo>
                    <a:pt x="0" y="594829"/>
                  </a:lnTo>
                  <a:close/>
                </a:path>
              </a:pathLst>
            </a:custGeom>
            <a:ln w="19050">
              <a:solidFill>
                <a:srgbClr val="B0D2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553717" y="6487160"/>
            <a:ext cx="7581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LinkedIn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05371" y="2957309"/>
            <a:ext cx="1098550" cy="4131945"/>
            <a:chOff x="305371" y="2957309"/>
            <a:chExt cx="1098550" cy="4131945"/>
          </a:xfrm>
        </p:grpSpPr>
        <p:sp>
          <p:nvSpPr>
            <p:cNvPr id="24" name="object 24"/>
            <p:cNvSpPr/>
            <p:nvPr/>
          </p:nvSpPr>
          <p:spPr>
            <a:xfrm>
              <a:off x="314896" y="616585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6895" y="0"/>
                  </a:moveTo>
                  <a:lnTo>
                    <a:pt x="410180" y="2359"/>
                  </a:lnTo>
                  <a:lnTo>
                    <a:pt x="364814" y="9284"/>
                  </a:lnTo>
                  <a:lnTo>
                    <a:pt x="321028" y="20545"/>
                  </a:lnTo>
                  <a:lnTo>
                    <a:pt x="279050" y="35913"/>
                  </a:lnTo>
                  <a:lnTo>
                    <a:pt x="239111" y="55156"/>
                  </a:lnTo>
                  <a:lnTo>
                    <a:pt x="201440" y="78046"/>
                  </a:lnTo>
                  <a:lnTo>
                    <a:pt x="166267" y="104353"/>
                  </a:lnTo>
                  <a:lnTo>
                    <a:pt x="133821" y="133846"/>
                  </a:lnTo>
                  <a:lnTo>
                    <a:pt x="104332" y="166297"/>
                  </a:lnTo>
                  <a:lnTo>
                    <a:pt x="78030" y="201475"/>
                  </a:lnTo>
                  <a:lnTo>
                    <a:pt x="55144" y="239150"/>
                  </a:lnTo>
                  <a:lnTo>
                    <a:pt x="35905" y="279093"/>
                  </a:lnTo>
                  <a:lnTo>
                    <a:pt x="20541" y="321074"/>
                  </a:lnTo>
                  <a:lnTo>
                    <a:pt x="9282" y="364863"/>
                  </a:lnTo>
                  <a:lnTo>
                    <a:pt x="2358" y="410230"/>
                  </a:lnTo>
                  <a:lnTo>
                    <a:pt x="0" y="456945"/>
                  </a:lnTo>
                  <a:lnTo>
                    <a:pt x="2358" y="503660"/>
                  </a:lnTo>
                  <a:lnTo>
                    <a:pt x="9282" y="549026"/>
                  </a:lnTo>
                  <a:lnTo>
                    <a:pt x="20541" y="592812"/>
                  </a:lnTo>
                  <a:lnTo>
                    <a:pt x="35905" y="634790"/>
                  </a:lnTo>
                  <a:lnTo>
                    <a:pt x="55144" y="674729"/>
                  </a:lnTo>
                  <a:lnTo>
                    <a:pt x="78030" y="712400"/>
                  </a:lnTo>
                  <a:lnTo>
                    <a:pt x="104332" y="747573"/>
                  </a:lnTo>
                  <a:lnTo>
                    <a:pt x="133821" y="780019"/>
                  </a:lnTo>
                  <a:lnTo>
                    <a:pt x="166267" y="809508"/>
                  </a:lnTo>
                  <a:lnTo>
                    <a:pt x="201440" y="835810"/>
                  </a:lnTo>
                  <a:lnTo>
                    <a:pt x="239111" y="858696"/>
                  </a:lnTo>
                  <a:lnTo>
                    <a:pt x="279050" y="877936"/>
                  </a:lnTo>
                  <a:lnTo>
                    <a:pt x="321028" y="893300"/>
                  </a:lnTo>
                  <a:lnTo>
                    <a:pt x="364814" y="904558"/>
                  </a:lnTo>
                  <a:lnTo>
                    <a:pt x="410180" y="911482"/>
                  </a:lnTo>
                  <a:lnTo>
                    <a:pt x="456895" y="913841"/>
                  </a:lnTo>
                  <a:lnTo>
                    <a:pt x="503610" y="911482"/>
                  </a:lnTo>
                  <a:lnTo>
                    <a:pt x="548976" y="904558"/>
                  </a:lnTo>
                  <a:lnTo>
                    <a:pt x="592763" y="893300"/>
                  </a:lnTo>
                  <a:lnTo>
                    <a:pt x="634741" y="877936"/>
                  </a:lnTo>
                  <a:lnTo>
                    <a:pt x="674681" y="858696"/>
                  </a:lnTo>
                  <a:lnTo>
                    <a:pt x="712353" y="835810"/>
                  </a:lnTo>
                  <a:lnTo>
                    <a:pt x="747528" y="809508"/>
                  </a:lnTo>
                  <a:lnTo>
                    <a:pt x="779975" y="780019"/>
                  </a:lnTo>
                  <a:lnTo>
                    <a:pt x="809465" y="747573"/>
                  </a:lnTo>
                  <a:lnTo>
                    <a:pt x="835768" y="712400"/>
                  </a:lnTo>
                  <a:lnTo>
                    <a:pt x="858655" y="674729"/>
                  </a:lnTo>
                  <a:lnTo>
                    <a:pt x="877896" y="634790"/>
                  </a:lnTo>
                  <a:lnTo>
                    <a:pt x="893260" y="592812"/>
                  </a:lnTo>
                  <a:lnTo>
                    <a:pt x="904520" y="549026"/>
                  </a:lnTo>
                  <a:lnTo>
                    <a:pt x="911444" y="503660"/>
                  </a:lnTo>
                  <a:lnTo>
                    <a:pt x="913803" y="456945"/>
                  </a:lnTo>
                  <a:lnTo>
                    <a:pt x="911444" y="410230"/>
                  </a:lnTo>
                  <a:lnTo>
                    <a:pt x="904520" y="364863"/>
                  </a:lnTo>
                  <a:lnTo>
                    <a:pt x="893260" y="321074"/>
                  </a:lnTo>
                  <a:lnTo>
                    <a:pt x="877896" y="279093"/>
                  </a:lnTo>
                  <a:lnTo>
                    <a:pt x="858655" y="239150"/>
                  </a:lnTo>
                  <a:lnTo>
                    <a:pt x="835768" y="201475"/>
                  </a:lnTo>
                  <a:lnTo>
                    <a:pt x="809465" y="166297"/>
                  </a:lnTo>
                  <a:lnTo>
                    <a:pt x="779975" y="133846"/>
                  </a:lnTo>
                  <a:lnTo>
                    <a:pt x="747528" y="104353"/>
                  </a:lnTo>
                  <a:lnTo>
                    <a:pt x="712353" y="78046"/>
                  </a:lnTo>
                  <a:lnTo>
                    <a:pt x="674681" y="55156"/>
                  </a:lnTo>
                  <a:lnTo>
                    <a:pt x="634741" y="35913"/>
                  </a:lnTo>
                  <a:lnTo>
                    <a:pt x="592763" y="20545"/>
                  </a:lnTo>
                  <a:lnTo>
                    <a:pt x="548976" y="9284"/>
                  </a:lnTo>
                  <a:lnTo>
                    <a:pt x="503610" y="2359"/>
                  </a:lnTo>
                  <a:lnTo>
                    <a:pt x="4568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4896" y="616585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6945"/>
                  </a:moveTo>
                  <a:lnTo>
                    <a:pt x="2358" y="410230"/>
                  </a:lnTo>
                  <a:lnTo>
                    <a:pt x="9282" y="364863"/>
                  </a:lnTo>
                  <a:lnTo>
                    <a:pt x="20541" y="321074"/>
                  </a:lnTo>
                  <a:lnTo>
                    <a:pt x="35905" y="279093"/>
                  </a:lnTo>
                  <a:lnTo>
                    <a:pt x="55144" y="239150"/>
                  </a:lnTo>
                  <a:lnTo>
                    <a:pt x="78030" y="201475"/>
                  </a:lnTo>
                  <a:lnTo>
                    <a:pt x="104332" y="166297"/>
                  </a:lnTo>
                  <a:lnTo>
                    <a:pt x="133821" y="133846"/>
                  </a:lnTo>
                  <a:lnTo>
                    <a:pt x="166267" y="104353"/>
                  </a:lnTo>
                  <a:lnTo>
                    <a:pt x="201440" y="78046"/>
                  </a:lnTo>
                  <a:lnTo>
                    <a:pt x="239111" y="55156"/>
                  </a:lnTo>
                  <a:lnTo>
                    <a:pt x="279050" y="35913"/>
                  </a:lnTo>
                  <a:lnTo>
                    <a:pt x="321028" y="20545"/>
                  </a:lnTo>
                  <a:lnTo>
                    <a:pt x="364814" y="9284"/>
                  </a:lnTo>
                  <a:lnTo>
                    <a:pt x="410180" y="2359"/>
                  </a:lnTo>
                  <a:lnTo>
                    <a:pt x="456895" y="0"/>
                  </a:lnTo>
                  <a:lnTo>
                    <a:pt x="503610" y="2359"/>
                  </a:lnTo>
                  <a:lnTo>
                    <a:pt x="548976" y="9284"/>
                  </a:lnTo>
                  <a:lnTo>
                    <a:pt x="592763" y="20545"/>
                  </a:lnTo>
                  <a:lnTo>
                    <a:pt x="634741" y="35913"/>
                  </a:lnTo>
                  <a:lnTo>
                    <a:pt x="674681" y="55156"/>
                  </a:lnTo>
                  <a:lnTo>
                    <a:pt x="712353" y="78046"/>
                  </a:lnTo>
                  <a:lnTo>
                    <a:pt x="747528" y="104353"/>
                  </a:lnTo>
                  <a:lnTo>
                    <a:pt x="779975" y="133846"/>
                  </a:lnTo>
                  <a:lnTo>
                    <a:pt x="809465" y="166297"/>
                  </a:lnTo>
                  <a:lnTo>
                    <a:pt x="835768" y="201475"/>
                  </a:lnTo>
                  <a:lnTo>
                    <a:pt x="858655" y="239150"/>
                  </a:lnTo>
                  <a:lnTo>
                    <a:pt x="877896" y="279093"/>
                  </a:lnTo>
                  <a:lnTo>
                    <a:pt x="893260" y="321074"/>
                  </a:lnTo>
                  <a:lnTo>
                    <a:pt x="904520" y="364863"/>
                  </a:lnTo>
                  <a:lnTo>
                    <a:pt x="911444" y="410230"/>
                  </a:lnTo>
                  <a:lnTo>
                    <a:pt x="913803" y="456945"/>
                  </a:lnTo>
                  <a:lnTo>
                    <a:pt x="911444" y="503660"/>
                  </a:lnTo>
                  <a:lnTo>
                    <a:pt x="904520" y="549026"/>
                  </a:lnTo>
                  <a:lnTo>
                    <a:pt x="893260" y="592812"/>
                  </a:lnTo>
                  <a:lnTo>
                    <a:pt x="877896" y="634790"/>
                  </a:lnTo>
                  <a:lnTo>
                    <a:pt x="858655" y="674729"/>
                  </a:lnTo>
                  <a:lnTo>
                    <a:pt x="835768" y="712400"/>
                  </a:lnTo>
                  <a:lnTo>
                    <a:pt x="809465" y="747573"/>
                  </a:lnTo>
                  <a:lnTo>
                    <a:pt x="779975" y="780019"/>
                  </a:lnTo>
                  <a:lnTo>
                    <a:pt x="747528" y="809508"/>
                  </a:lnTo>
                  <a:lnTo>
                    <a:pt x="712353" y="835810"/>
                  </a:lnTo>
                  <a:lnTo>
                    <a:pt x="674681" y="858696"/>
                  </a:lnTo>
                  <a:lnTo>
                    <a:pt x="634741" y="877936"/>
                  </a:lnTo>
                  <a:lnTo>
                    <a:pt x="592763" y="893300"/>
                  </a:lnTo>
                  <a:lnTo>
                    <a:pt x="548976" y="904558"/>
                  </a:lnTo>
                  <a:lnTo>
                    <a:pt x="503610" y="911482"/>
                  </a:lnTo>
                  <a:lnTo>
                    <a:pt x="456895" y="913841"/>
                  </a:lnTo>
                  <a:lnTo>
                    <a:pt x="410180" y="911482"/>
                  </a:lnTo>
                  <a:lnTo>
                    <a:pt x="364814" y="904558"/>
                  </a:lnTo>
                  <a:lnTo>
                    <a:pt x="321028" y="893300"/>
                  </a:lnTo>
                  <a:lnTo>
                    <a:pt x="279050" y="877936"/>
                  </a:lnTo>
                  <a:lnTo>
                    <a:pt x="239111" y="858696"/>
                  </a:lnTo>
                  <a:lnTo>
                    <a:pt x="201440" y="835810"/>
                  </a:lnTo>
                  <a:lnTo>
                    <a:pt x="166267" y="809508"/>
                  </a:lnTo>
                  <a:lnTo>
                    <a:pt x="133821" y="780019"/>
                  </a:lnTo>
                  <a:lnTo>
                    <a:pt x="104332" y="747573"/>
                  </a:lnTo>
                  <a:lnTo>
                    <a:pt x="78030" y="712400"/>
                  </a:lnTo>
                  <a:lnTo>
                    <a:pt x="55144" y="674729"/>
                  </a:lnTo>
                  <a:lnTo>
                    <a:pt x="35905" y="634790"/>
                  </a:lnTo>
                  <a:lnTo>
                    <a:pt x="20541" y="592812"/>
                  </a:lnTo>
                  <a:lnTo>
                    <a:pt x="9282" y="549026"/>
                  </a:lnTo>
                  <a:lnTo>
                    <a:pt x="2358" y="503660"/>
                  </a:lnTo>
                  <a:lnTo>
                    <a:pt x="0" y="456945"/>
                  </a:lnTo>
                  <a:close/>
                </a:path>
              </a:pathLst>
            </a:custGeom>
            <a:ln w="19049">
              <a:solidFill>
                <a:srgbClr val="B0D2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154" y="6498856"/>
              <a:ext cx="330187" cy="33059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3594" y="4287380"/>
              <a:ext cx="379869" cy="26709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1247" y="5323598"/>
              <a:ext cx="412229" cy="41222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737" y="3332721"/>
              <a:ext cx="330593" cy="3305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846" y="2957309"/>
              <a:ext cx="440791" cy="33059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8347" y="3295446"/>
              <a:ext cx="330593" cy="34805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9431146" y="7230801"/>
            <a:ext cx="61594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850" spc="5" dirty="0">
                <a:latin typeface="Arial MT"/>
                <a:cs typeface="Arial MT"/>
              </a:rPr>
              <a:t>6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427126" y="148148"/>
            <a:ext cx="6333490" cy="95313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710"/>
              </a:spcBef>
            </a:pPr>
            <a:r>
              <a:rPr spc="-5" dirty="0"/>
              <a:t>SOCIAL</a:t>
            </a:r>
            <a:r>
              <a:rPr spc="-20" dirty="0"/>
              <a:t> </a:t>
            </a:r>
            <a:r>
              <a:rPr spc="-5" dirty="0"/>
              <a:t>MEDIA</a:t>
            </a:r>
            <a:r>
              <a:rPr spc="-20" dirty="0"/>
              <a:t> </a:t>
            </a:r>
            <a:r>
              <a:rPr spc="-10" dirty="0"/>
              <a:t>MARKETING</a:t>
            </a:r>
            <a:r>
              <a:rPr spc="-30" dirty="0"/>
              <a:t> </a:t>
            </a:r>
            <a:r>
              <a:rPr spc="5" dirty="0"/>
              <a:t>LANDSCAPE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5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1000" b="1" spc="5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05703" y="1161287"/>
            <a:ext cx="5186172" cy="6397752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404266" y="1473200"/>
            <a:ext cx="364490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The social media landscape is large and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complex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cluttered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with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competing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platforms,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but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most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heavily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utilised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marketing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are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big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4: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126" y="148148"/>
            <a:ext cx="6333490" cy="95313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710"/>
              </a:spcBef>
            </a:pPr>
            <a:r>
              <a:rPr spc="-5" dirty="0"/>
              <a:t>SOCIAL</a:t>
            </a:r>
            <a:r>
              <a:rPr spc="-20" dirty="0"/>
              <a:t> </a:t>
            </a:r>
            <a:r>
              <a:rPr spc="-5" dirty="0"/>
              <a:t>MEDIA</a:t>
            </a:r>
            <a:r>
              <a:rPr spc="-20" dirty="0"/>
              <a:t> </a:t>
            </a:r>
            <a:r>
              <a:rPr spc="-10" dirty="0"/>
              <a:t>MARKETING</a:t>
            </a:r>
            <a:r>
              <a:rPr spc="-30" dirty="0"/>
              <a:t> </a:t>
            </a:r>
            <a:r>
              <a:rPr spc="5" dirty="0"/>
              <a:t>LANDSCAPE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6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000" b="1" spc="6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6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000" b="1" spc="6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000" b="1" spc="5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6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2158" y="5600954"/>
            <a:ext cx="1348740" cy="0"/>
          </a:xfrm>
          <a:custGeom>
            <a:avLst/>
            <a:gdLst/>
            <a:ahLst/>
            <a:cxnLst/>
            <a:rect l="l" t="t" r="r" b="b"/>
            <a:pathLst>
              <a:path w="1348739">
                <a:moveTo>
                  <a:pt x="0" y="0"/>
                </a:moveTo>
                <a:lnTo>
                  <a:pt x="1348193" y="0"/>
                </a:lnTo>
              </a:path>
            </a:pathLst>
          </a:custGeom>
          <a:ln w="57150">
            <a:solidFill>
              <a:srgbClr val="125C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12510" y="3492119"/>
            <a:ext cx="1260475" cy="0"/>
          </a:xfrm>
          <a:custGeom>
            <a:avLst/>
            <a:gdLst/>
            <a:ahLst/>
            <a:cxnLst/>
            <a:rect l="l" t="t" r="r" b="b"/>
            <a:pathLst>
              <a:path w="1260475">
                <a:moveTo>
                  <a:pt x="0" y="0"/>
                </a:moveTo>
                <a:lnTo>
                  <a:pt x="1259967" y="0"/>
                </a:lnTo>
              </a:path>
            </a:pathLst>
          </a:custGeom>
          <a:ln w="57150">
            <a:solidFill>
              <a:srgbClr val="17B9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533" y="1740027"/>
            <a:ext cx="1269365" cy="0"/>
          </a:xfrm>
          <a:custGeom>
            <a:avLst/>
            <a:gdLst/>
            <a:ahLst/>
            <a:cxnLst/>
            <a:rect l="l" t="t" r="r" b="b"/>
            <a:pathLst>
              <a:path w="1269364">
                <a:moveTo>
                  <a:pt x="0" y="0"/>
                </a:moveTo>
                <a:lnTo>
                  <a:pt x="1268933" y="0"/>
                </a:lnTo>
              </a:path>
            </a:pathLst>
          </a:custGeom>
          <a:ln w="57150">
            <a:solidFill>
              <a:srgbClr val="1A7A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158" y="3511169"/>
            <a:ext cx="1348740" cy="0"/>
          </a:xfrm>
          <a:custGeom>
            <a:avLst/>
            <a:gdLst/>
            <a:ahLst/>
            <a:cxnLst/>
            <a:rect l="l" t="t" r="r" b="b"/>
            <a:pathLst>
              <a:path w="1348739">
                <a:moveTo>
                  <a:pt x="0" y="0"/>
                </a:moveTo>
                <a:lnTo>
                  <a:pt x="1348193" y="0"/>
                </a:lnTo>
              </a:path>
            </a:pathLst>
          </a:custGeom>
          <a:ln w="57150">
            <a:solidFill>
              <a:srgbClr val="6DB9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96509" y="1681988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40">
                <a:moveTo>
                  <a:pt x="0" y="0"/>
                </a:moveTo>
                <a:lnTo>
                  <a:pt x="1145032" y="0"/>
                </a:lnTo>
              </a:path>
            </a:pathLst>
          </a:custGeom>
          <a:ln w="57150">
            <a:solidFill>
              <a:srgbClr val="153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5625" y="5591810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79">
                <a:moveTo>
                  <a:pt x="0" y="0"/>
                </a:moveTo>
                <a:lnTo>
                  <a:pt x="1224026" y="0"/>
                </a:lnTo>
              </a:path>
            </a:pathLst>
          </a:custGeom>
          <a:ln w="57150">
            <a:solidFill>
              <a:srgbClr val="B0D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1939" y="1575549"/>
            <a:ext cx="1012304" cy="4551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2561" y="3491598"/>
            <a:ext cx="398843" cy="39599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10659" y="3492995"/>
            <a:ext cx="409206" cy="39599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43612" y="1639386"/>
            <a:ext cx="376481" cy="37202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05580" y="3521824"/>
            <a:ext cx="379285" cy="39599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45710" y="3517696"/>
            <a:ext cx="346735" cy="35999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35965" y="3589147"/>
            <a:ext cx="431101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80" dirty="0">
                <a:latin typeface="Arial"/>
                <a:cs typeface="Arial"/>
              </a:rPr>
              <a:t>M</a:t>
            </a:r>
            <a:r>
              <a:rPr sz="1800" b="1" spc="-190" dirty="0">
                <a:latin typeface="Arial"/>
                <a:cs typeface="Arial"/>
              </a:rPr>
              <a:t>e</a:t>
            </a:r>
            <a:r>
              <a:rPr sz="1800" b="1" spc="-210" dirty="0">
                <a:latin typeface="Arial"/>
                <a:cs typeface="Arial"/>
              </a:rPr>
              <a:t>d</a:t>
            </a:r>
            <a:r>
              <a:rPr sz="1800" b="1" spc="-135" dirty="0">
                <a:latin typeface="Arial"/>
                <a:cs typeface="Arial"/>
              </a:rPr>
              <a:t>ia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235" dirty="0">
                <a:latin typeface="Arial"/>
                <a:cs typeface="Arial"/>
              </a:rPr>
              <a:t>&amp;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90" dirty="0">
                <a:latin typeface="Arial"/>
                <a:cs typeface="Arial"/>
              </a:rPr>
              <a:t>c</a:t>
            </a:r>
            <a:r>
              <a:rPr sz="1800" b="1" spc="-210" dirty="0">
                <a:latin typeface="Arial"/>
                <a:cs typeface="Arial"/>
              </a:rPr>
              <a:t>o</a:t>
            </a:r>
            <a:r>
              <a:rPr sz="1800" b="1" spc="-155" dirty="0">
                <a:latin typeface="Arial"/>
                <a:cs typeface="Arial"/>
              </a:rPr>
              <a:t>nt</a:t>
            </a:r>
            <a:r>
              <a:rPr sz="1800" b="1" spc="-195" dirty="0">
                <a:latin typeface="Arial"/>
                <a:cs typeface="Arial"/>
              </a:rPr>
              <a:t>e</a:t>
            </a:r>
            <a:r>
              <a:rPr sz="1800" b="1" spc="-155" dirty="0">
                <a:latin typeface="Arial"/>
                <a:cs typeface="Arial"/>
              </a:rPr>
              <a:t>nt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90" dirty="0">
                <a:latin typeface="Arial"/>
                <a:cs typeface="Arial"/>
              </a:rPr>
              <a:t>s</a:t>
            </a:r>
            <a:r>
              <a:rPr sz="1800" b="1" spc="-210" dirty="0">
                <a:latin typeface="Arial"/>
                <a:cs typeface="Arial"/>
              </a:rPr>
              <a:t>h</a:t>
            </a:r>
            <a:r>
              <a:rPr sz="1800" b="1" spc="-160" dirty="0">
                <a:latin typeface="Arial"/>
                <a:cs typeface="Arial"/>
              </a:rPr>
              <a:t>ar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200" dirty="0"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80" dirty="0">
                <a:latin typeface="Arial"/>
                <a:cs typeface="Arial"/>
              </a:rPr>
              <a:t>networks</a:t>
            </a:r>
            <a:endParaRPr sz="1800">
              <a:latin typeface="Arial"/>
              <a:cs typeface="Arial"/>
            </a:endParaRPr>
          </a:p>
          <a:p>
            <a:pPr marL="27940" marR="20320">
              <a:lnSpc>
                <a:spcPct val="120000"/>
              </a:lnSpc>
              <a:spcBef>
                <a:spcPts val="575"/>
              </a:spcBef>
            </a:pPr>
            <a:r>
              <a:rPr sz="1000" spc="-5" dirty="0">
                <a:latin typeface="Arial MT"/>
                <a:cs typeface="Arial MT"/>
              </a:rPr>
              <a:t>Find and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share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media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online,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including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photos,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video,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and </a:t>
            </a:r>
            <a:r>
              <a:rPr sz="1000" spc="-10" dirty="0">
                <a:latin typeface="Arial MT"/>
                <a:cs typeface="Arial MT"/>
              </a:rPr>
              <a:t>live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video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or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other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curated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content.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 MT"/>
              <a:cs typeface="Arial MT"/>
            </a:endParaRPr>
          </a:p>
          <a:p>
            <a:pPr marL="27940" marR="5080">
              <a:lnSpc>
                <a:spcPct val="120000"/>
              </a:lnSpc>
            </a:pPr>
            <a:r>
              <a:rPr sz="1000" b="1" spc="-5" dirty="0">
                <a:latin typeface="Arial"/>
                <a:cs typeface="Arial"/>
              </a:rPr>
              <a:t>Use for: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 MT"/>
                <a:cs typeface="Arial MT"/>
              </a:rPr>
              <a:t>brand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awareness,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lead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generation,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audience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engagement,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targeted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advertising,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influencer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marketing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55159" y="1610449"/>
            <a:ext cx="432003" cy="40554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39623" y="1661635"/>
            <a:ext cx="4111625" cy="1365885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800" b="1" spc="-210" dirty="0">
                <a:latin typeface="Arial"/>
                <a:cs typeface="Arial"/>
              </a:rPr>
              <a:t>So</a:t>
            </a:r>
            <a:r>
              <a:rPr sz="1800" b="1" spc="-195" dirty="0">
                <a:latin typeface="Arial"/>
                <a:cs typeface="Arial"/>
              </a:rPr>
              <a:t>c</a:t>
            </a:r>
            <a:r>
              <a:rPr sz="1800" b="1" spc="-90" dirty="0">
                <a:latin typeface="Arial"/>
                <a:cs typeface="Arial"/>
              </a:rPr>
              <a:t>i</a:t>
            </a:r>
            <a:r>
              <a:rPr sz="1800" b="1" spc="-190" dirty="0">
                <a:latin typeface="Arial"/>
                <a:cs typeface="Arial"/>
              </a:rPr>
              <a:t>a</a:t>
            </a:r>
            <a:r>
              <a:rPr sz="1800" b="1" spc="-90" dirty="0">
                <a:latin typeface="Arial"/>
                <a:cs typeface="Arial"/>
              </a:rPr>
              <a:t>l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200" dirty="0">
                <a:latin typeface="Arial"/>
                <a:cs typeface="Arial"/>
              </a:rPr>
              <a:t>n</a:t>
            </a:r>
            <a:r>
              <a:rPr sz="1800" b="1" spc="-190" dirty="0">
                <a:latin typeface="Arial"/>
                <a:cs typeface="Arial"/>
              </a:rPr>
              <a:t>e</a:t>
            </a:r>
            <a:r>
              <a:rPr sz="1800" b="1" spc="-170" dirty="0">
                <a:latin typeface="Arial"/>
                <a:cs typeface="Arial"/>
              </a:rPr>
              <a:t>twor</a:t>
            </a:r>
            <a:r>
              <a:rPr sz="1800" b="1" spc="-190" dirty="0">
                <a:latin typeface="Arial"/>
                <a:cs typeface="Arial"/>
              </a:rPr>
              <a:t>k</a:t>
            </a:r>
            <a:r>
              <a:rPr sz="1800" b="1" spc="-18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24130" marR="5080">
              <a:lnSpc>
                <a:spcPct val="120000"/>
              </a:lnSpc>
              <a:spcBef>
                <a:spcPts val="265"/>
              </a:spcBef>
            </a:pPr>
            <a:r>
              <a:rPr sz="1000" spc="-5" dirty="0">
                <a:latin typeface="Arial MT"/>
                <a:cs typeface="Arial MT"/>
              </a:rPr>
              <a:t>Relationship networks help brands and people connect to share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information and ideas. </a:t>
            </a:r>
            <a:r>
              <a:rPr sz="1000" spc="5" dirty="0">
                <a:latin typeface="Arial MT"/>
                <a:cs typeface="Arial MT"/>
              </a:rPr>
              <a:t>With </a:t>
            </a:r>
            <a:r>
              <a:rPr sz="1000" spc="-5" dirty="0">
                <a:latin typeface="Arial MT"/>
                <a:cs typeface="Arial MT"/>
              </a:rPr>
              <a:t>a large &amp; regular user base, they are a </a:t>
            </a:r>
            <a:r>
              <a:rPr sz="1000" dirty="0">
                <a:latin typeface="Arial MT"/>
                <a:cs typeface="Arial MT"/>
              </a:rPr>
              <a:t>must-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have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and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the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”mass-market”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approach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to social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marketing.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 MT"/>
              <a:cs typeface="Arial MT"/>
            </a:endParaRPr>
          </a:p>
          <a:p>
            <a:pPr marL="2413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Use for:</a:t>
            </a:r>
            <a:r>
              <a:rPr sz="1000" b="1" spc="5" dirty="0">
                <a:latin typeface="Arial"/>
                <a:cs typeface="Arial"/>
              </a:rPr>
              <a:t> </a:t>
            </a:r>
            <a:r>
              <a:rPr sz="1000" dirty="0">
                <a:latin typeface="Arial MT"/>
                <a:cs typeface="Arial MT"/>
              </a:rPr>
              <a:t>customer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care,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education, </a:t>
            </a:r>
            <a:r>
              <a:rPr sz="1000" spc="-10" dirty="0">
                <a:latin typeface="Arial MT"/>
                <a:cs typeface="Arial MT"/>
              </a:rPr>
              <a:t>daily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comms,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breaking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news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254745" y="1518412"/>
            <a:ext cx="1334770" cy="540385"/>
            <a:chOff x="8254745" y="1518412"/>
            <a:chExt cx="1334770" cy="540385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54745" y="1588935"/>
              <a:ext cx="395998" cy="41690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47810" y="1518412"/>
              <a:ext cx="540003" cy="5400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29216" y="1623491"/>
              <a:ext cx="359994" cy="359994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731120" y="1615998"/>
            <a:ext cx="359994" cy="35999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585586" y="1737105"/>
            <a:ext cx="4442460" cy="1288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80" dirty="0">
                <a:latin typeface="Arial"/>
                <a:cs typeface="Arial"/>
              </a:rPr>
              <a:t>M</a:t>
            </a:r>
            <a:r>
              <a:rPr sz="1800" b="1" spc="-190" dirty="0">
                <a:latin typeface="Arial"/>
                <a:cs typeface="Arial"/>
              </a:rPr>
              <a:t>e</a:t>
            </a:r>
            <a:r>
              <a:rPr sz="1800" b="1" spc="-195" dirty="0">
                <a:latin typeface="Arial"/>
                <a:cs typeface="Arial"/>
              </a:rPr>
              <a:t>s</a:t>
            </a:r>
            <a:r>
              <a:rPr sz="1800" b="1" spc="-190" dirty="0">
                <a:latin typeface="Arial"/>
                <a:cs typeface="Arial"/>
              </a:rPr>
              <a:t>s</a:t>
            </a:r>
            <a:r>
              <a:rPr sz="1800" b="1" spc="-195" dirty="0">
                <a:latin typeface="Arial"/>
                <a:cs typeface="Arial"/>
              </a:rPr>
              <a:t>a</a:t>
            </a:r>
            <a:r>
              <a:rPr sz="1800" b="1" spc="-145" dirty="0">
                <a:latin typeface="Arial"/>
                <a:cs typeface="Arial"/>
              </a:rPr>
              <a:t>gi</a:t>
            </a:r>
            <a:r>
              <a:rPr sz="1800" b="1" spc="-210" dirty="0">
                <a:latin typeface="Arial"/>
                <a:cs typeface="Arial"/>
              </a:rPr>
              <a:t>n</a:t>
            </a:r>
            <a:r>
              <a:rPr sz="1800" b="1" spc="-200" dirty="0">
                <a:latin typeface="Arial"/>
                <a:cs typeface="Arial"/>
              </a:rPr>
              <a:t>g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35" dirty="0">
                <a:latin typeface="Arial"/>
                <a:cs typeface="Arial"/>
              </a:rPr>
              <a:t>&amp;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90" dirty="0">
                <a:latin typeface="Arial"/>
                <a:cs typeface="Arial"/>
              </a:rPr>
              <a:t>c</a:t>
            </a:r>
            <a:r>
              <a:rPr sz="1800" b="1" spc="-210" dirty="0">
                <a:latin typeface="Arial"/>
                <a:cs typeface="Arial"/>
              </a:rPr>
              <a:t>h</a:t>
            </a:r>
            <a:r>
              <a:rPr sz="1800" b="1" spc="-190" dirty="0">
                <a:latin typeface="Arial"/>
                <a:cs typeface="Arial"/>
              </a:rPr>
              <a:t>a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90" dirty="0">
                <a:latin typeface="Arial"/>
                <a:cs typeface="Arial"/>
              </a:rPr>
              <a:t>a</a:t>
            </a:r>
            <a:r>
              <a:rPr sz="1800" b="1" spc="-210" dirty="0">
                <a:latin typeface="Arial"/>
                <a:cs typeface="Arial"/>
              </a:rPr>
              <a:t>p</a:t>
            </a:r>
            <a:r>
              <a:rPr sz="1800" b="1" spc="-190" dirty="0">
                <a:latin typeface="Arial"/>
                <a:cs typeface="Arial"/>
              </a:rPr>
              <a:t>ps</a:t>
            </a:r>
            <a:endParaRPr sz="1800">
              <a:latin typeface="Arial"/>
              <a:cs typeface="Arial"/>
            </a:endParaRPr>
          </a:p>
          <a:p>
            <a:pPr marL="32384" marR="5080">
              <a:lnSpc>
                <a:spcPct val="120000"/>
              </a:lnSpc>
              <a:spcBef>
                <a:spcPts val="580"/>
              </a:spcBef>
            </a:pPr>
            <a:r>
              <a:rPr sz="1000" spc="-5" dirty="0">
                <a:latin typeface="Arial MT"/>
                <a:cs typeface="Arial MT"/>
              </a:rPr>
              <a:t>Most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widely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used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apps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that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enable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messaging,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video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and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voice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calls.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Business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can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conduct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e-commerce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conversations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via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live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agents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or chatbots.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 MT"/>
              <a:cs typeface="Arial MT"/>
            </a:endParaRPr>
          </a:p>
          <a:p>
            <a:pPr marL="32384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Use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for: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 MT"/>
                <a:cs typeface="Arial MT"/>
              </a:rPr>
              <a:t>customer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care,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conversational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commerce,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payments,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status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updates,</a:t>
            </a:r>
            <a:endParaRPr sz="1000">
              <a:latin typeface="Arial MT"/>
              <a:cs typeface="Arial MT"/>
            </a:endParaRPr>
          </a:p>
          <a:p>
            <a:pPr marL="32384">
              <a:lnSpc>
                <a:spcPct val="100000"/>
              </a:lnSpc>
              <a:spcBef>
                <a:spcPts val="240"/>
              </a:spcBef>
            </a:pPr>
            <a:r>
              <a:rPr sz="1000" spc="-5" dirty="0">
                <a:latin typeface="Arial MT"/>
                <a:cs typeface="Arial MT"/>
              </a:rPr>
              <a:t>to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replace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SMS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92957" y="5425211"/>
            <a:ext cx="390626" cy="39062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49396" y="5454154"/>
            <a:ext cx="323964" cy="32396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75608" y="5419268"/>
            <a:ext cx="396697" cy="39669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525129" y="3491534"/>
            <a:ext cx="359994" cy="35999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997822" y="3490264"/>
            <a:ext cx="359994" cy="35999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417050" y="3517912"/>
            <a:ext cx="720001" cy="345808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058531" y="3507930"/>
            <a:ext cx="359994" cy="359219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5616702" y="3578479"/>
            <a:ext cx="4287520" cy="147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04465">
              <a:lnSpc>
                <a:spcPct val="100000"/>
              </a:lnSpc>
              <a:spcBef>
                <a:spcPts val="100"/>
              </a:spcBef>
            </a:pPr>
            <a:r>
              <a:rPr sz="1800" b="1" spc="-210" dirty="0">
                <a:latin typeface="Arial"/>
                <a:cs typeface="Arial"/>
              </a:rPr>
              <a:t>Con</a:t>
            </a:r>
            <a:r>
              <a:rPr sz="1800" b="1" spc="-190" dirty="0">
                <a:latin typeface="Arial"/>
                <a:cs typeface="Arial"/>
              </a:rPr>
              <a:t>s</a:t>
            </a:r>
            <a:r>
              <a:rPr sz="1800" b="1" spc="-200" dirty="0">
                <a:latin typeface="Arial"/>
                <a:cs typeface="Arial"/>
              </a:rPr>
              <a:t>u</a:t>
            </a:r>
            <a:r>
              <a:rPr sz="1800" b="1" spc="-300" dirty="0">
                <a:latin typeface="Arial"/>
                <a:cs typeface="Arial"/>
              </a:rPr>
              <a:t>m</a:t>
            </a:r>
            <a:r>
              <a:rPr sz="1800" b="1" spc="-190" dirty="0">
                <a:latin typeface="Arial"/>
                <a:cs typeface="Arial"/>
              </a:rPr>
              <a:t>e</a:t>
            </a:r>
            <a:r>
              <a:rPr sz="1800" b="1" spc="-130" dirty="0">
                <a:latin typeface="Arial"/>
                <a:cs typeface="Arial"/>
              </a:rPr>
              <a:t>r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55" dirty="0">
                <a:latin typeface="Arial"/>
                <a:cs typeface="Arial"/>
              </a:rPr>
              <a:t>re</a:t>
            </a:r>
            <a:r>
              <a:rPr sz="1800" b="1" spc="-195" dirty="0">
                <a:latin typeface="Arial"/>
                <a:cs typeface="Arial"/>
              </a:rPr>
              <a:t>v</a:t>
            </a:r>
            <a:r>
              <a:rPr sz="1800" b="1" spc="-90" dirty="0">
                <a:latin typeface="Arial"/>
                <a:cs typeface="Arial"/>
              </a:rPr>
              <a:t>i</a:t>
            </a:r>
            <a:r>
              <a:rPr sz="1800" b="1" spc="-190" dirty="0">
                <a:latin typeface="Arial"/>
                <a:cs typeface="Arial"/>
              </a:rPr>
              <a:t>e</a:t>
            </a:r>
            <a:r>
              <a:rPr sz="1800" b="1" spc="-145" dirty="0">
                <a:latin typeface="Arial"/>
                <a:cs typeface="Arial"/>
              </a:rPr>
              <a:t>w  </a:t>
            </a:r>
            <a:r>
              <a:rPr sz="1800" b="1" spc="-180" dirty="0">
                <a:latin typeface="Arial"/>
                <a:cs typeface="Arial"/>
              </a:rPr>
              <a:t>networks</a:t>
            </a:r>
            <a:endParaRPr sz="1800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  <a:spcBef>
                <a:spcPts val="130"/>
              </a:spcBef>
            </a:pPr>
            <a:r>
              <a:rPr sz="1000" spc="-10" dirty="0">
                <a:latin typeface="Arial MT"/>
                <a:cs typeface="Arial MT"/>
              </a:rPr>
              <a:t>Manage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online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reviews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and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reputation.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Positive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reviews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bring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social proof to</a:t>
            </a:r>
            <a:endParaRPr sz="1000">
              <a:latin typeface="Arial MT"/>
              <a:cs typeface="Arial MT"/>
            </a:endParaRPr>
          </a:p>
          <a:p>
            <a:pPr marL="27940" marR="62865">
              <a:lnSpc>
                <a:spcPct val="120000"/>
              </a:lnSpc>
            </a:pPr>
            <a:r>
              <a:rPr sz="1000" spc="-15" dirty="0">
                <a:latin typeface="Arial MT"/>
                <a:cs typeface="Arial MT"/>
              </a:rPr>
              <a:t>your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value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proposition.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Negative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reviews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provide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5" dirty="0">
                <a:latin typeface="Arial MT"/>
                <a:cs typeface="Arial MT"/>
              </a:rPr>
              <a:t>you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with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opportunity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to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resolve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issue </a:t>
            </a:r>
            <a:r>
              <a:rPr sz="1000" spc="-10" dirty="0">
                <a:latin typeface="Arial MT"/>
                <a:cs typeface="Arial MT"/>
              </a:rPr>
              <a:t>publicly.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2794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Use for: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dirty="0">
                <a:latin typeface="Arial MT"/>
                <a:cs typeface="Arial MT"/>
              </a:rPr>
              <a:t>customer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care,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reputation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management,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market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research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474590" y="5401373"/>
            <a:ext cx="412305" cy="412305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439927" y="5558685"/>
            <a:ext cx="4462145" cy="135255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800" b="1" spc="-180" dirty="0">
                <a:latin typeface="Arial"/>
                <a:cs typeface="Arial"/>
              </a:rPr>
              <a:t>Blogs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235" dirty="0">
                <a:latin typeface="Arial"/>
                <a:cs typeface="Arial"/>
              </a:rPr>
              <a:t>&amp;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85" dirty="0">
                <a:latin typeface="Arial"/>
                <a:cs typeface="Arial"/>
              </a:rPr>
              <a:t>forums</a:t>
            </a:r>
            <a:endParaRPr sz="18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465"/>
              </a:spcBef>
            </a:pPr>
            <a:r>
              <a:rPr sz="1000" spc="-5" dirty="0">
                <a:latin typeface="Arial MT"/>
                <a:cs typeface="Arial MT"/>
              </a:rPr>
              <a:t>Publish,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find,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discuss,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and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share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news,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information,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and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opinions.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Usually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allow</a:t>
            </a:r>
            <a:endParaRPr sz="1000">
              <a:latin typeface="Arial MT"/>
              <a:cs typeface="Arial MT"/>
            </a:endParaRPr>
          </a:p>
          <a:p>
            <a:pPr marL="24130">
              <a:lnSpc>
                <a:spcPct val="100000"/>
              </a:lnSpc>
              <a:spcBef>
                <a:spcPts val="245"/>
              </a:spcBef>
            </a:pPr>
            <a:r>
              <a:rPr sz="1000" spc="-5" dirty="0">
                <a:latin typeface="Arial MT"/>
                <a:cs typeface="Arial MT"/>
              </a:rPr>
              <a:t>users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to remain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anonymous,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leading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to</a:t>
            </a:r>
            <a:r>
              <a:rPr sz="1000" dirty="0">
                <a:latin typeface="Arial MT"/>
                <a:cs typeface="Arial MT"/>
              </a:rPr>
              <a:t> more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honest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opinions.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50">
              <a:latin typeface="Arial MT"/>
              <a:cs typeface="Arial MT"/>
            </a:endParaRPr>
          </a:p>
          <a:p>
            <a:pPr marL="24130" marR="321945">
              <a:lnSpc>
                <a:spcPct val="120000"/>
              </a:lnSpc>
            </a:pPr>
            <a:r>
              <a:rPr sz="1000" b="1" spc="-5" dirty="0">
                <a:latin typeface="Arial"/>
                <a:cs typeface="Arial"/>
              </a:rPr>
              <a:t>Use for: </a:t>
            </a:r>
            <a:r>
              <a:rPr sz="1000" dirty="0">
                <a:latin typeface="Arial MT"/>
                <a:cs typeface="Arial MT"/>
              </a:rPr>
              <a:t>market </a:t>
            </a:r>
            <a:r>
              <a:rPr sz="1000" spc="-5" dirty="0">
                <a:latin typeface="Arial MT"/>
                <a:cs typeface="Arial MT"/>
              </a:rPr>
              <a:t>research, influencer </a:t>
            </a:r>
            <a:r>
              <a:rPr sz="1000" dirty="0">
                <a:latin typeface="Arial MT"/>
                <a:cs typeface="Arial MT"/>
              </a:rPr>
              <a:t>marketing, </a:t>
            </a:r>
            <a:r>
              <a:rPr sz="1000" spc="-5" dirty="0">
                <a:latin typeface="Arial MT"/>
                <a:cs typeface="Arial MT"/>
              </a:rPr>
              <a:t>product advertising, </a:t>
            </a:r>
            <a:r>
              <a:rPr sz="1000" spc="-10" dirty="0">
                <a:latin typeface="Arial MT"/>
                <a:cs typeface="Arial MT"/>
              </a:rPr>
              <a:t>SEO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results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370189" y="5446229"/>
            <a:ext cx="361353" cy="361353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837421" y="5439168"/>
            <a:ext cx="362191" cy="363715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9320530" y="5357495"/>
            <a:ext cx="935990" cy="510540"/>
            <a:chOff x="9320530" y="5357495"/>
            <a:chExt cx="935990" cy="510540"/>
          </a:xfrm>
        </p:grpSpPr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20530" y="5431688"/>
              <a:ext cx="385165" cy="38516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746107" y="5357495"/>
              <a:ext cx="510285" cy="510286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5610605" y="5551570"/>
            <a:ext cx="4351655" cy="117983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800" b="1" spc="-135" dirty="0">
                <a:latin typeface="Arial"/>
                <a:cs typeface="Arial"/>
              </a:rPr>
              <a:t>Int</a:t>
            </a:r>
            <a:r>
              <a:rPr sz="1800" b="1" spc="-195" dirty="0">
                <a:latin typeface="Arial"/>
                <a:cs typeface="Arial"/>
              </a:rPr>
              <a:t>e</a:t>
            </a:r>
            <a:r>
              <a:rPr sz="1800" b="1" spc="-155" dirty="0">
                <a:latin typeface="Arial"/>
                <a:cs typeface="Arial"/>
              </a:rPr>
              <a:t>re</a:t>
            </a:r>
            <a:r>
              <a:rPr sz="1800" b="1" spc="-195" dirty="0">
                <a:latin typeface="Arial"/>
                <a:cs typeface="Arial"/>
              </a:rPr>
              <a:t>s</a:t>
            </a:r>
            <a:r>
              <a:rPr sz="1800" b="1" spc="-110" dirty="0">
                <a:latin typeface="Arial"/>
                <a:cs typeface="Arial"/>
              </a:rPr>
              <a:t>t-</a:t>
            </a:r>
            <a:r>
              <a:rPr sz="1800" b="1" spc="-200" dirty="0">
                <a:latin typeface="Arial"/>
                <a:cs typeface="Arial"/>
              </a:rPr>
              <a:t>b</a:t>
            </a:r>
            <a:r>
              <a:rPr sz="1800" b="1" spc="-195" dirty="0">
                <a:latin typeface="Arial"/>
                <a:cs typeface="Arial"/>
              </a:rPr>
              <a:t>a</a:t>
            </a:r>
            <a:r>
              <a:rPr sz="1800" b="1" spc="-190" dirty="0">
                <a:latin typeface="Arial"/>
                <a:cs typeface="Arial"/>
              </a:rPr>
              <a:t>s</a:t>
            </a:r>
            <a:r>
              <a:rPr sz="1800" b="1" spc="-195" dirty="0">
                <a:latin typeface="Arial"/>
                <a:cs typeface="Arial"/>
              </a:rPr>
              <a:t>e</a:t>
            </a:r>
            <a:r>
              <a:rPr sz="1800" b="1" spc="-200" dirty="0">
                <a:latin typeface="Arial"/>
                <a:cs typeface="Arial"/>
              </a:rPr>
              <a:t>d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00" dirty="0">
                <a:latin typeface="Arial"/>
                <a:cs typeface="Arial"/>
              </a:rPr>
              <a:t>n</a:t>
            </a:r>
            <a:r>
              <a:rPr sz="1800" b="1" spc="-195" dirty="0">
                <a:latin typeface="Arial"/>
                <a:cs typeface="Arial"/>
              </a:rPr>
              <a:t>e</a:t>
            </a:r>
            <a:r>
              <a:rPr sz="1800" b="1" spc="-175" dirty="0">
                <a:latin typeface="Arial"/>
                <a:cs typeface="Arial"/>
              </a:rPr>
              <a:t>tworks</a:t>
            </a:r>
            <a:endParaRPr sz="1800">
              <a:latin typeface="Arial"/>
              <a:cs typeface="Arial"/>
            </a:endParaRPr>
          </a:p>
          <a:p>
            <a:pPr marL="27940" marR="5080">
              <a:lnSpc>
                <a:spcPct val="120000"/>
              </a:lnSpc>
              <a:spcBef>
                <a:spcPts val="260"/>
              </a:spcBef>
            </a:pPr>
            <a:r>
              <a:rPr sz="1000" spc="-5" dirty="0">
                <a:latin typeface="Arial MT"/>
                <a:cs typeface="Arial MT"/>
              </a:rPr>
              <a:t>Help connect </a:t>
            </a:r>
            <a:r>
              <a:rPr sz="1000" spc="-10" dirty="0">
                <a:latin typeface="Arial MT"/>
                <a:cs typeface="Arial MT"/>
              </a:rPr>
              <a:t>with </a:t>
            </a:r>
            <a:r>
              <a:rPr sz="1000" spc="-5" dirty="0">
                <a:latin typeface="Arial MT"/>
                <a:cs typeface="Arial MT"/>
              </a:rPr>
              <a:t>others around a shared interest or hobby and tend to </a:t>
            </a:r>
            <a:r>
              <a:rPr sz="1000" dirty="0">
                <a:latin typeface="Arial MT"/>
                <a:cs typeface="Arial MT"/>
              </a:rPr>
              <a:t>focus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solely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on a single subject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and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provide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 dedicated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experience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users.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2794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Use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for:</a:t>
            </a:r>
            <a:r>
              <a:rPr sz="1000" b="1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 MT"/>
                <a:cs typeface="Arial MT"/>
              </a:rPr>
              <a:t>targeted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marketing,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brand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awareness,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trend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watching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5" dirty="0"/>
              <a:t>7</a:t>
            </a:fld>
            <a:endParaRPr spc="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126" y="148148"/>
            <a:ext cx="5062220" cy="95313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710"/>
              </a:spcBef>
            </a:pPr>
            <a:r>
              <a:rPr spc="-5" dirty="0"/>
              <a:t>SOCIAL</a:t>
            </a:r>
            <a:r>
              <a:rPr spc="-20" dirty="0"/>
              <a:t> </a:t>
            </a:r>
            <a:r>
              <a:rPr spc="-10" dirty="0"/>
              <a:t>MARKETING</a:t>
            </a:r>
            <a:r>
              <a:rPr spc="-25" dirty="0"/>
              <a:t> </a:t>
            </a:r>
            <a:r>
              <a:rPr spc="-5" dirty="0"/>
              <a:t>USE</a:t>
            </a:r>
            <a:r>
              <a:rPr spc="-25" dirty="0"/>
              <a:t> </a:t>
            </a:r>
            <a:r>
              <a:rPr spc="-5" dirty="0"/>
              <a:t>CASES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1000" b="1" spc="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5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5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0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000" b="1" spc="6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5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000" b="1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5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000" b="1" spc="5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J</a:t>
            </a:r>
            <a:r>
              <a:rPr sz="10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59773" y="2781757"/>
            <a:ext cx="1264920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1800" b="1" spc="-200" dirty="0">
                <a:latin typeface="Arial"/>
                <a:cs typeface="Arial"/>
              </a:rPr>
              <a:t>Gro</a:t>
            </a:r>
            <a:r>
              <a:rPr sz="1800" b="1" spc="-254" dirty="0">
                <a:latin typeface="Arial"/>
                <a:cs typeface="Arial"/>
              </a:rPr>
              <a:t>w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45" dirty="0">
                <a:latin typeface="Arial"/>
                <a:cs typeface="Arial"/>
              </a:rPr>
              <a:t>thr</a:t>
            </a:r>
            <a:r>
              <a:rPr sz="1800" b="1" spc="-210" dirty="0">
                <a:latin typeface="Arial"/>
                <a:cs typeface="Arial"/>
              </a:rPr>
              <a:t>o</a:t>
            </a:r>
            <a:r>
              <a:rPr sz="1800" b="1" spc="-200" dirty="0">
                <a:latin typeface="Arial"/>
                <a:cs typeface="Arial"/>
              </a:rPr>
              <a:t>u</a:t>
            </a:r>
            <a:r>
              <a:rPr sz="1800" b="1" spc="-210" dirty="0">
                <a:latin typeface="Arial"/>
                <a:cs typeface="Arial"/>
              </a:rPr>
              <a:t>g</a:t>
            </a:r>
            <a:r>
              <a:rPr sz="1800" b="1" spc="-200" dirty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  <a:p>
            <a:pPr marL="55244">
              <a:lnSpc>
                <a:spcPts val="2000"/>
              </a:lnSpc>
            </a:pPr>
            <a:r>
              <a:rPr sz="1800" b="1" spc="-160" dirty="0">
                <a:latin typeface="Arial"/>
                <a:cs typeface="Arial"/>
              </a:rPr>
              <a:t>amplification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23426" y="1859153"/>
            <a:ext cx="749300" cy="749300"/>
            <a:chOff x="9123426" y="1859153"/>
            <a:chExt cx="749300" cy="749300"/>
          </a:xfrm>
        </p:grpSpPr>
        <p:sp>
          <p:nvSpPr>
            <p:cNvPr id="5" name="object 5"/>
            <p:cNvSpPr/>
            <p:nvPr/>
          </p:nvSpPr>
          <p:spPr>
            <a:xfrm>
              <a:off x="9123426" y="1859153"/>
              <a:ext cx="749300" cy="749300"/>
            </a:xfrm>
            <a:custGeom>
              <a:avLst/>
              <a:gdLst/>
              <a:ahLst/>
              <a:cxnLst/>
              <a:rect l="l" t="t" r="r" b="b"/>
              <a:pathLst>
                <a:path w="749300" h="749300">
                  <a:moveTo>
                    <a:pt x="413131" y="1142"/>
                  </a:moveTo>
                  <a:lnTo>
                    <a:pt x="336804" y="1142"/>
                  </a:lnTo>
                  <a:lnTo>
                    <a:pt x="317500" y="4571"/>
                  </a:lnTo>
                  <a:lnTo>
                    <a:pt x="299339" y="6857"/>
                  </a:lnTo>
                  <a:lnTo>
                    <a:pt x="281051" y="12572"/>
                  </a:lnTo>
                  <a:lnTo>
                    <a:pt x="264033" y="17144"/>
                  </a:lnTo>
                  <a:lnTo>
                    <a:pt x="229870" y="28447"/>
                  </a:lnTo>
                  <a:lnTo>
                    <a:pt x="164973" y="63753"/>
                  </a:lnTo>
                  <a:lnTo>
                    <a:pt x="110363" y="109346"/>
                  </a:lnTo>
                  <a:lnTo>
                    <a:pt x="63754" y="165099"/>
                  </a:lnTo>
                  <a:lnTo>
                    <a:pt x="30734" y="228726"/>
                  </a:lnTo>
                  <a:lnTo>
                    <a:pt x="12573" y="281177"/>
                  </a:lnTo>
                  <a:lnTo>
                    <a:pt x="8001" y="299338"/>
                  </a:lnTo>
                  <a:lnTo>
                    <a:pt x="4572" y="317499"/>
                  </a:lnTo>
                  <a:lnTo>
                    <a:pt x="3429" y="335787"/>
                  </a:lnTo>
                  <a:lnTo>
                    <a:pt x="1143" y="353948"/>
                  </a:lnTo>
                  <a:lnTo>
                    <a:pt x="0" y="374395"/>
                  </a:lnTo>
                  <a:lnTo>
                    <a:pt x="1143" y="393826"/>
                  </a:lnTo>
                  <a:lnTo>
                    <a:pt x="3429" y="411987"/>
                  </a:lnTo>
                  <a:lnTo>
                    <a:pt x="4572" y="431291"/>
                  </a:lnTo>
                  <a:lnTo>
                    <a:pt x="8001" y="449579"/>
                  </a:lnTo>
                  <a:lnTo>
                    <a:pt x="12573" y="467740"/>
                  </a:lnTo>
                  <a:lnTo>
                    <a:pt x="17018" y="486028"/>
                  </a:lnTo>
                  <a:lnTo>
                    <a:pt x="45466" y="553084"/>
                  </a:lnTo>
                  <a:lnTo>
                    <a:pt x="85344" y="612266"/>
                  </a:lnTo>
                  <a:lnTo>
                    <a:pt x="137668" y="663447"/>
                  </a:lnTo>
                  <a:lnTo>
                    <a:pt x="196850" y="703325"/>
                  </a:lnTo>
                  <a:lnTo>
                    <a:pt x="264033" y="731773"/>
                  </a:lnTo>
                  <a:lnTo>
                    <a:pt x="317500" y="744346"/>
                  </a:lnTo>
                  <a:lnTo>
                    <a:pt x="336804" y="745489"/>
                  </a:lnTo>
                  <a:lnTo>
                    <a:pt x="356235" y="747775"/>
                  </a:lnTo>
                  <a:lnTo>
                    <a:pt x="374396" y="748791"/>
                  </a:lnTo>
                  <a:lnTo>
                    <a:pt x="394843" y="747775"/>
                  </a:lnTo>
                  <a:lnTo>
                    <a:pt x="413131" y="745489"/>
                  </a:lnTo>
                  <a:lnTo>
                    <a:pt x="431292" y="744346"/>
                  </a:lnTo>
                  <a:lnTo>
                    <a:pt x="450596" y="740917"/>
                  </a:lnTo>
                  <a:lnTo>
                    <a:pt x="467741" y="736345"/>
                  </a:lnTo>
                  <a:lnTo>
                    <a:pt x="485902" y="731773"/>
                  </a:lnTo>
                  <a:lnTo>
                    <a:pt x="520065" y="718184"/>
                  </a:lnTo>
                  <a:lnTo>
                    <a:pt x="548005" y="705611"/>
                  </a:lnTo>
                  <a:lnTo>
                    <a:pt x="374396" y="705611"/>
                  </a:lnTo>
                  <a:lnTo>
                    <a:pt x="341376" y="704468"/>
                  </a:lnTo>
                  <a:lnTo>
                    <a:pt x="276479" y="690752"/>
                  </a:lnTo>
                  <a:lnTo>
                    <a:pt x="217424" y="665733"/>
                  </a:lnTo>
                  <a:lnTo>
                    <a:pt x="163830" y="629411"/>
                  </a:lnTo>
                  <a:lnTo>
                    <a:pt x="119507" y="584961"/>
                  </a:lnTo>
                  <a:lnTo>
                    <a:pt x="84201" y="531494"/>
                  </a:lnTo>
                  <a:lnTo>
                    <a:pt x="58039" y="472312"/>
                  </a:lnTo>
                  <a:lnTo>
                    <a:pt x="45466" y="407415"/>
                  </a:lnTo>
                  <a:lnTo>
                    <a:pt x="43307" y="374395"/>
                  </a:lnTo>
                  <a:lnTo>
                    <a:pt x="45466" y="340359"/>
                  </a:lnTo>
                  <a:lnTo>
                    <a:pt x="58039" y="276605"/>
                  </a:lnTo>
                  <a:lnTo>
                    <a:pt x="84201" y="217423"/>
                  </a:lnTo>
                  <a:lnTo>
                    <a:pt x="119507" y="162813"/>
                  </a:lnTo>
                  <a:lnTo>
                    <a:pt x="163830" y="119506"/>
                  </a:lnTo>
                  <a:lnTo>
                    <a:pt x="217424" y="82041"/>
                  </a:lnTo>
                  <a:lnTo>
                    <a:pt x="276479" y="58038"/>
                  </a:lnTo>
                  <a:lnTo>
                    <a:pt x="341376" y="44449"/>
                  </a:lnTo>
                  <a:lnTo>
                    <a:pt x="374396" y="42163"/>
                  </a:lnTo>
                  <a:lnTo>
                    <a:pt x="546481" y="42163"/>
                  </a:lnTo>
                  <a:lnTo>
                    <a:pt x="520065" y="28447"/>
                  </a:lnTo>
                  <a:lnTo>
                    <a:pt x="485902" y="17144"/>
                  </a:lnTo>
                  <a:lnTo>
                    <a:pt x="467741" y="12572"/>
                  </a:lnTo>
                  <a:lnTo>
                    <a:pt x="450596" y="6857"/>
                  </a:lnTo>
                  <a:lnTo>
                    <a:pt x="431292" y="4571"/>
                  </a:lnTo>
                  <a:lnTo>
                    <a:pt x="413131" y="1142"/>
                  </a:lnTo>
                  <a:close/>
                </a:path>
                <a:path w="749300" h="749300">
                  <a:moveTo>
                    <a:pt x="546481" y="42163"/>
                  </a:moveTo>
                  <a:lnTo>
                    <a:pt x="374396" y="42163"/>
                  </a:lnTo>
                  <a:lnTo>
                    <a:pt x="408559" y="44449"/>
                  </a:lnTo>
                  <a:lnTo>
                    <a:pt x="441579" y="50164"/>
                  </a:lnTo>
                  <a:lnTo>
                    <a:pt x="504190" y="68325"/>
                  </a:lnTo>
                  <a:lnTo>
                    <a:pt x="559943" y="99059"/>
                  </a:lnTo>
                  <a:lnTo>
                    <a:pt x="608838" y="140080"/>
                  </a:lnTo>
                  <a:lnTo>
                    <a:pt x="649859" y="188975"/>
                  </a:lnTo>
                  <a:lnTo>
                    <a:pt x="680466" y="245871"/>
                  </a:lnTo>
                  <a:lnTo>
                    <a:pt x="699897" y="307339"/>
                  </a:lnTo>
                  <a:lnTo>
                    <a:pt x="706755" y="374395"/>
                  </a:lnTo>
                  <a:lnTo>
                    <a:pt x="704469" y="407415"/>
                  </a:lnTo>
                  <a:lnTo>
                    <a:pt x="690753" y="472312"/>
                  </a:lnTo>
                  <a:lnTo>
                    <a:pt x="666877" y="531494"/>
                  </a:lnTo>
                  <a:lnTo>
                    <a:pt x="629285" y="584961"/>
                  </a:lnTo>
                  <a:lnTo>
                    <a:pt x="584962" y="629411"/>
                  </a:lnTo>
                  <a:lnTo>
                    <a:pt x="531495" y="665733"/>
                  </a:lnTo>
                  <a:lnTo>
                    <a:pt x="473456" y="690752"/>
                  </a:lnTo>
                  <a:lnTo>
                    <a:pt x="408559" y="704468"/>
                  </a:lnTo>
                  <a:lnTo>
                    <a:pt x="374396" y="705611"/>
                  </a:lnTo>
                  <a:lnTo>
                    <a:pt x="548005" y="705611"/>
                  </a:lnTo>
                  <a:lnTo>
                    <a:pt x="583819" y="685164"/>
                  </a:lnTo>
                  <a:lnTo>
                    <a:pt x="638429" y="638428"/>
                  </a:lnTo>
                  <a:lnTo>
                    <a:pt x="685038" y="583818"/>
                  </a:lnTo>
                  <a:lnTo>
                    <a:pt x="720344" y="518921"/>
                  </a:lnTo>
                  <a:lnTo>
                    <a:pt x="736346" y="467740"/>
                  </a:lnTo>
                  <a:lnTo>
                    <a:pt x="747649" y="411987"/>
                  </a:lnTo>
                  <a:lnTo>
                    <a:pt x="748792" y="393826"/>
                  </a:lnTo>
                  <a:lnTo>
                    <a:pt x="748792" y="353948"/>
                  </a:lnTo>
                  <a:lnTo>
                    <a:pt x="740791" y="299338"/>
                  </a:lnTo>
                  <a:lnTo>
                    <a:pt x="720344" y="228726"/>
                  </a:lnTo>
                  <a:lnTo>
                    <a:pt x="685038" y="165099"/>
                  </a:lnTo>
                  <a:lnTo>
                    <a:pt x="638429" y="109346"/>
                  </a:lnTo>
                  <a:lnTo>
                    <a:pt x="583819" y="63753"/>
                  </a:lnTo>
                  <a:lnTo>
                    <a:pt x="553085" y="45592"/>
                  </a:lnTo>
                  <a:lnTo>
                    <a:pt x="546481" y="42163"/>
                  </a:lnTo>
                  <a:close/>
                </a:path>
                <a:path w="749300" h="749300">
                  <a:moveTo>
                    <a:pt x="374396" y="0"/>
                  </a:moveTo>
                  <a:lnTo>
                    <a:pt x="356235" y="1142"/>
                  </a:lnTo>
                  <a:lnTo>
                    <a:pt x="394843" y="1142"/>
                  </a:lnTo>
                  <a:lnTo>
                    <a:pt x="374396" y="0"/>
                  </a:lnTo>
                  <a:close/>
                </a:path>
              </a:pathLst>
            </a:custGeom>
            <a:solidFill>
              <a:srgbClr val="B0D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31020" y="2082673"/>
              <a:ext cx="89026" cy="11925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270238" y="1995551"/>
              <a:ext cx="408940" cy="288290"/>
            </a:xfrm>
            <a:custGeom>
              <a:avLst/>
              <a:gdLst/>
              <a:ahLst/>
              <a:cxnLst/>
              <a:rect l="l" t="t" r="r" b="b"/>
              <a:pathLst>
                <a:path w="408940" h="288289">
                  <a:moveTo>
                    <a:pt x="344804" y="0"/>
                  </a:moveTo>
                  <a:lnTo>
                    <a:pt x="338962" y="0"/>
                  </a:lnTo>
                  <a:lnTo>
                    <a:pt x="5841" y="89280"/>
                  </a:lnTo>
                  <a:lnTo>
                    <a:pt x="2920" y="90169"/>
                  </a:lnTo>
                  <a:lnTo>
                    <a:pt x="888" y="93725"/>
                  </a:lnTo>
                  <a:lnTo>
                    <a:pt x="0" y="96392"/>
                  </a:lnTo>
                  <a:lnTo>
                    <a:pt x="0" y="99821"/>
                  </a:lnTo>
                  <a:lnTo>
                    <a:pt x="43560" y="233425"/>
                  </a:lnTo>
                  <a:lnTo>
                    <a:pt x="59054" y="282955"/>
                  </a:lnTo>
                  <a:lnTo>
                    <a:pt x="60070" y="285622"/>
                  </a:lnTo>
                  <a:lnTo>
                    <a:pt x="62864" y="286511"/>
                  </a:lnTo>
                  <a:lnTo>
                    <a:pt x="67817" y="288289"/>
                  </a:lnTo>
                  <a:lnTo>
                    <a:pt x="70738" y="288289"/>
                  </a:lnTo>
                  <a:lnTo>
                    <a:pt x="139218" y="269620"/>
                  </a:lnTo>
                  <a:lnTo>
                    <a:pt x="74548" y="269620"/>
                  </a:lnTo>
                  <a:lnTo>
                    <a:pt x="62864" y="236981"/>
                  </a:lnTo>
                  <a:lnTo>
                    <a:pt x="113622" y="236981"/>
                  </a:lnTo>
                  <a:lnTo>
                    <a:pt x="108457" y="233425"/>
                  </a:lnTo>
                  <a:lnTo>
                    <a:pt x="98805" y="227202"/>
                  </a:lnTo>
                  <a:lnTo>
                    <a:pt x="90042" y="222757"/>
                  </a:lnTo>
                  <a:lnTo>
                    <a:pt x="80390" y="221868"/>
                  </a:lnTo>
                  <a:lnTo>
                    <a:pt x="69722" y="220090"/>
                  </a:lnTo>
                  <a:lnTo>
                    <a:pt x="59054" y="220090"/>
                  </a:lnTo>
                  <a:lnTo>
                    <a:pt x="35813" y="151129"/>
                  </a:lnTo>
                  <a:lnTo>
                    <a:pt x="44576" y="146684"/>
                  </a:lnTo>
                  <a:lnTo>
                    <a:pt x="54228" y="141477"/>
                  </a:lnTo>
                  <a:lnTo>
                    <a:pt x="59340" y="135254"/>
                  </a:lnTo>
                  <a:lnTo>
                    <a:pt x="30987" y="135254"/>
                  </a:lnTo>
                  <a:lnTo>
                    <a:pt x="20319" y="103377"/>
                  </a:lnTo>
                  <a:lnTo>
                    <a:pt x="55117" y="93725"/>
                  </a:lnTo>
                  <a:lnTo>
                    <a:pt x="74548" y="93725"/>
                  </a:lnTo>
                  <a:lnTo>
                    <a:pt x="74548" y="89280"/>
                  </a:lnTo>
                  <a:lnTo>
                    <a:pt x="281812" y="32638"/>
                  </a:lnTo>
                  <a:lnTo>
                    <a:pt x="303148" y="32638"/>
                  </a:lnTo>
                  <a:lnTo>
                    <a:pt x="300227" y="26415"/>
                  </a:lnTo>
                  <a:lnTo>
                    <a:pt x="334136" y="18541"/>
                  </a:lnTo>
                  <a:lnTo>
                    <a:pt x="353931" y="18541"/>
                  </a:lnTo>
                  <a:lnTo>
                    <a:pt x="349630" y="5206"/>
                  </a:lnTo>
                  <a:lnTo>
                    <a:pt x="347725" y="2539"/>
                  </a:lnTo>
                  <a:lnTo>
                    <a:pt x="344804" y="0"/>
                  </a:lnTo>
                  <a:close/>
                </a:path>
                <a:path w="408940" h="288289">
                  <a:moveTo>
                    <a:pt x="113622" y="236981"/>
                  </a:moveTo>
                  <a:lnTo>
                    <a:pt x="77469" y="236981"/>
                  </a:lnTo>
                  <a:lnTo>
                    <a:pt x="85216" y="240537"/>
                  </a:lnTo>
                  <a:lnTo>
                    <a:pt x="91058" y="243077"/>
                  </a:lnTo>
                  <a:lnTo>
                    <a:pt x="95884" y="245744"/>
                  </a:lnTo>
                  <a:lnTo>
                    <a:pt x="101726" y="250189"/>
                  </a:lnTo>
                  <a:lnTo>
                    <a:pt x="106552" y="254634"/>
                  </a:lnTo>
                  <a:lnTo>
                    <a:pt x="109473" y="259968"/>
                  </a:lnTo>
                  <a:lnTo>
                    <a:pt x="74548" y="269620"/>
                  </a:lnTo>
                  <a:lnTo>
                    <a:pt x="139218" y="269620"/>
                  </a:lnTo>
                  <a:lnTo>
                    <a:pt x="190927" y="255523"/>
                  </a:lnTo>
                  <a:lnTo>
                    <a:pt x="126872" y="255523"/>
                  </a:lnTo>
                  <a:lnTo>
                    <a:pt x="122046" y="247522"/>
                  </a:lnTo>
                  <a:lnTo>
                    <a:pt x="116204" y="238759"/>
                  </a:lnTo>
                  <a:lnTo>
                    <a:pt x="113622" y="236981"/>
                  </a:lnTo>
                  <a:close/>
                </a:path>
                <a:path w="408940" h="288289">
                  <a:moveTo>
                    <a:pt x="303148" y="32638"/>
                  </a:moveTo>
                  <a:lnTo>
                    <a:pt x="281812" y="32638"/>
                  </a:lnTo>
                  <a:lnTo>
                    <a:pt x="287654" y="40639"/>
                  </a:lnTo>
                  <a:lnTo>
                    <a:pt x="323468" y="65404"/>
                  </a:lnTo>
                  <a:lnTo>
                    <a:pt x="337057" y="66293"/>
                  </a:lnTo>
                  <a:lnTo>
                    <a:pt x="349630" y="66293"/>
                  </a:lnTo>
                  <a:lnTo>
                    <a:pt x="372871" y="134365"/>
                  </a:lnTo>
                  <a:lnTo>
                    <a:pt x="339978" y="160019"/>
                  </a:lnTo>
                  <a:lnTo>
                    <a:pt x="331215" y="189229"/>
                  </a:lnTo>
                  <a:lnTo>
                    <a:pt x="332231" y="198881"/>
                  </a:lnTo>
                  <a:lnTo>
                    <a:pt x="126872" y="255523"/>
                  </a:lnTo>
                  <a:lnTo>
                    <a:pt x="190927" y="255523"/>
                  </a:lnTo>
                  <a:lnTo>
                    <a:pt x="401954" y="197992"/>
                  </a:lnTo>
                  <a:lnTo>
                    <a:pt x="404875" y="196214"/>
                  </a:lnTo>
                  <a:lnTo>
                    <a:pt x="408685" y="194563"/>
                  </a:lnTo>
                  <a:lnTo>
                    <a:pt x="349630" y="194563"/>
                  </a:lnTo>
                  <a:lnTo>
                    <a:pt x="349630" y="188340"/>
                  </a:lnTo>
                  <a:lnTo>
                    <a:pt x="370966" y="153796"/>
                  </a:lnTo>
                  <a:lnTo>
                    <a:pt x="377697" y="149351"/>
                  </a:lnTo>
                  <a:lnTo>
                    <a:pt x="396113" y="149351"/>
                  </a:lnTo>
                  <a:lnTo>
                    <a:pt x="364456" y="51180"/>
                  </a:lnTo>
                  <a:lnTo>
                    <a:pt x="338962" y="51180"/>
                  </a:lnTo>
                  <a:lnTo>
                    <a:pt x="331215" y="49529"/>
                  </a:lnTo>
                  <a:lnTo>
                    <a:pt x="324484" y="47751"/>
                  </a:lnTo>
                  <a:lnTo>
                    <a:pt x="312800" y="42417"/>
                  </a:lnTo>
                  <a:lnTo>
                    <a:pt x="307974" y="37972"/>
                  </a:lnTo>
                  <a:lnTo>
                    <a:pt x="303148" y="32638"/>
                  </a:lnTo>
                  <a:close/>
                </a:path>
                <a:path w="408940" h="288289">
                  <a:moveTo>
                    <a:pt x="396113" y="149351"/>
                  </a:moveTo>
                  <a:lnTo>
                    <a:pt x="377697" y="149351"/>
                  </a:lnTo>
                  <a:lnTo>
                    <a:pt x="388365" y="184784"/>
                  </a:lnTo>
                  <a:lnTo>
                    <a:pt x="349630" y="194563"/>
                  </a:lnTo>
                  <a:lnTo>
                    <a:pt x="408685" y="194563"/>
                  </a:lnTo>
                  <a:lnTo>
                    <a:pt x="408685" y="188340"/>
                  </a:lnTo>
                  <a:lnTo>
                    <a:pt x="396113" y="149351"/>
                  </a:lnTo>
                  <a:close/>
                </a:path>
                <a:path w="408940" h="288289">
                  <a:moveTo>
                    <a:pt x="74548" y="93725"/>
                  </a:moveTo>
                  <a:lnTo>
                    <a:pt x="55117" y="93725"/>
                  </a:lnTo>
                  <a:lnTo>
                    <a:pt x="55117" y="106044"/>
                  </a:lnTo>
                  <a:lnTo>
                    <a:pt x="52323" y="111378"/>
                  </a:lnTo>
                  <a:lnTo>
                    <a:pt x="51307" y="117601"/>
                  </a:lnTo>
                  <a:lnTo>
                    <a:pt x="46481" y="122808"/>
                  </a:lnTo>
                  <a:lnTo>
                    <a:pt x="41655" y="128142"/>
                  </a:lnTo>
                  <a:lnTo>
                    <a:pt x="36829" y="131698"/>
                  </a:lnTo>
                  <a:lnTo>
                    <a:pt x="30987" y="135254"/>
                  </a:lnTo>
                  <a:lnTo>
                    <a:pt x="59340" y="135254"/>
                  </a:lnTo>
                  <a:lnTo>
                    <a:pt x="60070" y="134365"/>
                  </a:lnTo>
                  <a:lnTo>
                    <a:pt x="66801" y="125475"/>
                  </a:lnTo>
                  <a:lnTo>
                    <a:pt x="70738" y="117601"/>
                  </a:lnTo>
                  <a:lnTo>
                    <a:pt x="72643" y="106933"/>
                  </a:lnTo>
                  <a:lnTo>
                    <a:pt x="74548" y="97281"/>
                  </a:lnTo>
                  <a:lnTo>
                    <a:pt x="74548" y="93725"/>
                  </a:lnTo>
                  <a:close/>
                </a:path>
                <a:path w="408940" h="288289">
                  <a:moveTo>
                    <a:pt x="353931" y="18541"/>
                  </a:moveTo>
                  <a:lnTo>
                    <a:pt x="334136" y="18541"/>
                  </a:lnTo>
                  <a:lnTo>
                    <a:pt x="344804" y="49529"/>
                  </a:lnTo>
                  <a:lnTo>
                    <a:pt x="338962" y="51180"/>
                  </a:lnTo>
                  <a:lnTo>
                    <a:pt x="364456" y="51180"/>
                  </a:lnTo>
                  <a:lnTo>
                    <a:pt x="353931" y="1854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91091" y="2248154"/>
              <a:ext cx="96774" cy="1050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359265" y="2194814"/>
              <a:ext cx="366395" cy="208279"/>
            </a:xfrm>
            <a:custGeom>
              <a:avLst/>
              <a:gdLst/>
              <a:ahLst/>
              <a:cxnLst/>
              <a:rect l="l" t="t" r="r" b="b"/>
              <a:pathLst>
                <a:path w="366395" h="208280">
                  <a:moveTo>
                    <a:pt x="13715" y="98298"/>
                  </a:moveTo>
                  <a:lnTo>
                    <a:pt x="5841" y="98298"/>
                  </a:lnTo>
                  <a:lnTo>
                    <a:pt x="2920" y="100076"/>
                  </a:lnTo>
                  <a:lnTo>
                    <a:pt x="1015" y="102743"/>
                  </a:lnTo>
                  <a:lnTo>
                    <a:pt x="0" y="107188"/>
                  </a:lnTo>
                  <a:lnTo>
                    <a:pt x="0" y="200152"/>
                  </a:lnTo>
                  <a:lnTo>
                    <a:pt x="1015" y="204597"/>
                  </a:lnTo>
                  <a:lnTo>
                    <a:pt x="2920" y="207264"/>
                  </a:lnTo>
                  <a:lnTo>
                    <a:pt x="5841" y="208153"/>
                  </a:lnTo>
                  <a:lnTo>
                    <a:pt x="360298" y="208153"/>
                  </a:lnTo>
                  <a:lnTo>
                    <a:pt x="363219" y="207264"/>
                  </a:lnTo>
                  <a:lnTo>
                    <a:pt x="365251" y="204597"/>
                  </a:lnTo>
                  <a:lnTo>
                    <a:pt x="366140" y="200152"/>
                  </a:lnTo>
                  <a:lnTo>
                    <a:pt x="366140" y="193040"/>
                  </a:lnTo>
                  <a:lnTo>
                    <a:pt x="18541" y="193040"/>
                  </a:lnTo>
                  <a:lnTo>
                    <a:pt x="18541" y="159004"/>
                  </a:lnTo>
                  <a:lnTo>
                    <a:pt x="55498" y="159004"/>
                  </a:lnTo>
                  <a:lnTo>
                    <a:pt x="47751" y="151892"/>
                  </a:lnTo>
                  <a:lnTo>
                    <a:pt x="37972" y="147447"/>
                  </a:lnTo>
                  <a:lnTo>
                    <a:pt x="29209" y="143002"/>
                  </a:lnTo>
                  <a:lnTo>
                    <a:pt x="18541" y="141224"/>
                  </a:lnTo>
                  <a:lnTo>
                    <a:pt x="18541" y="102743"/>
                  </a:lnTo>
                  <a:lnTo>
                    <a:pt x="15620" y="100076"/>
                  </a:lnTo>
                  <a:lnTo>
                    <a:pt x="13715" y="98298"/>
                  </a:lnTo>
                  <a:close/>
                </a:path>
                <a:path w="366395" h="208280">
                  <a:moveTo>
                    <a:pt x="55498" y="159004"/>
                  </a:moveTo>
                  <a:lnTo>
                    <a:pt x="18541" y="159004"/>
                  </a:lnTo>
                  <a:lnTo>
                    <a:pt x="26288" y="159893"/>
                  </a:lnTo>
                  <a:lnTo>
                    <a:pt x="32130" y="162687"/>
                  </a:lnTo>
                  <a:lnTo>
                    <a:pt x="37083" y="166243"/>
                  </a:lnTo>
                  <a:lnTo>
                    <a:pt x="42925" y="169799"/>
                  </a:lnTo>
                  <a:lnTo>
                    <a:pt x="47751" y="174244"/>
                  </a:lnTo>
                  <a:lnTo>
                    <a:pt x="50672" y="180467"/>
                  </a:lnTo>
                  <a:lnTo>
                    <a:pt x="53593" y="185928"/>
                  </a:lnTo>
                  <a:lnTo>
                    <a:pt x="55498" y="193040"/>
                  </a:lnTo>
                  <a:lnTo>
                    <a:pt x="74040" y="193040"/>
                  </a:lnTo>
                  <a:lnTo>
                    <a:pt x="71119" y="183134"/>
                  </a:lnTo>
                  <a:lnTo>
                    <a:pt x="68198" y="173355"/>
                  </a:lnTo>
                  <a:lnTo>
                    <a:pt x="61340" y="166243"/>
                  </a:lnTo>
                  <a:lnTo>
                    <a:pt x="55498" y="159004"/>
                  </a:lnTo>
                  <a:close/>
                </a:path>
                <a:path w="366395" h="208280">
                  <a:moveTo>
                    <a:pt x="310641" y="21463"/>
                  </a:moveTo>
                  <a:lnTo>
                    <a:pt x="302894" y="21463"/>
                  </a:lnTo>
                  <a:lnTo>
                    <a:pt x="299973" y="24130"/>
                  </a:lnTo>
                  <a:lnTo>
                    <a:pt x="298068" y="27686"/>
                  </a:lnTo>
                  <a:lnTo>
                    <a:pt x="297052" y="30353"/>
                  </a:lnTo>
                  <a:lnTo>
                    <a:pt x="298068" y="33020"/>
                  </a:lnTo>
                  <a:lnTo>
                    <a:pt x="324357" y="61594"/>
                  </a:lnTo>
                  <a:lnTo>
                    <a:pt x="347725" y="68834"/>
                  </a:lnTo>
                  <a:lnTo>
                    <a:pt x="347725" y="140335"/>
                  </a:lnTo>
                  <a:lnTo>
                    <a:pt x="336930" y="143002"/>
                  </a:lnTo>
                  <a:lnTo>
                    <a:pt x="328167" y="145669"/>
                  </a:lnTo>
                  <a:lnTo>
                    <a:pt x="320420" y="151892"/>
                  </a:lnTo>
                  <a:lnTo>
                    <a:pt x="312673" y="157226"/>
                  </a:lnTo>
                  <a:lnTo>
                    <a:pt x="304799" y="164465"/>
                  </a:lnTo>
                  <a:lnTo>
                    <a:pt x="299973" y="173355"/>
                  </a:lnTo>
                  <a:lnTo>
                    <a:pt x="295147" y="183134"/>
                  </a:lnTo>
                  <a:lnTo>
                    <a:pt x="293115" y="193040"/>
                  </a:lnTo>
                  <a:lnTo>
                    <a:pt x="312673" y="193040"/>
                  </a:lnTo>
                  <a:lnTo>
                    <a:pt x="313562" y="185928"/>
                  </a:lnTo>
                  <a:lnTo>
                    <a:pt x="316483" y="180467"/>
                  </a:lnTo>
                  <a:lnTo>
                    <a:pt x="320420" y="174244"/>
                  </a:lnTo>
                  <a:lnTo>
                    <a:pt x="324357" y="168910"/>
                  </a:lnTo>
                  <a:lnTo>
                    <a:pt x="329183" y="166243"/>
                  </a:lnTo>
                  <a:lnTo>
                    <a:pt x="336041" y="161798"/>
                  </a:lnTo>
                  <a:lnTo>
                    <a:pt x="341883" y="159893"/>
                  </a:lnTo>
                  <a:lnTo>
                    <a:pt x="347725" y="157226"/>
                  </a:lnTo>
                  <a:lnTo>
                    <a:pt x="366140" y="157226"/>
                  </a:lnTo>
                  <a:lnTo>
                    <a:pt x="366140" y="51816"/>
                  </a:lnTo>
                  <a:lnTo>
                    <a:pt x="347725" y="51816"/>
                  </a:lnTo>
                  <a:lnTo>
                    <a:pt x="336930" y="49149"/>
                  </a:lnTo>
                  <a:lnTo>
                    <a:pt x="328167" y="42926"/>
                  </a:lnTo>
                  <a:lnTo>
                    <a:pt x="321436" y="35687"/>
                  </a:lnTo>
                  <a:lnTo>
                    <a:pt x="315594" y="27686"/>
                  </a:lnTo>
                  <a:lnTo>
                    <a:pt x="312673" y="24130"/>
                  </a:lnTo>
                  <a:lnTo>
                    <a:pt x="310641" y="21463"/>
                  </a:lnTo>
                  <a:close/>
                </a:path>
                <a:path w="366395" h="208280">
                  <a:moveTo>
                    <a:pt x="366140" y="157226"/>
                  </a:moveTo>
                  <a:lnTo>
                    <a:pt x="347725" y="157226"/>
                  </a:lnTo>
                  <a:lnTo>
                    <a:pt x="347725" y="193040"/>
                  </a:lnTo>
                  <a:lnTo>
                    <a:pt x="366140" y="193040"/>
                  </a:lnTo>
                  <a:lnTo>
                    <a:pt x="366140" y="157226"/>
                  </a:lnTo>
                  <a:close/>
                </a:path>
                <a:path w="366395" h="208280">
                  <a:moveTo>
                    <a:pt x="360298" y="0"/>
                  </a:moveTo>
                  <a:lnTo>
                    <a:pt x="338962" y="0"/>
                  </a:lnTo>
                  <a:lnTo>
                    <a:pt x="336041" y="1778"/>
                  </a:lnTo>
                  <a:lnTo>
                    <a:pt x="334009" y="4445"/>
                  </a:lnTo>
                  <a:lnTo>
                    <a:pt x="332104" y="8890"/>
                  </a:lnTo>
                  <a:lnTo>
                    <a:pt x="334009" y="11557"/>
                  </a:lnTo>
                  <a:lnTo>
                    <a:pt x="336041" y="14350"/>
                  </a:lnTo>
                  <a:lnTo>
                    <a:pt x="338962" y="16129"/>
                  </a:lnTo>
                  <a:lnTo>
                    <a:pt x="341883" y="17018"/>
                  </a:lnTo>
                  <a:lnTo>
                    <a:pt x="347725" y="17018"/>
                  </a:lnTo>
                  <a:lnTo>
                    <a:pt x="347725" y="51816"/>
                  </a:lnTo>
                  <a:lnTo>
                    <a:pt x="366140" y="51816"/>
                  </a:lnTo>
                  <a:lnTo>
                    <a:pt x="366140" y="8889"/>
                  </a:lnTo>
                  <a:lnTo>
                    <a:pt x="365251" y="4445"/>
                  </a:lnTo>
                  <a:lnTo>
                    <a:pt x="363219" y="1778"/>
                  </a:lnTo>
                  <a:lnTo>
                    <a:pt x="36029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38911" y="2742438"/>
            <a:ext cx="889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00"/>
              </a:spcBef>
            </a:pPr>
            <a:r>
              <a:rPr sz="1800" b="1" spc="-210" dirty="0">
                <a:latin typeface="Arial"/>
                <a:cs typeface="Arial"/>
              </a:rPr>
              <a:t>Manage </a:t>
            </a:r>
            <a:r>
              <a:rPr sz="1800" b="1" spc="-204" dirty="0">
                <a:latin typeface="Arial"/>
                <a:cs typeface="Arial"/>
              </a:rPr>
              <a:t> </a:t>
            </a:r>
            <a:r>
              <a:rPr sz="1800" b="1" spc="-220" dirty="0">
                <a:latin typeface="Arial"/>
                <a:cs typeface="Arial"/>
              </a:rPr>
              <a:t>own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200" dirty="0">
                <a:latin typeface="Arial"/>
                <a:cs typeface="Arial"/>
              </a:rPr>
              <a:t>p</a:t>
            </a:r>
            <a:r>
              <a:rPr sz="1800" b="1" spc="-195" dirty="0">
                <a:latin typeface="Arial"/>
                <a:cs typeface="Arial"/>
              </a:rPr>
              <a:t>a</a:t>
            </a:r>
            <a:r>
              <a:rPr sz="1800" b="1" spc="-190" dirty="0">
                <a:latin typeface="Arial"/>
                <a:cs typeface="Arial"/>
              </a:rPr>
              <a:t>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54728" y="2780792"/>
            <a:ext cx="1752600" cy="5334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23215" marR="5080" indent="-311150">
              <a:lnSpc>
                <a:spcPts val="1839"/>
              </a:lnSpc>
              <a:spcBef>
                <a:spcPts val="425"/>
              </a:spcBef>
            </a:pPr>
            <a:r>
              <a:rPr sz="1800" b="1" spc="-170" dirty="0">
                <a:latin typeface="Arial"/>
                <a:cs typeface="Arial"/>
              </a:rPr>
              <a:t>Nurture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95" dirty="0">
                <a:latin typeface="Arial"/>
                <a:cs typeface="Arial"/>
              </a:rPr>
              <a:t>c</a:t>
            </a:r>
            <a:r>
              <a:rPr sz="1800" b="1" spc="-200" dirty="0">
                <a:latin typeface="Arial"/>
                <a:cs typeface="Arial"/>
              </a:rPr>
              <a:t>o</a:t>
            </a:r>
            <a:r>
              <a:rPr sz="1800" b="1" spc="-300" dirty="0">
                <a:latin typeface="Arial"/>
                <a:cs typeface="Arial"/>
              </a:rPr>
              <a:t>m</a:t>
            </a:r>
            <a:r>
              <a:rPr sz="1800" b="1" spc="-290" dirty="0">
                <a:latin typeface="Arial"/>
                <a:cs typeface="Arial"/>
              </a:rPr>
              <a:t>m</a:t>
            </a:r>
            <a:r>
              <a:rPr sz="1800" b="1" spc="-210" dirty="0">
                <a:latin typeface="Arial"/>
                <a:cs typeface="Arial"/>
              </a:rPr>
              <a:t>u</a:t>
            </a:r>
            <a:r>
              <a:rPr sz="1800" b="1" spc="-130" dirty="0">
                <a:latin typeface="Arial"/>
                <a:cs typeface="Arial"/>
              </a:rPr>
              <a:t>nity  </a:t>
            </a:r>
            <a:r>
              <a:rPr sz="1800" b="1" spc="-235" dirty="0">
                <a:latin typeface="Arial"/>
                <a:cs typeface="Arial"/>
              </a:rPr>
              <a:t>&amp;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70" dirty="0">
                <a:latin typeface="Arial"/>
                <a:cs typeface="Arial"/>
              </a:rPr>
              <a:t>rep</a:t>
            </a:r>
            <a:r>
              <a:rPr sz="1800" b="1" spc="-210" dirty="0">
                <a:latin typeface="Arial"/>
                <a:cs typeface="Arial"/>
              </a:rPr>
              <a:t>u</a:t>
            </a:r>
            <a:r>
              <a:rPr sz="1800" b="1" spc="-135" dirty="0">
                <a:latin typeface="Arial"/>
                <a:cs typeface="Arial"/>
              </a:rPr>
              <a:t>tat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200" dirty="0"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81904" y="1859153"/>
            <a:ext cx="749300" cy="749300"/>
            <a:chOff x="5081904" y="1859153"/>
            <a:chExt cx="749300" cy="749300"/>
          </a:xfrm>
        </p:grpSpPr>
        <p:sp>
          <p:nvSpPr>
            <p:cNvPr id="13" name="object 13"/>
            <p:cNvSpPr/>
            <p:nvPr/>
          </p:nvSpPr>
          <p:spPr>
            <a:xfrm>
              <a:off x="5081904" y="1859153"/>
              <a:ext cx="749300" cy="749300"/>
            </a:xfrm>
            <a:custGeom>
              <a:avLst/>
              <a:gdLst/>
              <a:ahLst/>
              <a:cxnLst/>
              <a:rect l="l" t="t" r="r" b="b"/>
              <a:pathLst>
                <a:path w="749300" h="749300">
                  <a:moveTo>
                    <a:pt x="394843" y="0"/>
                  </a:moveTo>
                  <a:lnTo>
                    <a:pt x="356108" y="0"/>
                  </a:lnTo>
                  <a:lnTo>
                    <a:pt x="336804" y="1142"/>
                  </a:lnTo>
                  <a:lnTo>
                    <a:pt x="300355" y="8000"/>
                  </a:lnTo>
                  <a:lnTo>
                    <a:pt x="281051" y="10286"/>
                  </a:lnTo>
                  <a:lnTo>
                    <a:pt x="265176" y="17144"/>
                  </a:lnTo>
                  <a:lnTo>
                    <a:pt x="229870" y="29717"/>
                  </a:lnTo>
                  <a:lnTo>
                    <a:pt x="197993" y="44449"/>
                  </a:lnTo>
                  <a:lnTo>
                    <a:pt x="164973" y="63880"/>
                  </a:lnTo>
                  <a:lnTo>
                    <a:pt x="110363" y="110616"/>
                  </a:lnTo>
                  <a:lnTo>
                    <a:pt x="64770" y="165353"/>
                  </a:lnTo>
                  <a:lnTo>
                    <a:pt x="30734" y="227964"/>
                  </a:lnTo>
                  <a:lnTo>
                    <a:pt x="12446" y="280415"/>
                  </a:lnTo>
                  <a:lnTo>
                    <a:pt x="2286" y="355599"/>
                  </a:lnTo>
                  <a:lnTo>
                    <a:pt x="0" y="375030"/>
                  </a:lnTo>
                  <a:lnTo>
                    <a:pt x="2286" y="393318"/>
                  </a:lnTo>
                  <a:lnTo>
                    <a:pt x="3429" y="413765"/>
                  </a:lnTo>
                  <a:lnTo>
                    <a:pt x="4572" y="432053"/>
                  </a:lnTo>
                  <a:lnTo>
                    <a:pt x="17018" y="485520"/>
                  </a:lnTo>
                  <a:lnTo>
                    <a:pt x="46609" y="552830"/>
                  </a:lnTo>
                  <a:lnTo>
                    <a:pt x="86487" y="612139"/>
                  </a:lnTo>
                  <a:lnTo>
                    <a:pt x="137668" y="663320"/>
                  </a:lnTo>
                  <a:lnTo>
                    <a:pt x="197993" y="704341"/>
                  </a:lnTo>
                  <a:lnTo>
                    <a:pt x="281051" y="737488"/>
                  </a:lnTo>
                  <a:lnTo>
                    <a:pt x="318643" y="744346"/>
                  </a:lnTo>
                  <a:lnTo>
                    <a:pt x="356108" y="748791"/>
                  </a:lnTo>
                  <a:lnTo>
                    <a:pt x="394843" y="748791"/>
                  </a:lnTo>
                  <a:lnTo>
                    <a:pt x="451739" y="740917"/>
                  </a:lnTo>
                  <a:lnTo>
                    <a:pt x="520065" y="719200"/>
                  </a:lnTo>
                  <a:lnTo>
                    <a:pt x="551600" y="705484"/>
                  </a:lnTo>
                  <a:lnTo>
                    <a:pt x="374396" y="705484"/>
                  </a:lnTo>
                  <a:lnTo>
                    <a:pt x="341376" y="704341"/>
                  </a:lnTo>
                  <a:lnTo>
                    <a:pt x="276479" y="691895"/>
                  </a:lnTo>
                  <a:lnTo>
                    <a:pt x="217297" y="665606"/>
                  </a:lnTo>
                  <a:lnTo>
                    <a:pt x="163830" y="630300"/>
                  </a:lnTo>
                  <a:lnTo>
                    <a:pt x="119507" y="584707"/>
                  </a:lnTo>
                  <a:lnTo>
                    <a:pt x="84201" y="532256"/>
                  </a:lnTo>
                  <a:lnTo>
                    <a:pt x="58039" y="473074"/>
                  </a:lnTo>
                  <a:lnTo>
                    <a:pt x="46609" y="409193"/>
                  </a:lnTo>
                  <a:lnTo>
                    <a:pt x="43180" y="375030"/>
                  </a:lnTo>
                  <a:lnTo>
                    <a:pt x="46609" y="339724"/>
                  </a:lnTo>
                  <a:lnTo>
                    <a:pt x="58039" y="275843"/>
                  </a:lnTo>
                  <a:lnTo>
                    <a:pt x="84201" y="215518"/>
                  </a:lnTo>
                  <a:lnTo>
                    <a:pt x="119507" y="164210"/>
                  </a:lnTo>
                  <a:lnTo>
                    <a:pt x="163830" y="117474"/>
                  </a:lnTo>
                  <a:lnTo>
                    <a:pt x="217297" y="83311"/>
                  </a:lnTo>
                  <a:lnTo>
                    <a:pt x="276479" y="58165"/>
                  </a:lnTo>
                  <a:lnTo>
                    <a:pt x="341376" y="44449"/>
                  </a:lnTo>
                  <a:lnTo>
                    <a:pt x="374396" y="43306"/>
                  </a:lnTo>
                  <a:lnTo>
                    <a:pt x="551577" y="43306"/>
                  </a:lnTo>
                  <a:lnTo>
                    <a:pt x="520065" y="29717"/>
                  </a:lnTo>
                  <a:lnTo>
                    <a:pt x="467741" y="10286"/>
                  </a:lnTo>
                  <a:lnTo>
                    <a:pt x="451739" y="8000"/>
                  </a:lnTo>
                  <a:lnTo>
                    <a:pt x="431292" y="4571"/>
                  </a:lnTo>
                  <a:lnTo>
                    <a:pt x="413004" y="1142"/>
                  </a:lnTo>
                  <a:lnTo>
                    <a:pt x="394843" y="0"/>
                  </a:lnTo>
                  <a:close/>
                </a:path>
                <a:path w="749300" h="749300">
                  <a:moveTo>
                    <a:pt x="551577" y="43306"/>
                  </a:moveTo>
                  <a:lnTo>
                    <a:pt x="374396" y="43306"/>
                  </a:lnTo>
                  <a:lnTo>
                    <a:pt x="408559" y="44449"/>
                  </a:lnTo>
                  <a:lnTo>
                    <a:pt x="441452" y="49021"/>
                  </a:lnTo>
                  <a:lnTo>
                    <a:pt x="505206" y="68452"/>
                  </a:lnTo>
                  <a:lnTo>
                    <a:pt x="559816" y="99186"/>
                  </a:lnTo>
                  <a:lnTo>
                    <a:pt x="608838" y="139064"/>
                  </a:lnTo>
                  <a:lnTo>
                    <a:pt x="649732" y="188086"/>
                  </a:lnTo>
                  <a:lnTo>
                    <a:pt x="680466" y="245109"/>
                  </a:lnTo>
                  <a:lnTo>
                    <a:pt x="699770" y="307720"/>
                  </a:lnTo>
                  <a:lnTo>
                    <a:pt x="706628" y="375030"/>
                  </a:lnTo>
                  <a:lnTo>
                    <a:pt x="705485" y="409193"/>
                  </a:lnTo>
                  <a:lnTo>
                    <a:pt x="690753" y="473074"/>
                  </a:lnTo>
                  <a:lnTo>
                    <a:pt x="666877" y="532256"/>
                  </a:lnTo>
                  <a:lnTo>
                    <a:pt x="630428" y="584707"/>
                  </a:lnTo>
                  <a:lnTo>
                    <a:pt x="585978" y="630300"/>
                  </a:lnTo>
                  <a:lnTo>
                    <a:pt x="532511" y="665606"/>
                  </a:lnTo>
                  <a:lnTo>
                    <a:pt x="474472" y="691895"/>
                  </a:lnTo>
                  <a:lnTo>
                    <a:pt x="408559" y="704341"/>
                  </a:lnTo>
                  <a:lnTo>
                    <a:pt x="374396" y="705484"/>
                  </a:lnTo>
                  <a:lnTo>
                    <a:pt x="551600" y="705484"/>
                  </a:lnTo>
                  <a:lnTo>
                    <a:pt x="613283" y="663320"/>
                  </a:lnTo>
                  <a:lnTo>
                    <a:pt x="663448" y="612139"/>
                  </a:lnTo>
                  <a:lnTo>
                    <a:pt x="703199" y="552830"/>
                  </a:lnTo>
                  <a:lnTo>
                    <a:pt x="732790" y="485520"/>
                  </a:lnTo>
                  <a:lnTo>
                    <a:pt x="744220" y="432053"/>
                  </a:lnTo>
                  <a:lnTo>
                    <a:pt x="747649" y="413765"/>
                  </a:lnTo>
                  <a:lnTo>
                    <a:pt x="748792" y="393318"/>
                  </a:lnTo>
                  <a:lnTo>
                    <a:pt x="748792" y="355599"/>
                  </a:lnTo>
                  <a:lnTo>
                    <a:pt x="747649" y="336295"/>
                  </a:lnTo>
                  <a:lnTo>
                    <a:pt x="744220" y="316864"/>
                  </a:lnTo>
                  <a:lnTo>
                    <a:pt x="741934" y="298703"/>
                  </a:lnTo>
                  <a:lnTo>
                    <a:pt x="720344" y="227964"/>
                  </a:lnTo>
                  <a:lnTo>
                    <a:pt x="685038" y="165353"/>
                  </a:lnTo>
                  <a:lnTo>
                    <a:pt x="639572" y="110616"/>
                  </a:lnTo>
                  <a:lnTo>
                    <a:pt x="583819" y="63880"/>
                  </a:lnTo>
                  <a:lnTo>
                    <a:pt x="554228" y="44449"/>
                  </a:lnTo>
                  <a:lnTo>
                    <a:pt x="551577" y="43306"/>
                  </a:lnTo>
                  <a:close/>
                </a:path>
              </a:pathLst>
            </a:custGeom>
            <a:solidFill>
              <a:srgbClr val="153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6486" y="1945348"/>
              <a:ext cx="574865" cy="57661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910831" y="2787142"/>
            <a:ext cx="1130300" cy="5334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91440" marR="5080" indent="-79375">
              <a:lnSpc>
                <a:spcPts val="1839"/>
              </a:lnSpc>
              <a:spcBef>
                <a:spcPts val="425"/>
              </a:spcBef>
            </a:pPr>
            <a:r>
              <a:rPr sz="1800" b="1" spc="-204" dirty="0">
                <a:latin typeface="Arial"/>
                <a:cs typeface="Arial"/>
              </a:rPr>
              <a:t>Eng</a:t>
            </a:r>
            <a:r>
              <a:rPr sz="1800" b="1" spc="-195" dirty="0">
                <a:latin typeface="Arial"/>
                <a:cs typeface="Arial"/>
              </a:rPr>
              <a:t>a</a:t>
            </a:r>
            <a:r>
              <a:rPr sz="1800" b="1" spc="-190" dirty="0">
                <a:latin typeface="Arial"/>
                <a:cs typeface="Arial"/>
              </a:rPr>
              <a:t>ge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45" dirty="0">
                <a:latin typeface="Arial"/>
                <a:cs typeface="Arial"/>
              </a:rPr>
              <a:t>with  </a:t>
            </a:r>
            <a:r>
              <a:rPr sz="1800" b="1" spc="-190" dirty="0">
                <a:latin typeface="Arial"/>
                <a:cs typeface="Arial"/>
              </a:rPr>
              <a:t>customers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094473" y="1847850"/>
            <a:ext cx="749300" cy="749300"/>
            <a:chOff x="7094473" y="1847850"/>
            <a:chExt cx="749300" cy="749300"/>
          </a:xfrm>
        </p:grpSpPr>
        <p:sp>
          <p:nvSpPr>
            <p:cNvPr id="17" name="object 17"/>
            <p:cNvSpPr/>
            <p:nvPr/>
          </p:nvSpPr>
          <p:spPr>
            <a:xfrm>
              <a:off x="7094473" y="1847850"/>
              <a:ext cx="749300" cy="749300"/>
            </a:xfrm>
            <a:custGeom>
              <a:avLst/>
              <a:gdLst/>
              <a:ahLst/>
              <a:cxnLst/>
              <a:rect l="l" t="t" r="r" b="b"/>
              <a:pathLst>
                <a:path w="749300" h="749300">
                  <a:moveTo>
                    <a:pt x="393191" y="0"/>
                  </a:moveTo>
                  <a:lnTo>
                    <a:pt x="355599" y="0"/>
                  </a:lnTo>
                  <a:lnTo>
                    <a:pt x="336168" y="1015"/>
                  </a:lnTo>
                  <a:lnTo>
                    <a:pt x="316864" y="4444"/>
                  </a:lnTo>
                  <a:lnTo>
                    <a:pt x="298576" y="6730"/>
                  </a:lnTo>
                  <a:lnTo>
                    <a:pt x="281558" y="11302"/>
                  </a:lnTo>
                  <a:lnTo>
                    <a:pt x="263270" y="15874"/>
                  </a:lnTo>
                  <a:lnTo>
                    <a:pt x="229107" y="28447"/>
                  </a:lnTo>
                  <a:lnTo>
                    <a:pt x="165226" y="63626"/>
                  </a:lnTo>
                  <a:lnTo>
                    <a:pt x="110616" y="109219"/>
                  </a:lnTo>
                  <a:lnTo>
                    <a:pt x="63880" y="164972"/>
                  </a:lnTo>
                  <a:lnTo>
                    <a:pt x="29590" y="228726"/>
                  </a:lnTo>
                  <a:lnTo>
                    <a:pt x="12572" y="281050"/>
                  </a:lnTo>
                  <a:lnTo>
                    <a:pt x="8000" y="299211"/>
                  </a:lnTo>
                  <a:lnTo>
                    <a:pt x="1142" y="335660"/>
                  </a:lnTo>
                  <a:lnTo>
                    <a:pt x="0" y="353821"/>
                  </a:lnTo>
                  <a:lnTo>
                    <a:pt x="0" y="393699"/>
                  </a:lnTo>
                  <a:lnTo>
                    <a:pt x="1142" y="411860"/>
                  </a:lnTo>
                  <a:lnTo>
                    <a:pt x="4571" y="430148"/>
                  </a:lnTo>
                  <a:lnTo>
                    <a:pt x="8000" y="449452"/>
                  </a:lnTo>
                  <a:lnTo>
                    <a:pt x="12572" y="467613"/>
                  </a:lnTo>
                  <a:lnTo>
                    <a:pt x="17144" y="485901"/>
                  </a:lnTo>
                  <a:lnTo>
                    <a:pt x="29590" y="518921"/>
                  </a:lnTo>
                  <a:lnTo>
                    <a:pt x="63880" y="583691"/>
                  </a:lnTo>
                  <a:lnTo>
                    <a:pt x="110616" y="638301"/>
                  </a:lnTo>
                  <a:lnTo>
                    <a:pt x="165226" y="683894"/>
                  </a:lnTo>
                  <a:lnTo>
                    <a:pt x="229107" y="718057"/>
                  </a:lnTo>
                  <a:lnTo>
                    <a:pt x="281558" y="736218"/>
                  </a:lnTo>
                  <a:lnTo>
                    <a:pt x="298576" y="740790"/>
                  </a:lnTo>
                  <a:lnTo>
                    <a:pt x="316864" y="744219"/>
                  </a:lnTo>
                  <a:lnTo>
                    <a:pt x="336168" y="745362"/>
                  </a:lnTo>
                  <a:lnTo>
                    <a:pt x="355599" y="747648"/>
                  </a:lnTo>
                  <a:lnTo>
                    <a:pt x="375030" y="748791"/>
                  </a:lnTo>
                  <a:lnTo>
                    <a:pt x="393191" y="747648"/>
                  </a:lnTo>
                  <a:lnTo>
                    <a:pt x="413765" y="745362"/>
                  </a:lnTo>
                  <a:lnTo>
                    <a:pt x="431926" y="744219"/>
                  </a:lnTo>
                  <a:lnTo>
                    <a:pt x="485520" y="731646"/>
                  </a:lnTo>
                  <a:lnTo>
                    <a:pt x="547907" y="705484"/>
                  </a:lnTo>
                  <a:lnTo>
                    <a:pt x="375030" y="705484"/>
                  </a:lnTo>
                  <a:lnTo>
                    <a:pt x="341883" y="704341"/>
                  </a:lnTo>
                  <a:lnTo>
                    <a:pt x="275843" y="690752"/>
                  </a:lnTo>
                  <a:lnTo>
                    <a:pt x="215391" y="664463"/>
                  </a:lnTo>
                  <a:lnTo>
                    <a:pt x="164083" y="629284"/>
                  </a:lnTo>
                  <a:lnTo>
                    <a:pt x="117347" y="584834"/>
                  </a:lnTo>
                  <a:lnTo>
                    <a:pt x="83184" y="531367"/>
                  </a:lnTo>
                  <a:lnTo>
                    <a:pt x="58165" y="472185"/>
                  </a:lnTo>
                  <a:lnTo>
                    <a:pt x="44449" y="407288"/>
                  </a:lnTo>
                  <a:lnTo>
                    <a:pt x="43306" y="374395"/>
                  </a:lnTo>
                  <a:lnTo>
                    <a:pt x="44449" y="340232"/>
                  </a:lnTo>
                  <a:lnTo>
                    <a:pt x="58165" y="276478"/>
                  </a:lnTo>
                  <a:lnTo>
                    <a:pt x="83184" y="216153"/>
                  </a:lnTo>
                  <a:lnTo>
                    <a:pt x="117347" y="162686"/>
                  </a:lnTo>
                  <a:lnTo>
                    <a:pt x="164083" y="118236"/>
                  </a:lnTo>
                  <a:lnTo>
                    <a:pt x="215391" y="81914"/>
                  </a:lnTo>
                  <a:lnTo>
                    <a:pt x="275843" y="57911"/>
                  </a:lnTo>
                  <a:lnTo>
                    <a:pt x="341883" y="44322"/>
                  </a:lnTo>
                  <a:lnTo>
                    <a:pt x="375030" y="42036"/>
                  </a:lnTo>
                  <a:lnTo>
                    <a:pt x="546382" y="42036"/>
                  </a:lnTo>
                  <a:lnTo>
                    <a:pt x="520826" y="28447"/>
                  </a:lnTo>
                  <a:lnTo>
                    <a:pt x="485520" y="15874"/>
                  </a:lnTo>
                  <a:lnTo>
                    <a:pt x="468375" y="11302"/>
                  </a:lnTo>
                  <a:lnTo>
                    <a:pt x="450214" y="6730"/>
                  </a:lnTo>
                  <a:lnTo>
                    <a:pt x="431926" y="4444"/>
                  </a:lnTo>
                  <a:lnTo>
                    <a:pt x="413765" y="1015"/>
                  </a:lnTo>
                  <a:lnTo>
                    <a:pt x="393191" y="0"/>
                  </a:lnTo>
                  <a:close/>
                </a:path>
                <a:path w="749300" h="749300">
                  <a:moveTo>
                    <a:pt x="546382" y="42036"/>
                  </a:moveTo>
                  <a:lnTo>
                    <a:pt x="375030" y="42036"/>
                  </a:lnTo>
                  <a:lnTo>
                    <a:pt x="409193" y="44322"/>
                  </a:lnTo>
                  <a:lnTo>
                    <a:pt x="441070" y="50037"/>
                  </a:lnTo>
                  <a:lnTo>
                    <a:pt x="503808" y="68198"/>
                  </a:lnTo>
                  <a:lnTo>
                    <a:pt x="560704" y="98932"/>
                  </a:lnTo>
                  <a:lnTo>
                    <a:pt x="609726" y="139953"/>
                  </a:lnTo>
                  <a:lnTo>
                    <a:pt x="649604" y="188848"/>
                  </a:lnTo>
                  <a:lnTo>
                    <a:pt x="679322" y="245744"/>
                  </a:lnTo>
                  <a:lnTo>
                    <a:pt x="699769" y="307212"/>
                  </a:lnTo>
                  <a:lnTo>
                    <a:pt x="705484" y="374395"/>
                  </a:lnTo>
                  <a:lnTo>
                    <a:pt x="704341" y="407288"/>
                  </a:lnTo>
                  <a:lnTo>
                    <a:pt x="691768" y="472185"/>
                  </a:lnTo>
                  <a:lnTo>
                    <a:pt x="665606" y="531367"/>
                  </a:lnTo>
                  <a:lnTo>
                    <a:pt x="630300" y="584834"/>
                  </a:lnTo>
                  <a:lnTo>
                    <a:pt x="584707" y="629284"/>
                  </a:lnTo>
                  <a:lnTo>
                    <a:pt x="503808" y="679322"/>
                  </a:lnTo>
                  <a:lnTo>
                    <a:pt x="441070" y="698626"/>
                  </a:lnTo>
                  <a:lnTo>
                    <a:pt x="375030" y="705484"/>
                  </a:lnTo>
                  <a:lnTo>
                    <a:pt x="547907" y="705484"/>
                  </a:lnTo>
                  <a:lnTo>
                    <a:pt x="583564" y="683894"/>
                  </a:lnTo>
                  <a:lnTo>
                    <a:pt x="639444" y="638301"/>
                  </a:lnTo>
                  <a:lnTo>
                    <a:pt x="686180" y="583691"/>
                  </a:lnTo>
                  <a:lnTo>
                    <a:pt x="719200" y="518921"/>
                  </a:lnTo>
                  <a:lnTo>
                    <a:pt x="737361" y="467613"/>
                  </a:lnTo>
                  <a:lnTo>
                    <a:pt x="740790" y="449452"/>
                  </a:lnTo>
                  <a:lnTo>
                    <a:pt x="745362" y="430148"/>
                  </a:lnTo>
                  <a:lnTo>
                    <a:pt x="746505" y="411860"/>
                  </a:lnTo>
                  <a:lnTo>
                    <a:pt x="748791" y="393699"/>
                  </a:lnTo>
                  <a:lnTo>
                    <a:pt x="748791" y="353821"/>
                  </a:lnTo>
                  <a:lnTo>
                    <a:pt x="746505" y="335660"/>
                  </a:lnTo>
                  <a:lnTo>
                    <a:pt x="745362" y="317499"/>
                  </a:lnTo>
                  <a:lnTo>
                    <a:pt x="740790" y="299211"/>
                  </a:lnTo>
                  <a:lnTo>
                    <a:pt x="719200" y="228726"/>
                  </a:lnTo>
                  <a:lnTo>
                    <a:pt x="686180" y="164972"/>
                  </a:lnTo>
                  <a:lnTo>
                    <a:pt x="639444" y="109219"/>
                  </a:lnTo>
                  <a:lnTo>
                    <a:pt x="583564" y="63626"/>
                  </a:lnTo>
                  <a:lnTo>
                    <a:pt x="552830" y="45465"/>
                  </a:lnTo>
                  <a:lnTo>
                    <a:pt x="546382" y="42036"/>
                  </a:lnTo>
                  <a:close/>
                </a:path>
              </a:pathLst>
            </a:custGeom>
            <a:solidFill>
              <a:srgbClr val="5F9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83449" y="2008517"/>
              <a:ext cx="388772" cy="387591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2939923" y="1873758"/>
            <a:ext cx="749300" cy="749300"/>
            <a:chOff x="2939923" y="1873758"/>
            <a:chExt cx="749300" cy="749300"/>
          </a:xfrm>
        </p:grpSpPr>
        <p:sp>
          <p:nvSpPr>
            <p:cNvPr id="20" name="object 20"/>
            <p:cNvSpPr/>
            <p:nvPr/>
          </p:nvSpPr>
          <p:spPr>
            <a:xfrm>
              <a:off x="2939923" y="1873758"/>
              <a:ext cx="749300" cy="749300"/>
            </a:xfrm>
            <a:custGeom>
              <a:avLst/>
              <a:gdLst/>
              <a:ahLst/>
              <a:cxnLst/>
              <a:rect l="l" t="t" r="r" b="b"/>
              <a:pathLst>
                <a:path w="749300" h="749300">
                  <a:moveTo>
                    <a:pt x="394842" y="0"/>
                  </a:moveTo>
                  <a:lnTo>
                    <a:pt x="356107" y="0"/>
                  </a:lnTo>
                  <a:lnTo>
                    <a:pt x="336803" y="1142"/>
                  </a:lnTo>
                  <a:lnTo>
                    <a:pt x="300354" y="8000"/>
                  </a:lnTo>
                  <a:lnTo>
                    <a:pt x="281050" y="10286"/>
                  </a:lnTo>
                  <a:lnTo>
                    <a:pt x="265048" y="17144"/>
                  </a:lnTo>
                  <a:lnTo>
                    <a:pt x="229869" y="29717"/>
                  </a:lnTo>
                  <a:lnTo>
                    <a:pt x="197992" y="44449"/>
                  </a:lnTo>
                  <a:lnTo>
                    <a:pt x="164972" y="63880"/>
                  </a:lnTo>
                  <a:lnTo>
                    <a:pt x="110362" y="110616"/>
                  </a:lnTo>
                  <a:lnTo>
                    <a:pt x="64769" y="165353"/>
                  </a:lnTo>
                  <a:lnTo>
                    <a:pt x="30733" y="227964"/>
                  </a:lnTo>
                  <a:lnTo>
                    <a:pt x="12445" y="280415"/>
                  </a:lnTo>
                  <a:lnTo>
                    <a:pt x="2158" y="355599"/>
                  </a:lnTo>
                  <a:lnTo>
                    <a:pt x="0" y="375030"/>
                  </a:lnTo>
                  <a:lnTo>
                    <a:pt x="2158" y="393318"/>
                  </a:lnTo>
                  <a:lnTo>
                    <a:pt x="3301" y="413765"/>
                  </a:lnTo>
                  <a:lnTo>
                    <a:pt x="4444" y="432053"/>
                  </a:lnTo>
                  <a:lnTo>
                    <a:pt x="17017" y="485520"/>
                  </a:lnTo>
                  <a:lnTo>
                    <a:pt x="46608" y="552830"/>
                  </a:lnTo>
                  <a:lnTo>
                    <a:pt x="86486" y="612139"/>
                  </a:lnTo>
                  <a:lnTo>
                    <a:pt x="137667" y="663320"/>
                  </a:lnTo>
                  <a:lnTo>
                    <a:pt x="197992" y="704341"/>
                  </a:lnTo>
                  <a:lnTo>
                    <a:pt x="281050" y="737488"/>
                  </a:lnTo>
                  <a:lnTo>
                    <a:pt x="318642" y="744346"/>
                  </a:lnTo>
                  <a:lnTo>
                    <a:pt x="356107" y="748791"/>
                  </a:lnTo>
                  <a:lnTo>
                    <a:pt x="394842" y="748791"/>
                  </a:lnTo>
                  <a:lnTo>
                    <a:pt x="451738" y="740917"/>
                  </a:lnTo>
                  <a:lnTo>
                    <a:pt x="520064" y="719200"/>
                  </a:lnTo>
                  <a:lnTo>
                    <a:pt x="551482" y="705484"/>
                  </a:lnTo>
                  <a:lnTo>
                    <a:pt x="374395" y="705484"/>
                  </a:lnTo>
                  <a:lnTo>
                    <a:pt x="341375" y="704341"/>
                  </a:lnTo>
                  <a:lnTo>
                    <a:pt x="276478" y="691895"/>
                  </a:lnTo>
                  <a:lnTo>
                    <a:pt x="217296" y="665606"/>
                  </a:lnTo>
                  <a:lnTo>
                    <a:pt x="163829" y="630300"/>
                  </a:lnTo>
                  <a:lnTo>
                    <a:pt x="119379" y="584707"/>
                  </a:lnTo>
                  <a:lnTo>
                    <a:pt x="84200" y="532256"/>
                  </a:lnTo>
                  <a:lnTo>
                    <a:pt x="58038" y="473074"/>
                  </a:lnTo>
                  <a:lnTo>
                    <a:pt x="46608" y="409193"/>
                  </a:lnTo>
                  <a:lnTo>
                    <a:pt x="43179" y="375030"/>
                  </a:lnTo>
                  <a:lnTo>
                    <a:pt x="46608" y="339724"/>
                  </a:lnTo>
                  <a:lnTo>
                    <a:pt x="58038" y="275843"/>
                  </a:lnTo>
                  <a:lnTo>
                    <a:pt x="84200" y="215518"/>
                  </a:lnTo>
                  <a:lnTo>
                    <a:pt x="119379" y="164210"/>
                  </a:lnTo>
                  <a:lnTo>
                    <a:pt x="163829" y="117474"/>
                  </a:lnTo>
                  <a:lnTo>
                    <a:pt x="217296" y="83311"/>
                  </a:lnTo>
                  <a:lnTo>
                    <a:pt x="276478" y="58165"/>
                  </a:lnTo>
                  <a:lnTo>
                    <a:pt x="341375" y="44449"/>
                  </a:lnTo>
                  <a:lnTo>
                    <a:pt x="374395" y="43306"/>
                  </a:lnTo>
                  <a:lnTo>
                    <a:pt x="551460" y="43306"/>
                  </a:lnTo>
                  <a:lnTo>
                    <a:pt x="520064" y="29717"/>
                  </a:lnTo>
                  <a:lnTo>
                    <a:pt x="467613" y="10286"/>
                  </a:lnTo>
                  <a:lnTo>
                    <a:pt x="451738" y="8000"/>
                  </a:lnTo>
                  <a:lnTo>
                    <a:pt x="431291" y="4571"/>
                  </a:lnTo>
                  <a:lnTo>
                    <a:pt x="413003" y="1142"/>
                  </a:lnTo>
                  <a:lnTo>
                    <a:pt x="394842" y="0"/>
                  </a:lnTo>
                  <a:close/>
                </a:path>
                <a:path w="749300" h="749300">
                  <a:moveTo>
                    <a:pt x="551460" y="43306"/>
                  </a:moveTo>
                  <a:lnTo>
                    <a:pt x="374395" y="43306"/>
                  </a:lnTo>
                  <a:lnTo>
                    <a:pt x="408431" y="44449"/>
                  </a:lnTo>
                  <a:lnTo>
                    <a:pt x="441451" y="49021"/>
                  </a:lnTo>
                  <a:lnTo>
                    <a:pt x="505205" y="68452"/>
                  </a:lnTo>
                  <a:lnTo>
                    <a:pt x="559815" y="99186"/>
                  </a:lnTo>
                  <a:lnTo>
                    <a:pt x="608710" y="139064"/>
                  </a:lnTo>
                  <a:lnTo>
                    <a:pt x="649731" y="188086"/>
                  </a:lnTo>
                  <a:lnTo>
                    <a:pt x="680465" y="245109"/>
                  </a:lnTo>
                  <a:lnTo>
                    <a:pt x="699769" y="307720"/>
                  </a:lnTo>
                  <a:lnTo>
                    <a:pt x="706627" y="375030"/>
                  </a:lnTo>
                  <a:lnTo>
                    <a:pt x="705484" y="409193"/>
                  </a:lnTo>
                  <a:lnTo>
                    <a:pt x="690752" y="473074"/>
                  </a:lnTo>
                  <a:lnTo>
                    <a:pt x="666749" y="532256"/>
                  </a:lnTo>
                  <a:lnTo>
                    <a:pt x="630427" y="584707"/>
                  </a:lnTo>
                  <a:lnTo>
                    <a:pt x="585977" y="630300"/>
                  </a:lnTo>
                  <a:lnTo>
                    <a:pt x="532510" y="665606"/>
                  </a:lnTo>
                  <a:lnTo>
                    <a:pt x="474471" y="691895"/>
                  </a:lnTo>
                  <a:lnTo>
                    <a:pt x="408431" y="704341"/>
                  </a:lnTo>
                  <a:lnTo>
                    <a:pt x="374395" y="705484"/>
                  </a:lnTo>
                  <a:lnTo>
                    <a:pt x="551482" y="705484"/>
                  </a:lnTo>
                  <a:lnTo>
                    <a:pt x="613282" y="663320"/>
                  </a:lnTo>
                  <a:lnTo>
                    <a:pt x="663447" y="612139"/>
                  </a:lnTo>
                  <a:lnTo>
                    <a:pt x="703198" y="552830"/>
                  </a:lnTo>
                  <a:lnTo>
                    <a:pt x="732789" y="485520"/>
                  </a:lnTo>
                  <a:lnTo>
                    <a:pt x="744219" y="432053"/>
                  </a:lnTo>
                  <a:lnTo>
                    <a:pt x="747648" y="413765"/>
                  </a:lnTo>
                  <a:lnTo>
                    <a:pt x="748791" y="393318"/>
                  </a:lnTo>
                  <a:lnTo>
                    <a:pt x="748791" y="355599"/>
                  </a:lnTo>
                  <a:lnTo>
                    <a:pt x="747648" y="336295"/>
                  </a:lnTo>
                  <a:lnTo>
                    <a:pt x="744219" y="316864"/>
                  </a:lnTo>
                  <a:lnTo>
                    <a:pt x="741933" y="298703"/>
                  </a:lnTo>
                  <a:lnTo>
                    <a:pt x="720343" y="227964"/>
                  </a:lnTo>
                  <a:lnTo>
                    <a:pt x="685037" y="165353"/>
                  </a:lnTo>
                  <a:lnTo>
                    <a:pt x="639444" y="110616"/>
                  </a:lnTo>
                  <a:lnTo>
                    <a:pt x="583691" y="63880"/>
                  </a:lnTo>
                  <a:lnTo>
                    <a:pt x="554100" y="44449"/>
                  </a:lnTo>
                  <a:lnTo>
                    <a:pt x="551460" y="43306"/>
                  </a:lnTo>
                  <a:close/>
                </a:path>
              </a:pathLst>
            </a:custGeom>
            <a:solidFill>
              <a:srgbClr val="6DB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35871" y="2056802"/>
              <a:ext cx="356870" cy="318770"/>
            </a:xfrm>
            <a:custGeom>
              <a:avLst/>
              <a:gdLst/>
              <a:ahLst/>
              <a:cxnLst/>
              <a:rect l="l" t="t" r="r" b="b"/>
              <a:pathLst>
                <a:path w="356870" h="318769">
                  <a:moveTo>
                    <a:pt x="114325" y="190284"/>
                  </a:moveTo>
                  <a:lnTo>
                    <a:pt x="110197" y="186232"/>
                  </a:lnTo>
                  <a:lnTo>
                    <a:pt x="45453" y="186232"/>
                  </a:lnTo>
                  <a:lnTo>
                    <a:pt x="42697" y="190284"/>
                  </a:lnTo>
                  <a:lnTo>
                    <a:pt x="42697" y="314439"/>
                  </a:lnTo>
                  <a:lnTo>
                    <a:pt x="45453" y="318490"/>
                  </a:lnTo>
                  <a:lnTo>
                    <a:pt x="110197" y="318490"/>
                  </a:lnTo>
                  <a:lnTo>
                    <a:pt x="114325" y="314439"/>
                  </a:lnTo>
                  <a:lnTo>
                    <a:pt x="114325" y="309041"/>
                  </a:lnTo>
                  <a:lnTo>
                    <a:pt x="114325" y="190284"/>
                  </a:lnTo>
                  <a:close/>
                </a:path>
                <a:path w="356870" h="318769">
                  <a:moveTo>
                    <a:pt x="318147" y="190284"/>
                  </a:moveTo>
                  <a:lnTo>
                    <a:pt x="314020" y="186232"/>
                  </a:lnTo>
                  <a:lnTo>
                    <a:pt x="249288" y="186232"/>
                  </a:lnTo>
                  <a:lnTo>
                    <a:pt x="245160" y="190284"/>
                  </a:lnTo>
                  <a:lnTo>
                    <a:pt x="245160" y="314439"/>
                  </a:lnTo>
                  <a:lnTo>
                    <a:pt x="249288" y="318490"/>
                  </a:lnTo>
                  <a:lnTo>
                    <a:pt x="314020" y="318490"/>
                  </a:lnTo>
                  <a:lnTo>
                    <a:pt x="318147" y="314439"/>
                  </a:lnTo>
                  <a:lnTo>
                    <a:pt x="318147" y="309041"/>
                  </a:lnTo>
                  <a:lnTo>
                    <a:pt x="318147" y="190284"/>
                  </a:lnTo>
                  <a:close/>
                </a:path>
                <a:path w="356870" h="318769">
                  <a:moveTo>
                    <a:pt x="356717" y="139039"/>
                  </a:moveTo>
                  <a:lnTo>
                    <a:pt x="336511" y="86779"/>
                  </a:lnTo>
                  <a:lnTo>
                    <a:pt x="308000" y="51282"/>
                  </a:lnTo>
                  <a:lnTo>
                    <a:pt x="271322" y="23901"/>
                  </a:lnTo>
                  <a:lnTo>
                    <a:pt x="228231" y="6248"/>
                  </a:lnTo>
                  <a:lnTo>
                    <a:pt x="180428" y="0"/>
                  </a:lnTo>
                  <a:lnTo>
                    <a:pt x="132638" y="6248"/>
                  </a:lnTo>
                  <a:lnTo>
                    <a:pt x="89585" y="23901"/>
                  </a:lnTo>
                  <a:lnTo>
                    <a:pt x="53035" y="51282"/>
                  </a:lnTo>
                  <a:lnTo>
                    <a:pt x="24739" y="86779"/>
                  </a:lnTo>
                  <a:lnTo>
                    <a:pt x="6477" y="128714"/>
                  </a:lnTo>
                  <a:lnTo>
                    <a:pt x="177" y="174091"/>
                  </a:lnTo>
                  <a:lnTo>
                    <a:pt x="0" y="174091"/>
                  </a:lnTo>
                  <a:lnTo>
                    <a:pt x="0" y="175399"/>
                  </a:lnTo>
                  <a:lnTo>
                    <a:pt x="0" y="263156"/>
                  </a:lnTo>
                  <a:lnTo>
                    <a:pt x="30302" y="263156"/>
                  </a:lnTo>
                  <a:lnTo>
                    <a:pt x="30302" y="175450"/>
                  </a:lnTo>
                  <a:lnTo>
                    <a:pt x="38519" y="129197"/>
                  </a:lnTo>
                  <a:lnTo>
                    <a:pt x="59956" y="89166"/>
                  </a:lnTo>
                  <a:lnTo>
                    <a:pt x="92290" y="57683"/>
                  </a:lnTo>
                  <a:lnTo>
                    <a:pt x="133223" y="37084"/>
                  </a:lnTo>
                  <a:lnTo>
                    <a:pt x="180428" y="29692"/>
                  </a:lnTo>
                  <a:lnTo>
                    <a:pt x="227634" y="37084"/>
                  </a:lnTo>
                  <a:lnTo>
                    <a:pt x="268566" y="57683"/>
                  </a:lnTo>
                  <a:lnTo>
                    <a:pt x="300913" y="89166"/>
                  </a:lnTo>
                  <a:lnTo>
                    <a:pt x="322338" y="129197"/>
                  </a:lnTo>
                  <a:lnTo>
                    <a:pt x="330542" y="175450"/>
                  </a:lnTo>
                  <a:lnTo>
                    <a:pt x="330555" y="263156"/>
                  </a:lnTo>
                  <a:lnTo>
                    <a:pt x="356717" y="263156"/>
                  </a:lnTo>
                  <a:lnTo>
                    <a:pt x="356717" y="175450"/>
                  </a:lnTo>
                  <a:lnTo>
                    <a:pt x="356717" y="174091"/>
                  </a:lnTo>
                  <a:lnTo>
                    <a:pt x="356717" y="1390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911855" y="2752166"/>
            <a:ext cx="838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20" dirty="0">
                <a:latin typeface="Arial"/>
                <a:cs typeface="Arial"/>
              </a:rPr>
              <a:t>Ge</a:t>
            </a:r>
            <a:r>
              <a:rPr sz="1800" b="1" spc="-210" dirty="0">
                <a:latin typeface="Arial"/>
                <a:cs typeface="Arial"/>
              </a:rPr>
              <a:t>n</a:t>
            </a:r>
            <a:r>
              <a:rPr sz="1800" b="1" spc="-190" dirty="0">
                <a:latin typeface="Arial"/>
                <a:cs typeface="Arial"/>
              </a:rPr>
              <a:t>e</a:t>
            </a:r>
            <a:r>
              <a:rPr sz="1800" b="1" spc="-150" dirty="0">
                <a:latin typeface="Arial"/>
                <a:cs typeface="Arial"/>
              </a:rPr>
              <a:t>rate</a:t>
            </a:r>
            <a:endParaRPr sz="180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</a:pPr>
            <a:r>
              <a:rPr sz="1800" b="1" spc="-160" dirty="0">
                <a:latin typeface="Arial"/>
                <a:cs typeface="Arial"/>
              </a:rPr>
              <a:t>insights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11821" y="1861439"/>
            <a:ext cx="748030" cy="750570"/>
            <a:chOff x="911821" y="1861439"/>
            <a:chExt cx="748030" cy="750570"/>
          </a:xfrm>
        </p:grpSpPr>
        <p:sp>
          <p:nvSpPr>
            <p:cNvPr id="24" name="object 24"/>
            <p:cNvSpPr/>
            <p:nvPr/>
          </p:nvSpPr>
          <p:spPr>
            <a:xfrm>
              <a:off x="911821" y="1861439"/>
              <a:ext cx="748030" cy="750570"/>
            </a:xfrm>
            <a:custGeom>
              <a:avLst/>
              <a:gdLst/>
              <a:ahLst/>
              <a:cxnLst/>
              <a:rect l="l" t="t" r="r" b="b"/>
              <a:pathLst>
                <a:path w="748030" h="750569">
                  <a:moveTo>
                    <a:pt x="372783" y="0"/>
                  </a:moveTo>
                  <a:lnTo>
                    <a:pt x="354571" y="2285"/>
                  </a:lnTo>
                  <a:lnTo>
                    <a:pt x="316941" y="4571"/>
                  </a:lnTo>
                  <a:lnTo>
                    <a:pt x="297561" y="7874"/>
                  </a:lnTo>
                  <a:lnTo>
                    <a:pt x="228015" y="30734"/>
                  </a:lnTo>
                  <a:lnTo>
                    <a:pt x="165315" y="64896"/>
                  </a:lnTo>
                  <a:lnTo>
                    <a:pt x="108305" y="110490"/>
                  </a:lnTo>
                  <a:lnTo>
                    <a:pt x="62712" y="165227"/>
                  </a:lnTo>
                  <a:lnTo>
                    <a:pt x="28511" y="230251"/>
                  </a:lnTo>
                  <a:lnTo>
                    <a:pt x="10261" y="281559"/>
                  </a:lnTo>
                  <a:lnTo>
                    <a:pt x="6845" y="299847"/>
                  </a:lnTo>
                  <a:lnTo>
                    <a:pt x="2286" y="319151"/>
                  </a:lnTo>
                  <a:lnTo>
                    <a:pt x="1143" y="337439"/>
                  </a:lnTo>
                  <a:lnTo>
                    <a:pt x="0" y="356743"/>
                  </a:lnTo>
                  <a:lnTo>
                    <a:pt x="0" y="395605"/>
                  </a:lnTo>
                  <a:lnTo>
                    <a:pt x="2286" y="432054"/>
                  </a:lnTo>
                  <a:lnTo>
                    <a:pt x="6845" y="450342"/>
                  </a:lnTo>
                  <a:lnTo>
                    <a:pt x="10261" y="468503"/>
                  </a:lnTo>
                  <a:lnTo>
                    <a:pt x="28511" y="520954"/>
                  </a:lnTo>
                  <a:lnTo>
                    <a:pt x="62712" y="584835"/>
                  </a:lnTo>
                  <a:lnTo>
                    <a:pt x="108305" y="640715"/>
                  </a:lnTo>
                  <a:lnTo>
                    <a:pt x="165315" y="686308"/>
                  </a:lnTo>
                  <a:lnTo>
                    <a:pt x="228015" y="721614"/>
                  </a:lnTo>
                  <a:lnTo>
                    <a:pt x="263359" y="733044"/>
                  </a:lnTo>
                  <a:lnTo>
                    <a:pt x="279323" y="738759"/>
                  </a:lnTo>
                  <a:lnTo>
                    <a:pt x="297561" y="743331"/>
                  </a:lnTo>
                  <a:lnTo>
                    <a:pt x="316941" y="745617"/>
                  </a:lnTo>
                  <a:lnTo>
                    <a:pt x="335191" y="748919"/>
                  </a:lnTo>
                  <a:lnTo>
                    <a:pt x="354571" y="750062"/>
                  </a:lnTo>
                  <a:lnTo>
                    <a:pt x="393357" y="750062"/>
                  </a:lnTo>
                  <a:lnTo>
                    <a:pt x="411518" y="748919"/>
                  </a:lnTo>
                  <a:lnTo>
                    <a:pt x="430949" y="745617"/>
                  </a:lnTo>
                  <a:lnTo>
                    <a:pt x="449237" y="743331"/>
                  </a:lnTo>
                  <a:lnTo>
                    <a:pt x="466255" y="738759"/>
                  </a:lnTo>
                  <a:lnTo>
                    <a:pt x="484543" y="733044"/>
                  </a:lnTo>
                  <a:lnTo>
                    <a:pt x="519849" y="721614"/>
                  </a:lnTo>
                  <a:lnTo>
                    <a:pt x="545452" y="707898"/>
                  </a:lnTo>
                  <a:lnTo>
                    <a:pt x="372783" y="707898"/>
                  </a:lnTo>
                  <a:lnTo>
                    <a:pt x="339750" y="705612"/>
                  </a:lnTo>
                  <a:lnTo>
                    <a:pt x="274764" y="692023"/>
                  </a:lnTo>
                  <a:lnTo>
                    <a:pt x="215480" y="668020"/>
                  </a:lnTo>
                  <a:lnTo>
                    <a:pt x="163029" y="630428"/>
                  </a:lnTo>
                  <a:lnTo>
                    <a:pt x="117436" y="587121"/>
                  </a:lnTo>
                  <a:lnTo>
                    <a:pt x="82092" y="533527"/>
                  </a:lnTo>
                  <a:lnTo>
                    <a:pt x="55867" y="475361"/>
                  </a:lnTo>
                  <a:lnTo>
                    <a:pt x="44462" y="409194"/>
                  </a:lnTo>
                  <a:lnTo>
                    <a:pt x="42189" y="375031"/>
                  </a:lnTo>
                  <a:lnTo>
                    <a:pt x="44462" y="342011"/>
                  </a:lnTo>
                  <a:lnTo>
                    <a:pt x="55867" y="276987"/>
                  </a:lnTo>
                  <a:lnTo>
                    <a:pt x="82092" y="217678"/>
                  </a:lnTo>
                  <a:lnTo>
                    <a:pt x="117436" y="164084"/>
                  </a:lnTo>
                  <a:lnTo>
                    <a:pt x="163029" y="119634"/>
                  </a:lnTo>
                  <a:lnTo>
                    <a:pt x="215480" y="84328"/>
                  </a:lnTo>
                  <a:lnTo>
                    <a:pt x="274764" y="58039"/>
                  </a:lnTo>
                  <a:lnTo>
                    <a:pt x="339750" y="45593"/>
                  </a:lnTo>
                  <a:lnTo>
                    <a:pt x="372783" y="43307"/>
                  </a:lnTo>
                  <a:lnTo>
                    <a:pt x="546929" y="43307"/>
                  </a:lnTo>
                  <a:lnTo>
                    <a:pt x="519849" y="30734"/>
                  </a:lnTo>
                  <a:lnTo>
                    <a:pt x="484543" y="17018"/>
                  </a:lnTo>
                  <a:lnTo>
                    <a:pt x="466255" y="12446"/>
                  </a:lnTo>
                  <a:lnTo>
                    <a:pt x="449237" y="7874"/>
                  </a:lnTo>
                  <a:lnTo>
                    <a:pt x="430949" y="4571"/>
                  </a:lnTo>
                  <a:lnTo>
                    <a:pt x="393357" y="2285"/>
                  </a:lnTo>
                  <a:lnTo>
                    <a:pt x="372783" y="0"/>
                  </a:lnTo>
                  <a:close/>
                </a:path>
                <a:path w="748030" h="750569">
                  <a:moveTo>
                    <a:pt x="546929" y="43307"/>
                  </a:moveTo>
                  <a:lnTo>
                    <a:pt x="372783" y="43307"/>
                  </a:lnTo>
                  <a:lnTo>
                    <a:pt x="407073" y="45593"/>
                  </a:lnTo>
                  <a:lnTo>
                    <a:pt x="440093" y="51307"/>
                  </a:lnTo>
                  <a:lnTo>
                    <a:pt x="502831" y="70612"/>
                  </a:lnTo>
                  <a:lnTo>
                    <a:pt x="558584" y="101473"/>
                  </a:lnTo>
                  <a:lnTo>
                    <a:pt x="608749" y="141351"/>
                  </a:lnTo>
                  <a:lnTo>
                    <a:pt x="648754" y="190373"/>
                  </a:lnTo>
                  <a:lnTo>
                    <a:pt x="679488" y="246253"/>
                  </a:lnTo>
                  <a:lnTo>
                    <a:pt x="698919" y="308864"/>
                  </a:lnTo>
                  <a:lnTo>
                    <a:pt x="705777" y="375031"/>
                  </a:lnTo>
                  <a:lnTo>
                    <a:pt x="703491" y="409194"/>
                  </a:lnTo>
                  <a:lnTo>
                    <a:pt x="689775" y="475361"/>
                  </a:lnTo>
                  <a:lnTo>
                    <a:pt x="665772" y="533527"/>
                  </a:lnTo>
                  <a:lnTo>
                    <a:pt x="630466" y="587121"/>
                  </a:lnTo>
                  <a:lnTo>
                    <a:pt x="584873" y="630428"/>
                  </a:lnTo>
                  <a:lnTo>
                    <a:pt x="532422" y="668020"/>
                  </a:lnTo>
                  <a:lnTo>
                    <a:pt x="473113" y="692023"/>
                  </a:lnTo>
                  <a:lnTo>
                    <a:pt x="407073" y="705612"/>
                  </a:lnTo>
                  <a:lnTo>
                    <a:pt x="372783" y="707898"/>
                  </a:lnTo>
                  <a:lnTo>
                    <a:pt x="545452" y="707898"/>
                  </a:lnTo>
                  <a:lnTo>
                    <a:pt x="582587" y="686308"/>
                  </a:lnTo>
                  <a:lnTo>
                    <a:pt x="638467" y="640715"/>
                  </a:lnTo>
                  <a:lnTo>
                    <a:pt x="684060" y="584835"/>
                  </a:lnTo>
                  <a:lnTo>
                    <a:pt x="719366" y="520954"/>
                  </a:lnTo>
                  <a:lnTo>
                    <a:pt x="735368" y="468503"/>
                  </a:lnTo>
                  <a:lnTo>
                    <a:pt x="739940" y="450342"/>
                  </a:lnTo>
                  <a:lnTo>
                    <a:pt x="746798" y="413766"/>
                  </a:lnTo>
                  <a:lnTo>
                    <a:pt x="747941" y="395605"/>
                  </a:lnTo>
                  <a:lnTo>
                    <a:pt x="747941" y="356743"/>
                  </a:lnTo>
                  <a:lnTo>
                    <a:pt x="746798" y="337439"/>
                  </a:lnTo>
                  <a:lnTo>
                    <a:pt x="743369" y="319151"/>
                  </a:lnTo>
                  <a:lnTo>
                    <a:pt x="739940" y="299847"/>
                  </a:lnTo>
                  <a:lnTo>
                    <a:pt x="719366" y="230251"/>
                  </a:lnTo>
                  <a:lnTo>
                    <a:pt x="684060" y="165227"/>
                  </a:lnTo>
                  <a:lnTo>
                    <a:pt x="638467" y="110490"/>
                  </a:lnTo>
                  <a:lnTo>
                    <a:pt x="582587" y="64896"/>
                  </a:lnTo>
                  <a:lnTo>
                    <a:pt x="551853" y="45593"/>
                  </a:lnTo>
                  <a:lnTo>
                    <a:pt x="546929" y="43307"/>
                  </a:lnTo>
                  <a:close/>
                </a:path>
              </a:pathLst>
            </a:custGeom>
            <a:solidFill>
              <a:srgbClr val="1A7A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51242" y="2082037"/>
              <a:ext cx="269240" cy="311150"/>
            </a:xfrm>
            <a:custGeom>
              <a:avLst/>
              <a:gdLst/>
              <a:ahLst/>
              <a:cxnLst/>
              <a:rect l="l" t="t" r="r" b="b"/>
              <a:pathLst>
                <a:path w="269240" h="311150">
                  <a:moveTo>
                    <a:pt x="114007" y="219202"/>
                  </a:moveTo>
                  <a:lnTo>
                    <a:pt x="112991" y="219202"/>
                  </a:lnTo>
                  <a:lnTo>
                    <a:pt x="112991" y="216662"/>
                  </a:lnTo>
                  <a:lnTo>
                    <a:pt x="111747" y="216662"/>
                  </a:lnTo>
                  <a:lnTo>
                    <a:pt x="111747" y="215392"/>
                  </a:lnTo>
                  <a:lnTo>
                    <a:pt x="1130" y="215392"/>
                  </a:lnTo>
                  <a:lnTo>
                    <a:pt x="1130" y="216662"/>
                  </a:lnTo>
                  <a:lnTo>
                    <a:pt x="495" y="216662"/>
                  </a:lnTo>
                  <a:lnTo>
                    <a:pt x="495" y="219202"/>
                  </a:lnTo>
                  <a:lnTo>
                    <a:pt x="0" y="219202"/>
                  </a:lnTo>
                  <a:lnTo>
                    <a:pt x="0" y="305562"/>
                  </a:lnTo>
                  <a:lnTo>
                    <a:pt x="457" y="305562"/>
                  </a:lnTo>
                  <a:lnTo>
                    <a:pt x="457" y="309372"/>
                  </a:lnTo>
                  <a:lnTo>
                    <a:pt x="2628" y="309372"/>
                  </a:lnTo>
                  <a:lnTo>
                    <a:pt x="2628" y="310642"/>
                  </a:lnTo>
                  <a:lnTo>
                    <a:pt x="110744" y="310642"/>
                  </a:lnTo>
                  <a:lnTo>
                    <a:pt x="110744" y="309372"/>
                  </a:lnTo>
                  <a:lnTo>
                    <a:pt x="113080" y="309372"/>
                  </a:lnTo>
                  <a:lnTo>
                    <a:pt x="113080" y="305562"/>
                  </a:lnTo>
                  <a:lnTo>
                    <a:pt x="114007" y="305562"/>
                  </a:lnTo>
                  <a:lnTo>
                    <a:pt x="114007" y="219202"/>
                  </a:lnTo>
                  <a:close/>
                </a:path>
                <a:path w="269240" h="311150">
                  <a:moveTo>
                    <a:pt x="114007" y="5080"/>
                  </a:moveTo>
                  <a:lnTo>
                    <a:pt x="111747" y="1651"/>
                  </a:lnTo>
                  <a:lnTo>
                    <a:pt x="109499" y="508"/>
                  </a:lnTo>
                  <a:lnTo>
                    <a:pt x="4521" y="508"/>
                  </a:lnTo>
                  <a:lnTo>
                    <a:pt x="1130" y="1651"/>
                  </a:lnTo>
                  <a:lnTo>
                    <a:pt x="0" y="5080"/>
                  </a:lnTo>
                  <a:lnTo>
                    <a:pt x="0" y="169291"/>
                  </a:lnTo>
                  <a:lnTo>
                    <a:pt x="1130" y="171577"/>
                  </a:lnTo>
                  <a:lnTo>
                    <a:pt x="4521" y="173863"/>
                  </a:lnTo>
                  <a:lnTo>
                    <a:pt x="109499" y="173863"/>
                  </a:lnTo>
                  <a:lnTo>
                    <a:pt x="114007" y="169291"/>
                  </a:lnTo>
                  <a:lnTo>
                    <a:pt x="114007" y="5080"/>
                  </a:lnTo>
                  <a:close/>
                </a:path>
                <a:path w="269240" h="311150">
                  <a:moveTo>
                    <a:pt x="268998" y="139192"/>
                  </a:moveTo>
                  <a:lnTo>
                    <a:pt x="267957" y="139192"/>
                  </a:lnTo>
                  <a:lnTo>
                    <a:pt x="267957" y="136652"/>
                  </a:lnTo>
                  <a:lnTo>
                    <a:pt x="266585" y="136652"/>
                  </a:lnTo>
                  <a:lnTo>
                    <a:pt x="266585" y="135382"/>
                  </a:lnTo>
                  <a:lnTo>
                    <a:pt x="154444" y="135382"/>
                  </a:lnTo>
                  <a:lnTo>
                    <a:pt x="154444" y="136652"/>
                  </a:lnTo>
                  <a:lnTo>
                    <a:pt x="153339" y="136652"/>
                  </a:lnTo>
                  <a:lnTo>
                    <a:pt x="153339" y="139192"/>
                  </a:lnTo>
                  <a:lnTo>
                    <a:pt x="152793" y="139192"/>
                  </a:lnTo>
                  <a:lnTo>
                    <a:pt x="152793" y="305562"/>
                  </a:lnTo>
                  <a:lnTo>
                    <a:pt x="153250" y="305562"/>
                  </a:lnTo>
                  <a:lnTo>
                    <a:pt x="153250" y="309372"/>
                  </a:lnTo>
                  <a:lnTo>
                    <a:pt x="155968" y="309372"/>
                  </a:lnTo>
                  <a:lnTo>
                    <a:pt x="155968" y="310642"/>
                  </a:lnTo>
                  <a:lnTo>
                    <a:pt x="265823" y="310642"/>
                  </a:lnTo>
                  <a:lnTo>
                    <a:pt x="265823" y="309372"/>
                  </a:lnTo>
                  <a:lnTo>
                    <a:pt x="268109" y="309372"/>
                  </a:lnTo>
                  <a:lnTo>
                    <a:pt x="268109" y="305562"/>
                  </a:lnTo>
                  <a:lnTo>
                    <a:pt x="268998" y="305562"/>
                  </a:lnTo>
                  <a:lnTo>
                    <a:pt x="268998" y="139192"/>
                  </a:lnTo>
                  <a:close/>
                </a:path>
                <a:path w="269240" h="311150">
                  <a:moveTo>
                    <a:pt x="268998" y="5080"/>
                  </a:moveTo>
                  <a:lnTo>
                    <a:pt x="267792" y="5080"/>
                  </a:lnTo>
                  <a:lnTo>
                    <a:pt x="267792" y="1270"/>
                  </a:lnTo>
                  <a:lnTo>
                    <a:pt x="264807" y="1270"/>
                  </a:lnTo>
                  <a:lnTo>
                    <a:pt x="264807" y="0"/>
                  </a:lnTo>
                  <a:lnTo>
                    <a:pt x="158000" y="0"/>
                  </a:lnTo>
                  <a:lnTo>
                    <a:pt x="158000" y="1270"/>
                  </a:lnTo>
                  <a:lnTo>
                    <a:pt x="153428" y="1270"/>
                  </a:lnTo>
                  <a:lnTo>
                    <a:pt x="153428" y="5080"/>
                  </a:lnTo>
                  <a:lnTo>
                    <a:pt x="152793" y="5080"/>
                  </a:lnTo>
                  <a:lnTo>
                    <a:pt x="152793" y="90170"/>
                  </a:lnTo>
                  <a:lnTo>
                    <a:pt x="153441" y="90170"/>
                  </a:lnTo>
                  <a:lnTo>
                    <a:pt x="153441" y="92710"/>
                  </a:lnTo>
                  <a:lnTo>
                    <a:pt x="155968" y="92710"/>
                  </a:lnTo>
                  <a:lnTo>
                    <a:pt x="155968" y="93980"/>
                  </a:lnTo>
                  <a:lnTo>
                    <a:pt x="265823" y="93980"/>
                  </a:lnTo>
                  <a:lnTo>
                    <a:pt x="265823" y="92710"/>
                  </a:lnTo>
                  <a:lnTo>
                    <a:pt x="267741" y="92710"/>
                  </a:lnTo>
                  <a:lnTo>
                    <a:pt x="267741" y="90170"/>
                  </a:lnTo>
                  <a:lnTo>
                    <a:pt x="268998" y="90170"/>
                  </a:lnTo>
                  <a:lnTo>
                    <a:pt x="268998" y="5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24078" y="3662299"/>
            <a:ext cx="1714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Draft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publish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organic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content to</a:t>
            </a:r>
            <a:r>
              <a:rPr sz="1200" spc="3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owned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page(s)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4078" y="4393819"/>
            <a:ext cx="1405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Define </a:t>
            </a:r>
            <a:r>
              <a:rPr sz="1200" spc="-5" dirty="0">
                <a:latin typeface="Arial MT"/>
                <a:cs typeface="Arial MT"/>
              </a:rPr>
              <a:t>and manage </a:t>
            </a:r>
            <a:r>
              <a:rPr sz="1200" dirty="0">
                <a:latin typeface="Arial MT"/>
                <a:cs typeface="Arial MT"/>
              </a:rPr>
              <a:t> content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strategy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calendar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4078" y="5125339"/>
            <a:ext cx="1116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Mana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t  </a:t>
            </a:r>
            <a:r>
              <a:rPr sz="1200" spc="-5" dirty="0">
                <a:latin typeface="Arial MT"/>
                <a:cs typeface="Arial MT"/>
              </a:rPr>
              <a:t>approvals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45766" y="3662299"/>
            <a:ext cx="17291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Listen/capture social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conversations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about</a:t>
            </a:r>
            <a:r>
              <a:rPr sz="1200" spc="-40" dirty="0">
                <a:latin typeface="Arial MT"/>
                <a:cs typeface="Arial MT"/>
              </a:rPr>
              <a:t> LTA,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coaches, or venues and </a:t>
            </a:r>
            <a:r>
              <a:rPr sz="1200" dirty="0">
                <a:latin typeface="Arial MT"/>
                <a:cs typeface="Arial MT"/>
              </a:rPr>
              <a:t> identify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trends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45766" y="4576698"/>
            <a:ext cx="1741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Keep up with </a:t>
            </a:r>
            <a:r>
              <a:rPr sz="1200" dirty="0">
                <a:latin typeface="Arial MT"/>
                <a:cs typeface="Arial MT"/>
              </a:rPr>
              <a:t>competitors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stay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informed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their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social engagement, </a:t>
            </a:r>
            <a:r>
              <a:rPr sz="1200" dirty="0">
                <a:latin typeface="Arial MT"/>
                <a:cs typeface="Arial MT"/>
              </a:rPr>
              <a:t> content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campaigns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45766" y="5491353"/>
            <a:ext cx="16814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Understand target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audience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demographics,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sentiment, and channel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preferences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34915" y="3662299"/>
            <a:ext cx="1675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Grow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your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community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social followers and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supporters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34915" y="4393819"/>
            <a:ext cx="14897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Find and nurture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advocates and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influencers </a:t>
            </a:r>
            <a:r>
              <a:rPr sz="1200" spc="-10" dirty="0">
                <a:latin typeface="Arial MT"/>
                <a:cs typeface="Arial MT"/>
              </a:rPr>
              <a:t>who </a:t>
            </a:r>
            <a:r>
              <a:rPr sz="1200" dirty="0">
                <a:latin typeface="Arial MT"/>
                <a:cs typeface="Arial MT"/>
              </a:rPr>
              <a:t>can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credibly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promote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your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brand </a:t>
            </a:r>
            <a:r>
              <a:rPr sz="1200" dirty="0">
                <a:latin typeface="Arial MT"/>
                <a:cs typeface="Arial MT"/>
              </a:rPr>
              <a:t>to an </a:t>
            </a:r>
            <a:r>
              <a:rPr sz="1200" spc="-5" dirty="0">
                <a:latin typeface="Arial MT"/>
                <a:cs typeface="Arial MT"/>
              </a:rPr>
              <a:t>extended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audience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34915" y="5674233"/>
            <a:ext cx="1405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Identify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manage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potential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crises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07809" y="3671138"/>
            <a:ext cx="15157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Respond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consumer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problems when </a:t>
            </a:r>
            <a:r>
              <a:rPr sz="1200" dirty="0">
                <a:latin typeface="Arial MT"/>
                <a:cs typeface="Arial MT"/>
              </a:rPr>
              <a:t>they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have questions or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concerns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07809" y="4585843"/>
            <a:ext cx="17221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Be </a:t>
            </a:r>
            <a:r>
              <a:rPr sz="1200" dirty="0">
                <a:latin typeface="Arial MT"/>
                <a:cs typeface="Arial MT"/>
              </a:rPr>
              <a:t>part of the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conversations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about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your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venues, coaches or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brand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07809" y="5500497"/>
            <a:ext cx="15932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React </a:t>
            </a:r>
            <a:r>
              <a:rPr sz="1200" spc="-5" dirty="0">
                <a:latin typeface="Arial MT"/>
                <a:cs typeface="Arial MT"/>
              </a:rPr>
              <a:t>with relevant </a:t>
            </a:r>
            <a:r>
              <a:rPr sz="1200" dirty="0">
                <a:latin typeface="Arial MT"/>
                <a:cs typeface="Arial MT"/>
              </a:rPr>
              <a:t> content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–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what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you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see and hear </a:t>
            </a:r>
            <a:r>
              <a:rPr sz="1200" dirty="0">
                <a:latin typeface="Arial MT"/>
                <a:cs typeface="Arial MT"/>
              </a:rPr>
              <a:t>to help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inform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future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marketing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strategy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645779" y="3662299"/>
            <a:ext cx="1843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Push paid </a:t>
            </a:r>
            <a:r>
              <a:rPr sz="1200" dirty="0">
                <a:latin typeface="Arial MT"/>
                <a:cs typeface="Arial MT"/>
              </a:rPr>
              <a:t>content to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custom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audiences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reach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your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marketing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objectives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645779" y="4393819"/>
            <a:ext cx="16662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Identify </a:t>
            </a:r>
            <a:r>
              <a:rPr sz="1200" spc="-5" dirty="0">
                <a:latin typeface="Arial MT"/>
                <a:cs typeface="Arial MT"/>
              </a:rPr>
              <a:t>and amplify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relevant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user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content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authentic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engagement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45779" y="5125339"/>
            <a:ext cx="14535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Social </a:t>
            </a:r>
            <a:r>
              <a:rPr sz="1200" dirty="0">
                <a:latin typeface="Arial MT"/>
                <a:cs typeface="Arial MT"/>
              </a:rPr>
              <a:t>commerce –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increasing number </a:t>
            </a:r>
            <a:r>
              <a:rPr sz="1200" dirty="0">
                <a:latin typeface="Arial MT"/>
                <a:cs typeface="Arial MT"/>
              </a:rPr>
              <a:t>of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businesses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are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using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social as a payment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channel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45211" y="3470655"/>
            <a:ext cx="1881505" cy="0"/>
          </a:xfrm>
          <a:custGeom>
            <a:avLst/>
            <a:gdLst/>
            <a:ahLst/>
            <a:cxnLst/>
            <a:rect l="l" t="t" r="r" b="b"/>
            <a:pathLst>
              <a:path w="1881505">
                <a:moveTo>
                  <a:pt x="0" y="0"/>
                </a:moveTo>
                <a:lnTo>
                  <a:pt x="1881098" y="0"/>
                </a:lnTo>
              </a:path>
            </a:pathLst>
          </a:custGeom>
          <a:ln w="57150">
            <a:solidFill>
              <a:srgbClr val="1A7A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89123" y="3470655"/>
            <a:ext cx="1881505" cy="0"/>
          </a:xfrm>
          <a:custGeom>
            <a:avLst/>
            <a:gdLst/>
            <a:ahLst/>
            <a:cxnLst/>
            <a:rect l="l" t="t" r="r" b="b"/>
            <a:pathLst>
              <a:path w="1881504">
                <a:moveTo>
                  <a:pt x="0" y="0"/>
                </a:moveTo>
                <a:lnTo>
                  <a:pt x="1881124" y="0"/>
                </a:lnTo>
              </a:path>
            </a:pathLst>
          </a:custGeom>
          <a:ln w="57150">
            <a:solidFill>
              <a:srgbClr val="6DB9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88815" y="3470655"/>
            <a:ext cx="1881505" cy="0"/>
          </a:xfrm>
          <a:custGeom>
            <a:avLst/>
            <a:gdLst/>
            <a:ahLst/>
            <a:cxnLst/>
            <a:rect l="l" t="t" r="r" b="b"/>
            <a:pathLst>
              <a:path w="1881504">
                <a:moveTo>
                  <a:pt x="0" y="0"/>
                </a:moveTo>
                <a:lnTo>
                  <a:pt x="1881124" y="0"/>
                </a:lnTo>
              </a:path>
            </a:pathLst>
          </a:custGeom>
          <a:ln w="57150">
            <a:solidFill>
              <a:srgbClr val="153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28307" y="3461511"/>
            <a:ext cx="1881505" cy="0"/>
          </a:xfrm>
          <a:custGeom>
            <a:avLst/>
            <a:gdLst/>
            <a:ahLst/>
            <a:cxnLst/>
            <a:rect l="l" t="t" r="r" b="b"/>
            <a:pathLst>
              <a:path w="1881504">
                <a:moveTo>
                  <a:pt x="0" y="0"/>
                </a:moveTo>
                <a:lnTo>
                  <a:pt x="1881124" y="0"/>
                </a:lnTo>
              </a:path>
            </a:pathLst>
          </a:custGeom>
          <a:ln w="57150">
            <a:solidFill>
              <a:srgbClr val="5F9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565895" y="3461511"/>
            <a:ext cx="1881505" cy="0"/>
          </a:xfrm>
          <a:custGeom>
            <a:avLst/>
            <a:gdLst/>
            <a:ahLst/>
            <a:cxnLst/>
            <a:rect l="l" t="t" r="r" b="b"/>
            <a:pathLst>
              <a:path w="1881504">
                <a:moveTo>
                  <a:pt x="0" y="0"/>
                </a:moveTo>
                <a:lnTo>
                  <a:pt x="1881124" y="0"/>
                </a:lnTo>
              </a:path>
            </a:pathLst>
          </a:custGeom>
          <a:ln w="57150">
            <a:solidFill>
              <a:srgbClr val="B0D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5" dirty="0"/>
              <a:t>8</a:t>
            </a:fld>
            <a:endParaRPr spc="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5" dirty="0"/>
              <a:t>9</a:t>
            </a:fld>
            <a:endParaRPr spc="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126" y="148148"/>
            <a:ext cx="4878705" cy="95313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710"/>
              </a:spcBef>
            </a:pPr>
            <a:r>
              <a:rPr spc="-5" dirty="0"/>
              <a:t>THE</a:t>
            </a:r>
            <a:r>
              <a:rPr spc="-15" dirty="0"/>
              <a:t> </a:t>
            </a:r>
            <a:r>
              <a:rPr spc="-5" dirty="0"/>
              <a:t>BENEFITS</a:t>
            </a:r>
            <a:r>
              <a:rPr spc="-25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10" dirty="0"/>
              <a:t>SOCIAL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6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000" b="1" spc="6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000" b="1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5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000" b="1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000" b="1" spc="6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000" b="1" spc="6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0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000" b="1" spc="5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8720" y="2341880"/>
            <a:ext cx="2952115" cy="4411345"/>
          </a:xfrm>
          <a:prstGeom prst="rect">
            <a:avLst/>
          </a:prstGeom>
          <a:ln w="28575">
            <a:solidFill>
              <a:srgbClr val="1A7AC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45415" marR="292735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Know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&amp;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act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on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what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is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being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said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about </a:t>
            </a:r>
            <a:r>
              <a:rPr sz="1050" b="1" spc="-27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you</a:t>
            </a:r>
            <a:endParaRPr sz="1050">
              <a:latin typeface="Arial"/>
              <a:cs typeface="Arial"/>
            </a:endParaRPr>
          </a:p>
          <a:p>
            <a:pPr marL="295910" marR="158750" indent="-151130">
              <a:lnSpc>
                <a:spcPct val="100000"/>
              </a:lnSpc>
              <a:spcBef>
                <a:spcPts val="204"/>
              </a:spcBef>
              <a:buSzPct val="76190"/>
              <a:buChar char="•"/>
              <a:tabLst>
                <a:tab pos="296545" algn="l"/>
              </a:tabLst>
            </a:pPr>
            <a:r>
              <a:rPr sz="1050" dirty="0">
                <a:latin typeface="Arial MT"/>
                <a:cs typeface="Arial MT"/>
              </a:rPr>
              <a:t>Things escalate quickly on social. By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listening </a:t>
            </a:r>
            <a:r>
              <a:rPr sz="1050" spc="-5" dirty="0">
                <a:latin typeface="Arial MT"/>
                <a:cs typeface="Arial MT"/>
              </a:rPr>
              <a:t>to </a:t>
            </a:r>
            <a:r>
              <a:rPr sz="1050" spc="5" dirty="0">
                <a:latin typeface="Arial MT"/>
                <a:cs typeface="Arial MT"/>
              </a:rPr>
              <a:t>key </a:t>
            </a:r>
            <a:r>
              <a:rPr sz="1050" dirty="0">
                <a:latin typeface="Arial MT"/>
                <a:cs typeface="Arial MT"/>
              </a:rPr>
              <a:t>phrases that relate </a:t>
            </a:r>
            <a:r>
              <a:rPr sz="1050" spc="-5" dirty="0">
                <a:latin typeface="Arial MT"/>
                <a:cs typeface="Arial MT"/>
              </a:rPr>
              <a:t>to your </a:t>
            </a:r>
            <a:r>
              <a:rPr sz="1050" spc="-2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brand or </a:t>
            </a:r>
            <a:r>
              <a:rPr sz="1050" spc="-5" dirty="0">
                <a:latin typeface="Arial MT"/>
                <a:cs typeface="Arial MT"/>
              </a:rPr>
              <a:t>activity you </a:t>
            </a:r>
            <a:r>
              <a:rPr sz="1050" dirty="0">
                <a:latin typeface="Arial MT"/>
                <a:cs typeface="Arial MT"/>
              </a:rPr>
              <a:t>can be </a:t>
            </a:r>
            <a:r>
              <a:rPr sz="1050" spc="-5" dirty="0">
                <a:latin typeface="Arial MT"/>
                <a:cs typeface="Arial MT"/>
              </a:rPr>
              <a:t>the </a:t>
            </a:r>
            <a:r>
              <a:rPr sz="1050" dirty="0">
                <a:latin typeface="Arial MT"/>
                <a:cs typeface="Arial MT"/>
              </a:rPr>
              <a:t>first </a:t>
            </a:r>
            <a:r>
              <a:rPr sz="1050" spc="-5" dirty="0">
                <a:latin typeface="Arial MT"/>
                <a:cs typeface="Arial MT"/>
              </a:rPr>
              <a:t>to 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5" dirty="0">
                <a:latin typeface="Arial MT"/>
                <a:cs typeface="Arial MT"/>
              </a:rPr>
              <a:t>know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when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news story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breaks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react </a:t>
            </a:r>
            <a:r>
              <a:rPr sz="1050" spc="-27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accordingly.</a:t>
            </a:r>
            <a:endParaRPr sz="1050">
              <a:latin typeface="Arial MT"/>
              <a:cs typeface="Arial MT"/>
            </a:endParaRPr>
          </a:p>
          <a:p>
            <a:pPr marL="295910" marR="207645" indent="-151130">
              <a:lnSpc>
                <a:spcPct val="100000"/>
              </a:lnSpc>
              <a:spcBef>
                <a:spcPts val="190"/>
              </a:spcBef>
              <a:buSzPct val="76190"/>
              <a:buChar char="•"/>
              <a:tabLst>
                <a:tab pos="296545" algn="l"/>
              </a:tabLst>
            </a:pPr>
            <a:r>
              <a:rPr sz="1050" dirty="0">
                <a:latin typeface="Arial MT"/>
                <a:cs typeface="Arial MT"/>
              </a:rPr>
              <a:t>Social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insights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also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give</a:t>
            </a:r>
            <a:r>
              <a:rPr sz="1050" spc="-5" dirty="0">
                <a:latin typeface="Arial MT"/>
                <a:cs typeface="Arial MT"/>
              </a:rPr>
              <a:t> you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unbiased </a:t>
            </a:r>
            <a:r>
              <a:rPr sz="1050" spc="-2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view of your brand awareness and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popularity.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1350">
              <a:latin typeface="Arial MT"/>
              <a:cs typeface="Arial MT"/>
            </a:endParaRPr>
          </a:p>
          <a:p>
            <a:pPr marL="145415">
              <a:lnSpc>
                <a:spcPct val="100000"/>
              </a:lnSpc>
            </a:pPr>
            <a:r>
              <a:rPr sz="1050" b="1" spc="-5" dirty="0">
                <a:latin typeface="Arial"/>
                <a:cs typeface="Arial"/>
              </a:rPr>
              <a:t>Identify</a:t>
            </a:r>
            <a:r>
              <a:rPr sz="1050" b="1" spc="-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trends</a:t>
            </a:r>
            <a:endParaRPr sz="1050">
              <a:latin typeface="Arial"/>
              <a:cs typeface="Arial"/>
            </a:endParaRPr>
          </a:p>
          <a:p>
            <a:pPr marL="265430" marR="151765" indent="-120650">
              <a:lnSpc>
                <a:spcPct val="100000"/>
              </a:lnSpc>
              <a:spcBef>
                <a:spcPts val="204"/>
              </a:spcBef>
              <a:buSzPct val="76190"/>
              <a:buChar char="•"/>
              <a:tabLst>
                <a:tab pos="266065" algn="l"/>
              </a:tabLst>
            </a:pPr>
            <a:r>
              <a:rPr sz="1050" dirty="0">
                <a:latin typeface="Arial MT"/>
                <a:cs typeface="Arial MT"/>
              </a:rPr>
              <a:t>Trends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appear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on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social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5" dirty="0">
                <a:latin typeface="Arial MT"/>
                <a:cs typeface="Arial MT"/>
              </a:rPr>
              <a:t>media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first.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Social </a:t>
            </a:r>
            <a:r>
              <a:rPr sz="1050" spc="-2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can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5" dirty="0">
                <a:latin typeface="Arial MT"/>
                <a:cs typeface="Arial MT"/>
              </a:rPr>
              <a:t>make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or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break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product.</a:t>
            </a:r>
            <a:endParaRPr sz="1050">
              <a:latin typeface="Arial MT"/>
              <a:cs typeface="Arial MT"/>
            </a:endParaRPr>
          </a:p>
          <a:p>
            <a:pPr marL="265430" marR="342265" indent="-120650">
              <a:lnSpc>
                <a:spcPct val="100000"/>
              </a:lnSpc>
              <a:spcBef>
                <a:spcPts val="204"/>
              </a:spcBef>
              <a:buSzPct val="76190"/>
              <a:buChar char="•"/>
              <a:tabLst>
                <a:tab pos="266065" algn="l"/>
              </a:tabLst>
            </a:pPr>
            <a:r>
              <a:rPr sz="1050" dirty="0">
                <a:latin typeface="Arial MT"/>
                <a:cs typeface="Arial MT"/>
              </a:rPr>
              <a:t>Listening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to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industry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thought-leadership </a:t>
            </a:r>
            <a:r>
              <a:rPr sz="1050" spc="-27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supports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your</a:t>
            </a:r>
            <a:r>
              <a:rPr sz="1050" dirty="0">
                <a:latin typeface="Arial MT"/>
                <a:cs typeface="Arial MT"/>
              </a:rPr>
              <a:t> research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innovation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1350">
              <a:latin typeface="Arial MT"/>
              <a:cs typeface="Arial MT"/>
            </a:endParaRPr>
          </a:p>
          <a:p>
            <a:pPr marL="145415">
              <a:lnSpc>
                <a:spcPct val="100000"/>
              </a:lnSpc>
              <a:spcBef>
                <a:spcPts val="5"/>
              </a:spcBef>
            </a:pPr>
            <a:r>
              <a:rPr sz="1050" b="1" dirty="0">
                <a:latin typeface="Arial"/>
                <a:cs typeface="Arial"/>
              </a:rPr>
              <a:t>Stay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ahead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of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competition</a:t>
            </a:r>
            <a:endParaRPr sz="1050">
              <a:latin typeface="Arial"/>
              <a:cs typeface="Arial"/>
            </a:endParaRPr>
          </a:p>
          <a:p>
            <a:pPr marL="265430" marR="219710" indent="-120650">
              <a:lnSpc>
                <a:spcPct val="100000"/>
              </a:lnSpc>
              <a:spcBef>
                <a:spcPts val="190"/>
              </a:spcBef>
              <a:buSzPct val="76190"/>
              <a:buChar char="•"/>
              <a:tabLst>
                <a:tab pos="266065" algn="l"/>
              </a:tabLst>
            </a:pPr>
            <a:r>
              <a:rPr sz="1050" dirty="0">
                <a:latin typeface="Arial MT"/>
                <a:cs typeface="Arial MT"/>
              </a:rPr>
              <a:t>Your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competitors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are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on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social.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Analysing </a:t>
            </a:r>
            <a:r>
              <a:rPr sz="1050" spc="-2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their social presence delivers unique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insight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into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their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plans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 achievements</a:t>
            </a:r>
            <a:endParaRPr sz="1050">
              <a:latin typeface="Arial MT"/>
              <a:cs typeface="Arial MT"/>
            </a:endParaRPr>
          </a:p>
          <a:p>
            <a:pPr marL="265430" marR="156845" indent="-120650">
              <a:lnSpc>
                <a:spcPct val="100000"/>
              </a:lnSpc>
              <a:spcBef>
                <a:spcPts val="204"/>
              </a:spcBef>
              <a:buSzPct val="76190"/>
              <a:buChar char="•"/>
              <a:tabLst>
                <a:tab pos="266065" algn="l"/>
              </a:tabLst>
            </a:pPr>
            <a:r>
              <a:rPr sz="1050" dirty="0">
                <a:latin typeface="Arial MT"/>
                <a:cs typeface="Arial MT"/>
              </a:rPr>
              <a:t>Regular benchmarking of </a:t>
            </a:r>
            <a:r>
              <a:rPr sz="1050" spc="-5" dirty="0">
                <a:latin typeface="Arial MT"/>
                <a:cs typeface="Arial MT"/>
              </a:rPr>
              <a:t>your </a:t>
            </a:r>
            <a:r>
              <a:rPr sz="1050" dirty="0">
                <a:latin typeface="Arial MT"/>
                <a:cs typeface="Arial MT"/>
              </a:rPr>
              <a:t>competitors </a:t>
            </a:r>
            <a:r>
              <a:rPr sz="1050" spc="-28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on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social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helps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you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5" dirty="0">
                <a:latin typeface="Arial MT"/>
                <a:cs typeface="Arial MT"/>
              </a:rPr>
              <a:t>keep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up</a:t>
            </a:r>
            <a:r>
              <a:rPr sz="1050" spc="-5" dirty="0">
                <a:latin typeface="Arial MT"/>
                <a:cs typeface="Arial MT"/>
              </a:rPr>
              <a:t> with</a:t>
            </a:r>
            <a:r>
              <a:rPr sz="1050" dirty="0">
                <a:latin typeface="Arial MT"/>
                <a:cs typeface="Arial MT"/>
              </a:rPr>
              <a:t> them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4327" y="1592961"/>
            <a:ext cx="1682750" cy="5899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470"/>
              </a:spcBef>
            </a:pPr>
            <a:r>
              <a:rPr sz="2000" b="1" spc="-190" dirty="0">
                <a:latin typeface="Arial"/>
                <a:cs typeface="Arial"/>
              </a:rPr>
              <a:t>Streng</a:t>
            </a:r>
            <a:r>
              <a:rPr sz="2000" b="1" spc="-114" dirty="0">
                <a:latin typeface="Arial"/>
                <a:cs typeface="Arial"/>
              </a:rPr>
              <a:t>t</a:t>
            </a:r>
            <a:r>
              <a:rPr sz="2000" b="1" spc="-215" dirty="0">
                <a:latin typeface="Arial"/>
                <a:cs typeface="Arial"/>
              </a:rPr>
              <a:t>hen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spc="-215" dirty="0">
                <a:latin typeface="Arial"/>
                <a:cs typeface="Arial"/>
              </a:rPr>
              <a:t>yo</a:t>
            </a:r>
            <a:r>
              <a:rPr sz="2000" b="1" spc="-220" dirty="0">
                <a:latin typeface="Arial"/>
                <a:cs typeface="Arial"/>
              </a:rPr>
              <a:t>u</a:t>
            </a:r>
            <a:r>
              <a:rPr sz="2000" b="1" spc="-114" dirty="0">
                <a:latin typeface="Arial"/>
                <a:cs typeface="Arial"/>
              </a:rPr>
              <a:t>r  </a:t>
            </a:r>
            <a:r>
              <a:rPr sz="2000" b="1" spc="-200" dirty="0">
                <a:latin typeface="Arial"/>
                <a:cs typeface="Arial"/>
              </a:rPr>
              <a:t>brand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spc="-195" dirty="0">
                <a:latin typeface="Arial"/>
                <a:cs typeface="Arial"/>
              </a:rPr>
              <a:t>repu</a:t>
            </a:r>
            <a:r>
              <a:rPr sz="2000" b="1" spc="-114" dirty="0">
                <a:latin typeface="Arial"/>
                <a:cs typeface="Arial"/>
              </a:rPr>
              <a:t>t</a:t>
            </a:r>
            <a:r>
              <a:rPr sz="2000" b="1" spc="-145" dirty="0">
                <a:latin typeface="Arial"/>
                <a:cs typeface="Arial"/>
              </a:rPr>
              <a:t>ati</a:t>
            </a:r>
            <a:r>
              <a:rPr sz="2000" b="1" spc="-220" dirty="0"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9578" y="2355761"/>
            <a:ext cx="2952115" cy="4411345"/>
          </a:xfrm>
          <a:prstGeom prst="rect">
            <a:avLst/>
          </a:prstGeom>
          <a:ln w="28575">
            <a:solidFill>
              <a:srgbClr val="6DB96E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015"/>
              </a:spcBef>
            </a:pPr>
            <a:r>
              <a:rPr sz="1050" b="1" spc="-10" dirty="0">
                <a:latin typeface="Arial"/>
                <a:cs typeface="Arial"/>
              </a:rPr>
              <a:t>Amplify</a:t>
            </a:r>
            <a:r>
              <a:rPr sz="1050" b="1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owned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content</a:t>
            </a:r>
            <a:endParaRPr sz="1050">
              <a:latin typeface="Arial"/>
              <a:cs typeface="Arial"/>
            </a:endParaRPr>
          </a:p>
          <a:p>
            <a:pPr marL="265430" marR="212725" indent="-120650">
              <a:lnSpc>
                <a:spcPct val="100000"/>
              </a:lnSpc>
              <a:spcBef>
                <a:spcPts val="204"/>
              </a:spcBef>
              <a:buSzPct val="76190"/>
              <a:buChar char="•"/>
              <a:tabLst>
                <a:tab pos="265430" algn="l"/>
              </a:tabLst>
            </a:pPr>
            <a:r>
              <a:rPr sz="1050" dirty="0">
                <a:latin typeface="Arial MT"/>
                <a:cs typeface="Arial MT"/>
              </a:rPr>
              <a:t>Social enables </a:t>
            </a:r>
            <a:r>
              <a:rPr sz="1050" spc="-5" dirty="0">
                <a:latin typeface="Arial MT"/>
                <a:cs typeface="Arial MT"/>
              </a:rPr>
              <a:t>you to </a:t>
            </a:r>
            <a:r>
              <a:rPr sz="1050" dirty="0">
                <a:latin typeface="Arial MT"/>
                <a:cs typeface="Arial MT"/>
              </a:rPr>
              <a:t>publish targeted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content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to </a:t>
            </a:r>
            <a:r>
              <a:rPr sz="1050" dirty="0">
                <a:latin typeface="Arial MT"/>
                <a:cs typeface="Arial MT"/>
              </a:rPr>
              <a:t>channels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that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could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be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seen by </a:t>
            </a:r>
            <a:r>
              <a:rPr sz="1050" spc="-2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large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volumes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of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users</a:t>
            </a:r>
            <a:endParaRPr sz="1050">
              <a:latin typeface="Arial MT"/>
              <a:cs typeface="Arial MT"/>
            </a:endParaRPr>
          </a:p>
          <a:p>
            <a:pPr marL="265430" marR="337185" indent="-120650">
              <a:lnSpc>
                <a:spcPct val="100000"/>
              </a:lnSpc>
              <a:spcBef>
                <a:spcPts val="195"/>
              </a:spcBef>
              <a:buSzPct val="76190"/>
              <a:buChar char="•"/>
              <a:tabLst>
                <a:tab pos="265430" algn="l"/>
              </a:tabLst>
            </a:pPr>
            <a:r>
              <a:rPr sz="1050" dirty="0">
                <a:latin typeface="Arial MT"/>
                <a:cs typeface="Arial MT"/>
              </a:rPr>
              <a:t>The power of influencer marketing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provides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human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voice</a:t>
            </a:r>
            <a:r>
              <a:rPr sz="1050" spc="-5" dirty="0">
                <a:latin typeface="Arial MT"/>
                <a:cs typeface="Arial MT"/>
              </a:rPr>
              <a:t> to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your</a:t>
            </a:r>
            <a:r>
              <a:rPr sz="1050" dirty="0">
                <a:latin typeface="Arial MT"/>
                <a:cs typeface="Arial MT"/>
              </a:rPr>
              <a:t> product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1350">
              <a:latin typeface="Arial MT"/>
              <a:cs typeface="Arial MT"/>
            </a:endParaRPr>
          </a:p>
          <a:p>
            <a:pPr marL="14478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Generate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earned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media</a:t>
            </a:r>
            <a:endParaRPr sz="1050">
              <a:latin typeface="Arial"/>
              <a:cs typeface="Arial"/>
            </a:endParaRPr>
          </a:p>
          <a:p>
            <a:pPr marL="265430" marR="280035" indent="-120650" algn="just">
              <a:lnSpc>
                <a:spcPct val="100000"/>
              </a:lnSpc>
              <a:spcBef>
                <a:spcPts val="209"/>
              </a:spcBef>
              <a:buSzPct val="76190"/>
              <a:buChar char="•"/>
              <a:tabLst>
                <a:tab pos="265430" algn="l"/>
              </a:tabLst>
            </a:pPr>
            <a:r>
              <a:rPr sz="1050" dirty="0">
                <a:latin typeface="Arial MT"/>
                <a:cs typeface="Arial MT"/>
              </a:rPr>
              <a:t>Customers are 56% more likely </a:t>
            </a:r>
            <a:r>
              <a:rPr sz="1050" spc="-5" dirty="0">
                <a:latin typeface="Arial MT"/>
                <a:cs typeface="Arial MT"/>
              </a:rPr>
              <a:t>to </a:t>
            </a:r>
            <a:r>
              <a:rPr sz="1050" dirty="0">
                <a:latin typeface="Arial MT"/>
                <a:cs typeface="Arial MT"/>
              </a:rPr>
              <a:t>buy a </a:t>
            </a:r>
            <a:r>
              <a:rPr sz="1050" spc="-2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product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or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service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after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seeing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positive </a:t>
            </a:r>
            <a:r>
              <a:rPr sz="1050" spc="-2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customer-generated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post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of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it</a:t>
            </a:r>
            <a:endParaRPr sz="1050">
              <a:latin typeface="Arial MT"/>
              <a:cs typeface="Arial MT"/>
            </a:endParaRPr>
          </a:p>
          <a:p>
            <a:pPr marL="265430" marR="331470" indent="-120650" algn="just">
              <a:lnSpc>
                <a:spcPct val="100000"/>
              </a:lnSpc>
              <a:spcBef>
                <a:spcPts val="200"/>
              </a:spcBef>
              <a:buSzPct val="76190"/>
              <a:buChar char="•"/>
              <a:tabLst>
                <a:tab pos="265430" algn="l"/>
              </a:tabLst>
            </a:pPr>
            <a:r>
              <a:rPr sz="1050" dirty="0">
                <a:latin typeface="Arial MT"/>
                <a:cs typeface="Arial MT"/>
              </a:rPr>
              <a:t>By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reposting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user-generated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content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on </a:t>
            </a:r>
            <a:r>
              <a:rPr sz="1050" spc="-28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your </a:t>
            </a:r>
            <a:r>
              <a:rPr sz="1050" dirty="0">
                <a:latin typeface="Arial MT"/>
                <a:cs typeface="Arial MT"/>
              </a:rPr>
              <a:t>owned channels, </a:t>
            </a:r>
            <a:r>
              <a:rPr sz="1050" spc="-5" dirty="0">
                <a:latin typeface="Arial MT"/>
                <a:cs typeface="Arial MT"/>
              </a:rPr>
              <a:t>you </a:t>
            </a:r>
            <a:r>
              <a:rPr sz="1050" dirty="0">
                <a:latin typeface="Arial MT"/>
                <a:cs typeface="Arial MT"/>
              </a:rPr>
              <a:t>increase </a:t>
            </a:r>
            <a:r>
              <a:rPr sz="1050" spc="-5" dirty="0">
                <a:latin typeface="Arial MT"/>
                <a:cs typeface="Arial MT"/>
              </a:rPr>
              <a:t>the </a:t>
            </a:r>
            <a:r>
              <a:rPr sz="1050" spc="-28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trust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your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brand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products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1350">
              <a:latin typeface="Arial MT"/>
              <a:cs typeface="Arial MT"/>
            </a:endParaRPr>
          </a:p>
          <a:p>
            <a:pPr marL="144780">
              <a:lnSpc>
                <a:spcPct val="100000"/>
              </a:lnSpc>
            </a:pPr>
            <a:r>
              <a:rPr sz="1050" b="1" spc="-5" dirty="0">
                <a:latin typeface="Arial"/>
                <a:cs typeface="Arial"/>
              </a:rPr>
              <a:t>Deliver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incremental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sales</a:t>
            </a:r>
            <a:endParaRPr sz="1050">
              <a:latin typeface="Arial"/>
              <a:cs typeface="Arial"/>
            </a:endParaRPr>
          </a:p>
          <a:p>
            <a:pPr marL="265430" marR="354330" indent="-120650">
              <a:lnSpc>
                <a:spcPct val="100000"/>
              </a:lnSpc>
              <a:spcBef>
                <a:spcPts val="190"/>
              </a:spcBef>
              <a:buSzPct val="76190"/>
              <a:buChar char="•"/>
              <a:tabLst>
                <a:tab pos="265430" algn="l"/>
              </a:tabLst>
            </a:pPr>
            <a:r>
              <a:rPr sz="1050" dirty="0">
                <a:latin typeface="Arial MT"/>
                <a:cs typeface="Arial MT"/>
              </a:rPr>
              <a:t>Advertising on social </a:t>
            </a:r>
            <a:r>
              <a:rPr sz="1050" spc="5" dirty="0">
                <a:latin typeface="Arial MT"/>
                <a:cs typeface="Arial MT"/>
              </a:rPr>
              <a:t>media </a:t>
            </a:r>
            <a:r>
              <a:rPr sz="1050" dirty="0">
                <a:latin typeface="Arial MT"/>
                <a:cs typeface="Arial MT"/>
              </a:rPr>
              <a:t>is cheaper </a:t>
            </a:r>
            <a:r>
              <a:rPr sz="1050" spc="-2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than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traditional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5" dirty="0">
                <a:latin typeface="Arial MT"/>
                <a:cs typeface="Arial MT"/>
              </a:rPr>
              <a:t>media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(such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as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5" dirty="0">
                <a:latin typeface="Arial MT"/>
                <a:cs typeface="Arial MT"/>
              </a:rPr>
              <a:t>TV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ads) </a:t>
            </a:r>
            <a:r>
              <a:rPr sz="1050" spc="-2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but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with </a:t>
            </a:r>
            <a:r>
              <a:rPr sz="1050" dirty="0">
                <a:latin typeface="Arial MT"/>
                <a:cs typeface="Arial MT"/>
              </a:rPr>
              <a:t>a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massive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reach</a:t>
            </a:r>
            <a:endParaRPr sz="1050">
              <a:latin typeface="Arial MT"/>
              <a:cs typeface="Arial MT"/>
            </a:endParaRPr>
          </a:p>
          <a:p>
            <a:pPr marL="265430" marR="185420" indent="-120650">
              <a:lnSpc>
                <a:spcPct val="100000"/>
              </a:lnSpc>
              <a:spcBef>
                <a:spcPts val="204"/>
              </a:spcBef>
              <a:buSzPct val="76190"/>
              <a:buChar char="•"/>
              <a:tabLst>
                <a:tab pos="265430" algn="l"/>
              </a:tabLst>
            </a:pPr>
            <a:r>
              <a:rPr sz="1050" dirty="0">
                <a:latin typeface="Arial MT"/>
                <a:cs typeface="Arial MT"/>
              </a:rPr>
              <a:t>The</a:t>
            </a:r>
            <a:r>
              <a:rPr sz="1050" spc="5" dirty="0">
                <a:latin typeface="Arial MT"/>
                <a:cs typeface="Arial MT"/>
              </a:rPr>
              <a:t> main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difference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is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that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you</a:t>
            </a:r>
            <a:r>
              <a:rPr sz="1050" spc="3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will</a:t>
            </a:r>
            <a:r>
              <a:rPr sz="1050" spc="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be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able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to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target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finely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who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sees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what </a:t>
            </a:r>
            <a:r>
              <a:rPr sz="1050" spc="-5" dirty="0">
                <a:latin typeface="Arial MT"/>
                <a:cs typeface="Arial MT"/>
              </a:rPr>
              <a:t>advert, </a:t>
            </a:r>
            <a:r>
              <a:rPr sz="1050" spc="-27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increasing </a:t>
            </a:r>
            <a:r>
              <a:rPr sz="1050" spc="-5" dirty="0">
                <a:latin typeface="Arial MT"/>
                <a:cs typeface="Arial MT"/>
              </a:rPr>
              <a:t>your </a:t>
            </a:r>
            <a:r>
              <a:rPr sz="1050" dirty="0">
                <a:latin typeface="Arial MT"/>
                <a:cs typeface="Arial MT"/>
              </a:rPr>
              <a:t>conversion while </a:t>
            </a:r>
            <a:r>
              <a:rPr sz="1050" spc="5" dirty="0">
                <a:latin typeface="Arial MT"/>
                <a:cs typeface="Arial MT"/>
              </a:rPr>
              <a:t>keeping 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costs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down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1530" y="2341880"/>
            <a:ext cx="2952115" cy="4411345"/>
          </a:xfrm>
          <a:prstGeom prst="rect">
            <a:avLst/>
          </a:prstGeom>
          <a:ln w="28575">
            <a:solidFill>
              <a:srgbClr val="B0D239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Times New Roman"/>
              <a:cs typeface="Times New Roman"/>
            </a:endParaRPr>
          </a:p>
          <a:p>
            <a:pPr marL="13589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Create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experiences</a:t>
            </a:r>
            <a:endParaRPr sz="1050">
              <a:latin typeface="Arial"/>
              <a:cs typeface="Arial"/>
            </a:endParaRPr>
          </a:p>
          <a:p>
            <a:pPr marL="255904" marR="202565" indent="-120650">
              <a:lnSpc>
                <a:spcPct val="100000"/>
              </a:lnSpc>
              <a:spcBef>
                <a:spcPts val="204"/>
              </a:spcBef>
              <a:buSzPct val="76190"/>
              <a:buChar char="•"/>
              <a:tabLst>
                <a:tab pos="256540" algn="l"/>
              </a:tabLst>
            </a:pPr>
            <a:r>
              <a:rPr sz="1050" dirty="0">
                <a:latin typeface="Arial MT"/>
                <a:cs typeface="Arial MT"/>
              </a:rPr>
              <a:t>Social is more </a:t>
            </a:r>
            <a:r>
              <a:rPr sz="1050" spc="-5" dirty="0">
                <a:latin typeface="Arial MT"/>
                <a:cs typeface="Arial MT"/>
              </a:rPr>
              <a:t>than </a:t>
            </a:r>
            <a:r>
              <a:rPr sz="1050" dirty="0">
                <a:latin typeface="Arial MT"/>
                <a:cs typeface="Arial MT"/>
              </a:rPr>
              <a:t>just </a:t>
            </a:r>
            <a:r>
              <a:rPr sz="1050" spc="-5" dirty="0">
                <a:latin typeface="Arial MT"/>
                <a:cs typeface="Arial MT"/>
              </a:rPr>
              <a:t>advertising, it’s an </a:t>
            </a:r>
            <a:r>
              <a:rPr sz="1050" spc="-2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educational, emotional and experiential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way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to </a:t>
            </a:r>
            <a:r>
              <a:rPr sz="1050" dirty="0">
                <a:latin typeface="Arial MT"/>
                <a:cs typeface="Arial MT"/>
              </a:rPr>
              <a:t>engage</a:t>
            </a:r>
            <a:r>
              <a:rPr sz="1050" spc="-5" dirty="0">
                <a:latin typeface="Arial MT"/>
                <a:cs typeface="Arial MT"/>
              </a:rPr>
              <a:t> your</a:t>
            </a:r>
            <a:r>
              <a:rPr sz="1050" dirty="0">
                <a:latin typeface="Arial MT"/>
                <a:cs typeface="Arial MT"/>
              </a:rPr>
              <a:t> customers</a:t>
            </a:r>
            <a:endParaRPr sz="1050">
              <a:latin typeface="Arial MT"/>
              <a:cs typeface="Arial MT"/>
            </a:endParaRPr>
          </a:p>
          <a:p>
            <a:pPr marL="255904" marR="213360" indent="-120650">
              <a:lnSpc>
                <a:spcPct val="100000"/>
              </a:lnSpc>
              <a:spcBef>
                <a:spcPts val="190"/>
              </a:spcBef>
              <a:buSzPct val="76190"/>
              <a:buChar char="•"/>
              <a:tabLst>
                <a:tab pos="256540" algn="l"/>
              </a:tabLst>
            </a:pPr>
            <a:r>
              <a:rPr sz="1050" dirty="0">
                <a:latin typeface="Arial MT"/>
                <a:cs typeface="Arial MT"/>
              </a:rPr>
              <a:t>Customers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no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longer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want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to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phone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when </a:t>
            </a:r>
            <a:r>
              <a:rPr sz="1050" spc="-27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they </a:t>
            </a:r>
            <a:r>
              <a:rPr sz="1050" spc="-5" dirty="0">
                <a:latin typeface="Arial MT"/>
                <a:cs typeface="Arial MT"/>
              </a:rPr>
              <a:t>have </a:t>
            </a:r>
            <a:r>
              <a:rPr sz="1050" dirty="0">
                <a:latin typeface="Arial MT"/>
                <a:cs typeface="Arial MT"/>
              </a:rPr>
              <a:t>an issue, they want an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immediate</a:t>
            </a:r>
            <a:r>
              <a:rPr sz="1050" spc="-4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answer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 turn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to </a:t>
            </a:r>
            <a:r>
              <a:rPr sz="1050" dirty="0">
                <a:latin typeface="Arial MT"/>
                <a:cs typeface="Arial MT"/>
              </a:rPr>
              <a:t>social.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1350">
              <a:latin typeface="Arial MT"/>
              <a:cs typeface="Arial MT"/>
            </a:endParaRPr>
          </a:p>
          <a:p>
            <a:pPr marL="135890">
              <a:lnSpc>
                <a:spcPct val="100000"/>
              </a:lnSpc>
              <a:spcBef>
                <a:spcPts val="5"/>
              </a:spcBef>
            </a:pPr>
            <a:r>
              <a:rPr sz="1050" b="1" dirty="0">
                <a:latin typeface="Arial"/>
                <a:cs typeface="Arial"/>
              </a:rPr>
              <a:t>Reduce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cost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to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serve</a:t>
            </a:r>
            <a:endParaRPr sz="1050">
              <a:latin typeface="Arial"/>
              <a:cs typeface="Arial"/>
            </a:endParaRPr>
          </a:p>
          <a:p>
            <a:pPr marL="255904" marR="284480" indent="-120650">
              <a:lnSpc>
                <a:spcPct val="100000"/>
              </a:lnSpc>
              <a:spcBef>
                <a:spcPts val="200"/>
              </a:spcBef>
              <a:buSzPct val="76190"/>
              <a:buChar char="•"/>
              <a:tabLst>
                <a:tab pos="256540" algn="l"/>
              </a:tabLst>
            </a:pPr>
            <a:r>
              <a:rPr sz="1050" spc="5" dirty="0">
                <a:latin typeface="Arial MT"/>
                <a:cs typeface="Arial MT"/>
              </a:rPr>
              <a:t>With</a:t>
            </a:r>
            <a:r>
              <a:rPr sz="1050" spc="-4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customised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chatbots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</a:t>
            </a:r>
            <a:r>
              <a:rPr sz="1050" spc="-5" dirty="0">
                <a:latin typeface="Arial MT"/>
                <a:cs typeface="Arial MT"/>
              </a:rPr>
              <a:t> the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use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of </a:t>
            </a:r>
            <a:r>
              <a:rPr sz="1050" spc="-27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artificial intelligence on </a:t>
            </a:r>
            <a:r>
              <a:rPr sz="1050" spc="-5" dirty="0">
                <a:latin typeface="Arial MT"/>
                <a:cs typeface="Arial MT"/>
              </a:rPr>
              <a:t>the </a:t>
            </a:r>
            <a:r>
              <a:rPr sz="1050" dirty="0">
                <a:latin typeface="Arial MT"/>
                <a:cs typeface="Arial MT"/>
              </a:rPr>
              <a:t>rise, in-app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messaging is becoming </a:t>
            </a:r>
            <a:r>
              <a:rPr sz="1050" spc="-5" dirty="0">
                <a:latin typeface="Arial MT"/>
                <a:cs typeface="Arial MT"/>
              </a:rPr>
              <a:t>the </a:t>
            </a:r>
            <a:r>
              <a:rPr sz="1050" dirty="0">
                <a:latin typeface="Arial MT"/>
                <a:cs typeface="Arial MT"/>
              </a:rPr>
              <a:t>norm for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customer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care</a:t>
            </a:r>
            <a:endParaRPr sz="1050">
              <a:latin typeface="Arial MT"/>
              <a:cs typeface="Arial MT"/>
            </a:endParaRPr>
          </a:p>
          <a:p>
            <a:pPr marL="255904" marR="403225" indent="-120650">
              <a:lnSpc>
                <a:spcPct val="100000"/>
              </a:lnSpc>
              <a:spcBef>
                <a:spcPts val="209"/>
              </a:spcBef>
              <a:buSzPct val="76190"/>
              <a:buChar char="•"/>
              <a:tabLst>
                <a:tab pos="256540" algn="l"/>
              </a:tabLst>
            </a:pPr>
            <a:r>
              <a:rPr sz="1050" dirty="0">
                <a:latin typeface="Arial MT"/>
                <a:cs typeface="Arial MT"/>
              </a:rPr>
              <a:t>Technology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solutions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enable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improved </a:t>
            </a:r>
            <a:r>
              <a:rPr sz="1050" spc="-27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customer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service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through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social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1350">
              <a:latin typeface="Arial MT"/>
              <a:cs typeface="Arial MT"/>
            </a:endParaRPr>
          </a:p>
          <a:p>
            <a:pPr marL="13589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Build</a:t>
            </a:r>
            <a:r>
              <a:rPr sz="1050" b="1" spc="-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community</a:t>
            </a:r>
            <a:endParaRPr sz="1050">
              <a:latin typeface="Arial"/>
              <a:cs typeface="Arial"/>
            </a:endParaRPr>
          </a:p>
          <a:p>
            <a:pPr marL="255904" marR="215900" indent="-120650">
              <a:lnSpc>
                <a:spcPct val="100000"/>
              </a:lnSpc>
              <a:spcBef>
                <a:spcPts val="190"/>
              </a:spcBef>
              <a:buSzPct val="76190"/>
              <a:buChar char="•"/>
              <a:tabLst>
                <a:tab pos="256540" algn="l"/>
              </a:tabLst>
            </a:pPr>
            <a:r>
              <a:rPr sz="1050" dirty="0">
                <a:latin typeface="Arial MT"/>
                <a:cs typeface="Arial MT"/>
              </a:rPr>
              <a:t>Customers </a:t>
            </a:r>
            <a:r>
              <a:rPr sz="1050" spc="-5" dirty="0">
                <a:latin typeface="Arial MT"/>
                <a:cs typeface="Arial MT"/>
              </a:rPr>
              <a:t>trust </a:t>
            </a:r>
            <a:r>
              <a:rPr sz="1050" dirty="0">
                <a:latin typeface="Arial MT"/>
                <a:cs typeface="Arial MT"/>
              </a:rPr>
              <a:t>each other more than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you.</a:t>
            </a:r>
            <a:r>
              <a:rPr sz="1050" spc="2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Providing them </a:t>
            </a:r>
            <a:r>
              <a:rPr sz="1050" spc="-5" dirty="0">
                <a:latin typeface="Arial MT"/>
                <a:cs typeface="Arial MT"/>
              </a:rPr>
              <a:t>with </a:t>
            </a:r>
            <a:r>
              <a:rPr sz="1050" dirty="0">
                <a:latin typeface="Arial MT"/>
                <a:cs typeface="Arial MT"/>
              </a:rPr>
              <a:t>a platform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where they can interact and share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feedback </a:t>
            </a:r>
            <a:r>
              <a:rPr sz="1050" spc="-5" dirty="0">
                <a:latin typeface="Arial MT"/>
                <a:cs typeface="Arial MT"/>
              </a:rPr>
              <a:t>will </a:t>
            </a:r>
            <a:r>
              <a:rPr sz="1050" dirty="0">
                <a:latin typeface="Arial MT"/>
                <a:cs typeface="Arial MT"/>
              </a:rPr>
              <a:t>increase their </a:t>
            </a:r>
            <a:r>
              <a:rPr sz="1050" spc="-5" dirty="0">
                <a:latin typeface="Arial MT"/>
                <a:cs typeface="Arial MT"/>
              </a:rPr>
              <a:t>trust </a:t>
            </a:r>
            <a:r>
              <a:rPr sz="1050" dirty="0">
                <a:latin typeface="Arial MT"/>
                <a:cs typeface="Arial MT"/>
              </a:rPr>
              <a:t>and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loyalty to your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brand,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coaches,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or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venues.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6284" y="1592961"/>
            <a:ext cx="1066165" cy="5899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470"/>
              </a:spcBef>
            </a:pPr>
            <a:r>
              <a:rPr sz="2000" b="1" spc="-215" dirty="0">
                <a:latin typeface="Arial"/>
                <a:cs typeface="Arial"/>
              </a:rPr>
              <a:t>Gr</a:t>
            </a:r>
            <a:r>
              <a:rPr sz="2000" b="1" spc="-220" dirty="0">
                <a:latin typeface="Arial"/>
                <a:cs typeface="Arial"/>
              </a:rPr>
              <a:t>o</a:t>
            </a:r>
            <a:r>
              <a:rPr sz="2000" b="1" spc="-280" dirty="0">
                <a:latin typeface="Arial"/>
                <a:cs typeface="Arial"/>
              </a:rPr>
              <a:t>w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spc="-215" dirty="0">
                <a:latin typeface="Arial"/>
                <a:cs typeface="Arial"/>
              </a:rPr>
              <a:t>yo</a:t>
            </a:r>
            <a:r>
              <a:rPr sz="2000" b="1" spc="-220" dirty="0">
                <a:latin typeface="Arial"/>
                <a:cs typeface="Arial"/>
              </a:rPr>
              <a:t>u</a:t>
            </a:r>
            <a:r>
              <a:rPr sz="2000" b="1" spc="-114" dirty="0">
                <a:latin typeface="Arial"/>
                <a:cs typeface="Arial"/>
              </a:rPr>
              <a:t>r  </a:t>
            </a:r>
            <a:r>
              <a:rPr sz="2000" b="1" spc="-200" dirty="0">
                <a:latin typeface="Arial"/>
                <a:cs typeface="Arial"/>
              </a:rPr>
              <a:t>business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2527" y="1592961"/>
            <a:ext cx="1333500" cy="5899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470"/>
              </a:spcBef>
            </a:pPr>
            <a:r>
              <a:rPr sz="2000" b="1" spc="-200" dirty="0">
                <a:latin typeface="Arial"/>
                <a:cs typeface="Arial"/>
              </a:rPr>
              <a:t>Care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120" dirty="0">
                <a:latin typeface="Arial"/>
                <a:cs typeface="Arial"/>
              </a:rPr>
              <a:t>f</a:t>
            </a:r>
            <a:r>
              <a:rPr sz="2000" b="1" spc="-215" dirty="0">
                <a:latin typeface="Arial"/>
                <a:cs typeface="Arial"/>
              </a:rPr>
              <a:t>o</a:t>
            </a:r>
            <a:r>
              <a:rPr sz="2000" b="1" spc="-140" dirty="0">
                <a:latin typeface="Arial"/>
                <a:cs typeface="Arial"/>
              </a:rPr>
              <a:t>r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spc="-215" dirty="0">
                <a:latin typeface="Arial"/>
                <a:cs typeface="Arial"/>
              </a:rPr>
              <a:t>yo</a:t>
            </a:r>
            <a:r>
              <a:rPr sz="2000" b="1" spc="-220" dirty="0">
                <a:latin typeface="Arial"/>
                <a:cs typeface="Arial"/>
              </a:rPr>
              <a:t>u</a:t>
            </a:r>
            <a:r>
              <a:rPr sz="2000" b="1" spc="-114" dirty="0">
                <a:latin typeface="Arial"/>
                <a:cs typeface="Arial"/>
              </a:rPr>
              <a:t>r  </a:t>
            </a:r>
            <a:r>
              <a:rPr sz="2000" b="1" spc="-204" dirty="0">
                <a:latin typeface="Arial"/>
                <a:cs typeface="Arial"/>
              </a:rPr>
              <a:t>customers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7562" y="1629537"/>
            <a:ext cx="2565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1A7AC0"/>
                </a:solidFill>
                <a:latin typeface="Impact"/>
                <a:cs typeface="Impact"/>
              </a:rPr>
              <a:t>1.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66794" y="1629537"/>
            <a:ext cx="3048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6DB96E"/>
                </a:solidFill>
                <a:latin typeface="Impact"/>
                <a:cs typeface="Impact"/>
              </a:rPr>
              <a:t>2.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72655" y="1641729"/>
            <a:ext cx="3181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B0D239"/>
                </a:solidFill>
                <a:latin typeface="Impact"/>
                <a:cs typeface="Impact"/>
              </a:rPr>
              <a:t>3.</a:t>
            </a:r>
            <a:endParaRPr sz="32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5BCF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2619</Words>
  <Application>Microsoft Office PowerPoint</Application>
  <PresentationFormat>Custom</PresentationFormat>
  <Paragraphs>261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WHAT IS SOCIAL MEDIA MARKETING? D E S C R I P T I O N</vt:lpstr>
      <vt:lpstr>WHY IS SOCIAL IMPORTANT? C U S T O M E R E X P E C T A T I O N S H A V E C H A N G E D</vt:lpstr>
      <vt:lpstr>WHY IS SOCIAL IMPORTANT? N E W T R E N D S A R E E M E R G I N G C H A N G I N G T H E U S A G E A N D I M P O R T A N C E O F S O C I A L</vt:lpstr>
      <vt:lpstr>SOCIAL MEDIA MARKETING LANDSCAPE T H E K E Y P L A Y E R S</vt:lpstr>
      <vt:lpstr>SOCIAL MEDIA MARKETING LANDSCAPE D I F F E R E N T C H A N N E L S A R E U S E D F O R D I F F E R E N T P U R P O S E S</vt:lpstr>
      <vt:lpstr>SOCIAL MARKETING USE CASES H O W T O U S E S O C I A L T O M E E T Y O U R O B J E C T I V E S</vt:lpstr>
      <vt:lpstr>THE BENEFITS OF SOCIAL W H A T S O C I A L M E D I A M A R K E T I N G C A N D O F O R Y O U</vt:lpstr>
      <vt:lpstr>WHAT DOES GOOD LOOK LIKE? H O W T O W I N W I T H S O C I A L M E D I A</vt:lpstr>
      <vt:lpstr>WHAT DOES GOOD LOOK LIKE? P U T T I N G S O C I A L M E D I A P I L L A R S I N T O P R A C T I S E</vt:lpstr>
      <vt:lpstr>EXECUTING A CAMPAIGN - WHERE TO START G E T T I N G T H E B A S I C S R I G H T</vt:lpstr>
      <vt:lpstr>CLUB SUCCESS STORY N O R B U R Y P A R K L T C</vt:lpstr>
      <vt:lpstr>MEASURING PERFORMANCE A Q U I C K L O O K A T F A C E B O O K A D M A N A G E R</vt:lpstr>
      <vt:lpstr>DO’S AND DON'TS F O R S O C I A L M E D I A M A R K E T I N G</vt:lpstr>
      <vt:lpstr>Conclusion</vt:lpstr>
      <vt:lpstr>Reference</vt:lpstr>
      <vt:lpstr>Thanks To Studymafia.org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O'Brien</dc:creator>
  <cp:lastModifiedBy>CRP</cp:lastModifiedBy>
  <cp:revision>1</cp:revision>
  <dcterms:created xsi:type="dcterms:W3CDTF">2024-03-27T16:17:34Z</dcterms:created>
  <dcterms:modified xsi:type="dcterms:W3CDTF">2024-03-27T16:25:15Z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2024-03-27T00:00:00Z</vt:filetime>
  </property>
</Properties>
</file>