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18"/>
  </p:notesMasterIdLst>
  <p:handoutMasterIdLst>
    <p:handoutMasterId r:id="rId19"/>
  </p:handoutMasterIdLst>
  <p:sldIdLst>
    <p:sldId id="513" r:id="rId3"/>
    <p:sldId id="322" r:id="rId4"/>
    <p:sldId id="324" r:id="rId5"/>
    <p:sldId id="362" r:id="rId6"/>
    <p:sldId id="507" r:id="rId7"/>
    <p:sldId id="508" r:id="rId8"/>
    <p:sldId id="509" r:id="rId9"/>
    <p:sldId id="510" r:id="rId10"/>
    <p:sldId id="512" r:id="rId11"/>
    <p:sldId id="425" r:id="rId12"/>
    <p:sldId id="506" r:id="rId13"/>
    <p:sldId id="511" r:id="rId14"/>
    <p:sldId id="351" r:id="rId15"/>
    <p:sldId id="514" r:id="rId16"/>
    <p:sldId id="515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739"/>
    <a:srgbClr val="000099"/>
    <a:srgbClr val="0039A6"/>
    <a:srgbClr val="006600"/>
    <a:srgbClr val="028432"/>
    <a:srgbClr val="E7E7D8"/>
    <a:srgbClr val="0536C6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742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849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35" tIns="45717" rIns="91435" bIns="457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1/9/2023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18" Type="http://schemas.openxmlformats.org/officeDocument/2006/relationships/slideLayout" Target="../slideLayouts/slideLayout60.xml"/><Relationship Id="rId26" Type="http://schemas.openxmlformats.org/officeDocument/2006/relationships/slideLayout" Target="../slideLayouts/slideLayout68.xml"/><Relationship Id="rId3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63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17" Type="http://schemas.openxmlformats.org/officeDocument/2006/relationships/slideLayout" Target="../slideLayouts/slideLayout59.xml"/><Relationship Id="rId25" Type="http://schemas.openxmlformats.org/officeDocument/2006/relationships/slideLayout" Target="../slideLayouts/slideLayout67.xml"/><Relationship Id="rId2" Type="http://schemas.openxmlformats.org/officeDocument/2006/relationships/slideLayout" Target="../slideLayouts/slideLayout44.xml"/><Relationship Id="rId16" Type="http://schemas.openxmlformats.org/officeDocument/2006/relationships/slideLayout" Target="../slideLayouts/slideLayout58.xml"/><Relationship Id="rId20" Type="http://schemas.openxmlformats.org/officeDocument/2006/relationships/slideLayout" Target="../slideLayouts/slideLayout62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24" Type="http://schemas.openxmlformats.org/officeDocument/2006/relationships/slideLayout" Target="../slideLayouts/slideLayout66.xml"/><Relationship Id="rId5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57.xml"/><Relationship Id="rId23" Type="http://schemas.openxmlformats.org/officeDocument/2006/relationships/slideLayout" Target="../slideLayouts/slideLayout65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52.xml"/><Relationship Id="rId19" Type="http://schemas.openxmlformats.org/officeDocument/2006/relationships/slideLayout" Target="../slideLayouts/slideLayout61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Relationship Id="rId22" Type="http://schemas.openxmlformats.org/officeDocument/2006/relationships/slideLayout" Target="../slideLayouts/slideLayout64.xml"/><Relationship Id="rId27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  <p:sldLayoutId id="2147483710" r:id="rId19"/>
    <p:sldLayoutId id="2147483711" r:id="rId20"/>
    <p:sldLayoutId id="2147483712" r:id="rId21"/>
    <p:sldLayoutId id="2147483713" r:id="rId22"/>
    <p:sldLayoutId id="2147483714" r:id="rId23"/>
    <p:sldLayoutId id="2147483715" r:id="rId24"/>
    <p:sldLayoutId id="2147483716" r:id="rId25"/>
    <p:sldLayoutId id="2147483717" r:id="rId26"/>
    <p:sldLayoutId id="2147483718" r:id="rId27"/>
  </p:sldLayoutIdLst>
  <p:transition spd="slow">
    <p:comb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6741" y="5791202"/>
            <a:ext cx="9137260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Submitted 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To:	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Submitted 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Studymafia.org                                              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Studymafia.org               </a:t>
            </a:r>
            <a:endParaRPr lang="en-US" sz="16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5175" y="2048470"/>
            <a:ext cx="66032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TLD </a:t>
            </a:r>
            <a:r>
              <a:rPr lang="en-US" altLang="en-US" sz="5400" b="1" dirty="0" smtClean="0">
                <a:solidFill>
                  <a:srgbClr val="923739"/>
                </a:solidFill>
                <a:latin typeface="Times New Roman" pitchFamily="18" charset="0"/>
                <a:cs typeface="Times New Roman" pitchFamily="18" charset="0"/>
              </a:rPr>
              <a:t>Badge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92373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23992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Applications of TLD Badge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807720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Measurement of output from Co-60 units and accelerators used in medicine and industry.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Measurement of output from other kilocurie irradiation sources.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Area survey of medical (diagnostic and therapeutic) and industrial radiographic installations.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Measurement of stray and leakage radiation around X-ray tubes and source containers.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Applications of TLD Badge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8077200" cy="39693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Monitoring of high levels of contamination from beta sources.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Medical radiographic exposure measurement and population exposure survey studies.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Estimation of activities of various radionuclides used in brachytherapy and nuclear medicine.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To measure dose rates in rectum and bladder of patient undergoing treatment with Cobalt on Cesium implants for carcinoma of uterine cervix.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</p:spPr>
        <p:txBody>
          <a:bodyPr/>
          <a:lstStyle/>
          <a:p>
            <a:fld id="{D5BBC35B-A44B-4119-B8DA-DE9E3DFADA20}" type="slidenum">
              <a:rPr kumimoji="0" lang="en-US" smtClean="0"/>
              <a:t>12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5" name="Picture 4" descr="slide_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0"/>
            <a:ext cx="9236710" cy="692785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107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Thermoluminescence dosimetry (TLD) is a versatile tool for the assessment of dose from ionising radiation. 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The wide variety of TLD materials and their different physical forms allow the determination of different radiation qualities at dose levels from microGy to kGy.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31951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27548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 TLD Badge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Applications of TLD Badge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ü"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None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379730" y="1603375"/>
            <a:ext cx="818070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3000" b="1" dirty="0" smtClean="0"/>
              <a:t>    </a:t>
            </a:r>
            <a:r>
              <a:rPr sz="3000" b="1" dirty="0" smtClean="0"/>
              <a:t>TLD Badge is a radiation dose measuring device. This enables us to know whether we are working within the safe dose limits prescribed by AERB.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Content Placeholder 3" descr="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7400" y="3733800"/>
            <a:ext cx="4519295" cy="27590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TLD Badge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802703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dirty="0" smtClean="0"/>
              <a:t>The TLD badge has shown satisfactory performance for monitoring beta and gamma doses of radiation workers. </a:t>
            </a:r>
          </a:p>
          <a:p>
            <a:r>
              <a:rPr lang="en-US" dirty="0" smtClean="0"/>
              <a:t>At present about 40,000 radiation workers are covered with TLD monitoring service in our nuclear industry, medical and industrial institutions as well as research institutions. 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TLD Badge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802703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dirty="0" smtClean="0"/>
              <a:t>As per Radiation Protection Rules – 2004, all occupational radiation workers need to be monitored to safe guard them from the deleterious somatic and genetic effects of ionizing radiations. </a:t>
            </a:r>
          </a:p>
          <a:p>
            <a:r>
              <a:rPr lang="en-US" dirty="0" smtClean="0"/>
              <a:t>This radiation monitoring is done with TLD Badges. A badge consists of 3 TLD discs. 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TLD Badge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802703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dirty="0" smtClean="0"/>
              <a:t>2 types of TLD badges are available one to measure whole body dose of radiation and the other to measure the dose in the wrist.</a:t>
            </a:r>
          </a:p>
          <a:p>
            <a:r>
              <a:rPr lang="en-US" dirty="0" smtClean="0"/>
              <a:t>The TLD cards are read by TLD reader which is controlled by PC and a software. </a:t>
            </a:r>
          </a:p>
          <a:p>
            <a:r>
              <a:rPr lang="en-US" dirty="0" smtClean="0"/>
              <a:t>The software displays the dose received by the TLD Badge in a given period. 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TLD Badge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802703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dirty="0" smtClean="0"/>
              <a:t>The radiation received by the person is monitored with these TLD badges. </a:t>
            </a:r>
          </a:p>
          <a:p>
            <a:r>
              <a:rPr lang="en-US" dirty="0" smtClean="0"/>
              <a:t>These TLD badges are to be sent for radiation monitoring once in a month / 3 months and the user gets the replacement TLD badges before the due date for sending to lab for reading.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  <a:sym typeface="+mn-ea"/>
              </a:rPr>
              <a:t>●●●</a:t>
            </a:r>
            <a:endParaRPr lang="en-US" altLang="en-US" sz="140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TLD Badge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727075" y="1596390"/>
            <a:ext cx="802703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dirty="0" smtClean="0"/>
              <a:t>The radiation is monitored continuously and the personnel doses should not exceed 100 mSv in a 5 year block (current year and previous 4 years).  </a:t>
            </a:r>
          </a:p>
          <a:p>
            <a:r>
              <a:rPr lang="en-US" dirty="0" smtClean="0"/>
              <a:t>And in any one year maximum allowable dose is 30 mSv.If the radiation worker uses lead apron then the TLD Badge to be worn inside the lead apron.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9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4" name="Picture 3" descr="typical_tld_badge_configu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" y="-76200"/>
            <a:ext cx="8978900" cy="703326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ar Driv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541</Words>
  <Application>Microsoft Office PowerPoint</Application>
  <PresentationFormat>On-screen Show (4:3)</PresentationFormat>
  <Paragraphs>154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7_SEPDPO</vt:lpstr>
      <vt:lpstr>Gear Drives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911</cp:revision>
  <cp:lastPrinted>2014-09-05T11:57:00Z</cp:lastPrinted>
  <dcterms:created xsi:type="dcterms:W3CDTF">2014-04-08T13:15:00Z</dcterms:created>
  <dcterms:modified xsi:type="dcterms:W3CDTF">2023-01-09T10:51:36Z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C0C9C7D6601B4743A340A67F014F10D5</vt:lpwstr>
  </property>
  <property fmtid="{D5CDD505-2E9C-101B-9397-08002B2CF9AE}" pid="3" name="KSOProductBuildVer">
    <vt:lpwstr>1033-11.2.0.11440</vt:lpwstr>
  </property>
</Properties>
</file>