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18"/>
  </p:notesMasterIdLst>
  <p:handoutMasterIdLst>
    <p:handoutMasterId r:id="rId19"/>
  </p:handoutMasterIdLst>
  <p:sldIdLst>
    <p:sldId id="512" r:id="rId3"/>
    <p:sldId id="322" r:id="rId4"/>
    <p:sldId id="324" r:id="rId5"/>
    <p:sldId id="362" r:id="rId6"/>
    <p:sldId id="397" r:id="rId7"/>
    <p:sldId id="425" r:id="rId8"/>
    <p:sldId id="506" r:id="rId9"/>
    <p:sldId id="507" r:id="rId10"/>
    <p:sldId id="508" r:id="rId11"/>
    <p:sldId id="509" r:id="rId12"/>
    <p:sldId id="510" r:id="rId13"/>
    <p:sldId id="511" r:id="rId14"/>
    <p:sldId id="351" r:id="rId15"/>
    <p:sldId id="513" r:id="rId16"/>
    <p:sldId id="514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6587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9944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35" tIns="45717" rIns="91435" bIns="457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1/10/2023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</p:sldLayoutIdLst>
  <p:transition spd="slow">
    <p:comb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6741" y="5791202"/>
            <a:ext cx="9137260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Submitted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Submitted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Studymafia.org                                     Studymafia.org               </a:t>
            </a:r>
            <a:endParaRPr lang="en-US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5175" y="2048470"/>
            <a:ext cx="6603251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Surgical </a:t>
            </a:r>
            <a:r>
              <a:rPr lang="en-US" alt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Asepsis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12315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Principles of Surgical Asepsis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707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Irreducible minimum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Microbial burden cannot get any lower. Item is sterile to its highest degree.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US" sz="3000" b="1" dirty="0" smtClean="0"/>
              <a:t>Spatial relationships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Awareness of sterile, unsterile, clean, and contaminated areas, objects, and individuals and their proximity to each other.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>
                <a:sym typeface="+mn-ea"/>
              </a:rPr>
              <a:t>Sterile</a:t>
            </a:r>
            <a:endParaRPr lang="en-US" sz="30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ym typeface="+mn-ea"/>
              </a:rPr>
              <a:t>Free of living organisms.</a:t>
            </a: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 smtClean="0"/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Principles of Surgical Asepsis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Standard precautions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Procedures followed to protect personnel from contact with the blood and body fluids of patients.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US" sz="3000" b="1" dirty="0" smtClean="0"/>
              <a:t>Sterile field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Area around the site of incision into tissue or the site of introduction of an instrument into a body orifice that has been prepared using sterile supplies and equipment.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Principles of Surgical Asepsis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Sterile technique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Method by which contamination with microorganisms is prevented to maintain sterility throughout the surgical procedure.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US" sz="3000" b="1" dirty="0" smtClean="0"/>
              <a:t>Terminal sterilization and disinfection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Procedures carried out for the destruction of pathogens at the end of the surgical procedure in the operating room (OR) after the patient has been removed.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Surgical asepsis is the absence of all microorganisms within any type of invasive procedure. 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Sterile technique is a set of specific practices and procedures performed to make equipment and areas free from all microorganisms and to maintain that sterility (BC Centre for Disease Control, 2010).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83880" cy="67710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183880" cy="1477328"/>
          </a:xfrm>
        </p:spPr>
        <p:txBody>
          <a:bodyPr>
            <a:no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Google.com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Studymafia.org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140589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37460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Surgical Asepsis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379730" y="1603375"/>
            <a:ext cx="407289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sz="3000" dirty="0" smtClean="0"/>
              <a:t>    </a:t>
            </a:r>
            <a:r>
              <a:rPr sz="3000" dirty="0" smtClean="0"/>
              <a:t>Surgical asepsis, also called “aseptic/sterile technique,” eliminates microorganisms before they can enter an open surgical wound or contaminate a sterile field.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Picture 3" descr="surgical-asepsis-full"/>
          <p:cNvPicPr>
            <a:picLocks noChangeAspect="1"/>
          </p:cNvPicPr>
          <p:nvPr/>
        </p:nvPicPr>
        <p:blipFill>
          <a:blip r:embed="rId3"/>
          <a:srcRect b="6128"/>
          <a:stretch>
            <a:fillRect/>
          </a:stretch>
        </p:blipFill>
        <p:spPr>
          <a:xfrm>
            <a:off x="4788535" y="1802765"/>
            <a:ext cx="3863340" cy="431927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727075" y="1596390"/>
            <a:ext cx="81305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dirty="0" smtClean="0"/>
              <a:t>Surgical asepsis is always practiced in operating rooms, special procedure or diagnostic areas, burn units, and in labor and delivery areas. </a:t>
            </a:r>
          </a:p>
          <a:p>
            <a:r>
              <a:rPr lang="en-US" dirty="0" smtClean="0"/>
              <a:t>It is also used during invasive procedures at the bedside, such as inserting chest tubes, central lines, and catheters. Surgical asepsis is one of the two types of asepsis; medical asepsis is the other.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3" name="Picture 2" descr="Surgical+Asepsis+Surgical+asepsis,+also+known+as+sterile+technique+is+aimed+at+removing+all+microorganisms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10" y="152400"/>
            <a:ext cx="8378190" cy="628396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Principles of Surgical Asepsis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Antisepsis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Prevention of sepsis by exclusion, destruction, or inhibition of growth or multiplication of microorganisms from body tissues and fluids.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US" sz="3000" b="1" dirty="0" smtClean="0"/>
              <a:t>Asepsis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Absence of microorganisms that cause disease.</a:t>
            </a:r>
          </a:p>
          <a:p>
            <a:pPr marL="457200" indent="-457200">
              <a:buFont typeface="Arial" panose="020B0604020202020204" pitchFamily="34" charset="0"/>
              <a:buNone/>
            </a:pPr>
            <a:endParaRPr lang="en-US" sz="3000" dirty="0" smtClean="0"/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Principles of Surgical Asepsis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Antiseptics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Inorganic chemical compounds that combat sepsis by inhibiting the growth of microorganisms without necessarily killing them. Used primarily on skin to stop the growth of resident flora.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Aseptic technique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Method to prevent contamination by microorganisms.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Principles of Surgical Asepsis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399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/>
              <a:t>Cross-contamination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Transmission of microorganisms from patient to patient or from inanimate object to patient.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US" sz="2800" b="1" dirty="0" smtClean="0"/>
              <a:t>Decontamination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Cleaning and disinfecting or sterilizing processes carried out to make contaminated items safe to handle.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US" sz="2800" b="1" dirty="0" smtClean="0"/>
              <a:t>Disinfection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Chemical or mechanical (friction) destruction of pathogens.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Principles of Surgical Asepsis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Barrier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 material used to reduce or inhibit the migration or transmission of microorganisms in the environment: personnel attire and gowns, furniture and patient drapes, equipment and supply packaging, and ventilating filters.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US" sz="3000" b="1" dirty="0" smtClean="0"/>
              <a:t>Contaminated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Carrying or infected by microorganisms.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ar Driv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566</Words>
  <Application>Microsoft Office PowerPoint</Application>
  <PresentationFormat>On-screen Show (4:3)</PresentationFormat>
  <Paragraphs>198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7_SEPDPO</vt:lpstr>
      <vt:lpstr>Gear Drives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912</cp:revision>
  <cp:lastPrinted>2014-09-05T11:57:00Z</cp:lastPrinted>
  <dcterms:created xsi:type="dcterms:W3CDTF">2014-04-08T13:15:00Z</dcterms:created>
  <dcterms:modified xsi:type="dcterms:W3CDTF">2023-01-10T09:36:43Z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85BD0C76CBD1447C854747E19747532C</vt:lpwstr>
  </property>
  <property fmtid="{D5CDD505-2E9C-101B-9397-08002B2CF9AE}" pid="3" name="KSOProductBuildVer">
    <vt:lpwstr>1033-11.2.0.11440</vt:lpwstr>
  </property>
</Properties>
</file>