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514" r:id="rId3"/>
    <p:sldId id="322" r:id="rId4"/>
    <p:sldId id="324" r:id="rId5"/>
    <p:sldId id="362" r:id="rId6"/>
    <p:sldId id="506" r:id="rId7"/>
    <p:sldId id="507" r:id="rId8"/>
    <p:sldId id="397" r:id="rId9"/>
    <p:sldId id="425" r:id="rId10"/>
    <p:sldId id="508" r:id="rId11"/>
    <p:sldId id="509" r:id="rId12"/>
    <p:sldId id="510" r:id="rId13"/>
    <p:sldId id="473" r:id="rId14"/>
    <p:sldId id="511" r:id="rId15"/>
    <p:sldId id="512" r:id="rId16"/>
    <p:sldId id="513" r:id="rId17"/>
    <p:sldId id="351" r:id="rId18"/>
    <p:sldId id="515" r:id="rId19"/>
    <p:sldId id="516"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1/9/2023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177182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131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39" y="8829675"/>
            <a:ext cx="3038475" cy="465138"/>
          </a:xfrm>
          <a:prstGeom prst="rect">
            <a:avLst/>
          </a:prstGeom>
          <a:ln>
            <a:miter lim="800000"/>
            <a:headEnd/>
            <a:tailEnd/>
          </a:ln>
        </p:spPr>
        <p:txBody>
          <a:bodyPr wrap="square" lIns="91435" tIns="45717" rIns="91435" bIns="45717"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1/9/2023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1/9/2023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4"/>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1/9/2023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2"/>
            <a:ext cx="9137260" cy="584775"/>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To:	 </a:t>
            </a:r>
            <a:r>
              <a:rPr lang="en-US" sz="1600" b="1" dirty="0" smtClean="0">
                <a:solidFill>
                  <a:schemeClr val="bg1"/>
                </a:solidFill>
                <a:latin typeface="+mn-lt"/>
                <a:cs typeface="Times New Roman" pitchFamily="18" charset="0"/>
              </a:rPr>
              <a:t>             </a:t>
            </a:r>
            <a:r>
              <a:rPr lang="en-US" sz="1600" b="1" dirty="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By:</a:t>
            </a:r>
          </a:p>
          <a:p>
            <a:pPr eaLnBrk="0" hangingPunct="0"/>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Studymafia.org                                               </a:t>
            </a:r>
            <a:r>
              <a:rPr lang="en-US" sz="1600" b="1" dirty="0" smtClean="0">
                <a:solidFill>
                  <a:schemeClr val="bg1"/>
                </a:solidFill>
                <a:latin typeface="+mn-lt"/>
                <a:cs typeface="Times New Roman" pitchFamily="18" charset="0"/>
              </a:rPr>
              <a:t>Studymafia.org               </a:t>
            </a:r>
            <a:endParaRPr lang="en-US" sz="1600" b="1" dirty="0">
              <a:solidFill>
                <a:schemeClr val="bg1"/>
              </a:solidFill>
              <a:latin typeface="+mn-lt"/>
              <a:cs typeface="Times New Roman" pitchFamily="18" charset="0"/>
            </a:endParaRPr>
          </a:p>
        </p:txBody>
      </p:sp>
      <p:sp>
        <p:nvSpPr>
          <p:cNvPr id="8" name="Rectangle 7"/>
          <p:cNvSpPr/>
          <p:nvPr/>
        </p:nvSpPr>
        <p:spPr>
          <a:xfrm>
            <a:off x="1575175" y="2048470"/>
            <a:ext cx="6603251" cy="1754326"/>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smtClean="0">
                <a:solidFill>
                  <a:schemeClr val="bg2">
                    <a:lumMod val="50000"/>
                  </a:schemeClr>
                </a:solidFill>
                <a:latin typeface="Times New Roman" pitchFamily="18" charset="0"/>
                <a:cs typeface="Times New Roman" pitchFamily="18" charset="0"/>
              </a:rPr>
              <a:t>Planning </a:t>
            </a:r>
            <a:r>
              <a:rPr lang="en-US" altLang="en-US" sz="5400" b="1" dirty="0" smtClean="0">
                <a:solidFill>
                  <a:srgbClr val="FFC000"/>
                </a:solidFill>
                <a:latin typeface="Times New Roman" pitchFamily="18" charset="0"/>
                <a:cs typeface="Times New Roman" pitchFamily="18" charset="0"/>
              </a:rPr>
              <a:t>In</a:t>
            </a:r>
            <a:r>
              <a:rPr lang="en-US" altLang="en-US" sz="5400" b="1" dirty="0" smtClean="0">
                <a:solidFill>
                  <a:schemeClr val="bg2">
                    <a:lumMod val="50000"/>
                  </a:schemeClr>
                </a:solidFill>
                <a:latin typeface="Times New Roman" pitchFamily="18" charset="0"/>
                <a:cs typeface="Times New Roman" pitchFamily="18" charset="0"/>
              </a:rPr>
              <a:t> </a:t>
            </a:r>
            <a:r>
              <a:rPr lang="en-US" altLang="en-US" sz="5400" b="1" dirty="0" smtClean="0">
                <a:solidFill>
                  <a:schemeClr val="accent1">
                    <a:lumMod val="75000"/>
                  </a:schemeClr>
                </a:solidFill>
                <a:latin typeface="Times New Roman" pitchFamily="18" charset="0"/>
                <a:cs typeface="Times New Roman" pitchFamily="18" charset="0"/>
              </a:rPr>
              <a:t>Management</a:t>
            </a:r>
            <a:endParaRPr lang="en-US" sz="54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62239928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Operational planning </a:t>
            </a:r>
          </a:p>
          <a:p>
            <a:pPr marL="457200" indent="-457200">
              <a:buFont typeface="Arial" panose="020B0604020202020204" pitchFamily="34" charset="0"/>
              <a:buChar char="•"/>
            </a:pPr>
            <a:r>
              <a:rPr lang="en-IN" altLang="en-US" sz="3000" dirty="0" smtClean="0"/>
              <a:t>It </a:t>
            </a:r>
            <a:r>
              <a:rPr lang="en-US" sz="3000" dirty="0" smtClean="0"/>
              <a:t>generally assumes the existence of organization-wide or subunit goals and objectives and specifies ways to achieve them. </a:t>
            </a:r>
          </a:p>
          <a:p>
            <a:pPr marL="457200" indent="-457200">
              <a:buFont typeface="Arial" panose="020B0604020202020204" pitchFamily="34" charset="0"/>
              <a:buChar char="•"/>
            </a:pPr>
            <a:r>
              <a:rPr lang="en-US" sz="3000" dirty="0" smtClean="0"/>
              <a:t>Operational planning is short-range (less than a year) planning that is designed to develop specific action steps that support the strategic and tactical plans.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Contingency Planning </a:t>
            </a:r>
          </a:p>
          <a:p>
            <a:pPr marL="457200" indent="-457200">
              <a:buFont typeface="Arial" panose="020B0604020202020204" pitchFamily="34" charset="0"/>
              <a:buChar char="•"/>
            </a:pPr>
            <a:r>
              <a:rPr lang="en-US" sz="3000" dirty="0" smtClean="0"/>
              <a:t>Also known as ‘special planning’, it is used for situations when changes cannot be foreseen. It is that ‘what if’ scenario that a business manager needs to consider so that the company does not face losses. </a:t>
            </a:r>
          </a:p>
          <a:p>
            <a:pPr marL="457200" indent="-457200">
              <a:buFont typeface="Arial" panose="020B0604020202020204" pitchFamily="34" charset="0"/>
              <a:buChar char="•"/>
            </a:pPr>
            <a:r>
              <a:rPr lang="en-US" sz="3000" dirty="0" smtClean="0"/>
              <a:t>That ‘what if’ scenario can be loss of data in a data security firm, failed product in the market, etc.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Importance of Planning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030980"/>
          </a:xfrm>
          <a:prstGeom prst="rect">
            <a:avLst/>
          </a:prstGeom>
          <a:noFill/>
        </p:spPr>
        <p:txBody>
          <a:bodyPr wrap="square">
            <a:spAutoFit/>
          </a:bodyPr>
          <a:lstStyle/>
          <a:p>
            <a:pPr marL="0" indent="0">
              <a:buFont typeface="Arial" panose="020B0604020202020204" pitchFamily="34" charset="0"/>
              <a:buNone/>
            </a:pPr>
            <a:r>
              <a:rPr lang="en-US" sz="3200" b="1" dirty="0" smtClean="0"/>
              <a:t>Establishes Direction </a:t>
            </a:r>
          </a:p>
          <a:p>
            <a:pPr marL="457200" indent="-457200">
              <a:buFont typeface="Arial" panose="020B0604020202020204" pitchFamily="34" charset="0"/>
              <a:buChar char="•"/>
            </a:pPr>
            <a:r>
              <a:rPr lang="en-US" sz="3200" dirty="0" smtClean="0"/>
              <a:t>Planning is all about creating objectives and meeting them without any hassle. When you plan well, you have clarity on what it will take to achieve the goals. </a:t>
            </a:r>
          </a:p>
          <a:p>
            <a:pPr marL="457200" indent="-457200">
              <a:buFont typeface="Arial" panose="020B0604020202020204" pitchFamily="34" charset="0"/>
              <a:buChar char="•"/>
            </a:pPr>
            <a:r>
              <a:rPr lang="en-US" sz="3200" dirty="0" smtClean="0"/>
              <a:t>In a formal or informal organisation, proper planning gives the group or team direction for meeting the objectives.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Importance of Planning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0" indent="0">
              <a:buFont typeface="Arial" panose="020B0604020202020204" pitchFamily="34" charset="0"/>
              <a:buNone/>
            </a:pPr>
            <a:r>
              <a:rPr lang="en-US" sz="3200" b="1" dirty="0" smtClean="0"/>
              <a:t>Removes Risks</a:t>
            </a:r>
          </a:p>
          <a:p>
            <a:pPr marL="457200" indent="-457200">
              <a:buFont typeface="Arial" panose="020B0604020202020204" pitchFamily="34" charset="0"/>
              <a:buChar char="•"/>
            </a:pPr>
            <a:r>
              <a:rPr lang="en-US" sz="3200" dirty="0" smtClean="0"/>
              <a:t>Planning removes risks involved in the decisions you make. Sometimes, plans are made to withstand unforeseen circumstances. </a:t>
            </a:r>
          </a:p>
          <a:p>
            <a:pPr marL="457200" indent="-457200">
              <a:buFont typeface="Arial" panose="020B0604020202020204" pitchFamily="34" charset="0"/>
              <a:buChar char="•"/>
            </a:pPr>
            <a:r>
              <a:rPr lang="en-US" sz="3200" dirty="0" smtClean="0"/>
              <a:t>By anticipating risks in the planning process, you can reduce uncertainties in the future.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Importance of Planning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046095"/>
          </a:xfrm>
          <a:prstGeom prst="rect">
            <a:avLst/>
          </a:prstGeom>
          <a:noFill/>
        </p:spPr>
        <p:txBody>
          <a:bodyPr wrap="square">
            <a:spAutoFit/>
          </a:bodyPr>
          <a:lstStyle/>
          <a:p>
            <a:pPr marL="0" indent="0">
              <a:buFont typeface="Arial" panose="020B0604020202020204" pitchFamily="34" charset="0"/>
              <a:buNone/>
            </a:pPr>
            <a:r>
              <a:rPr lang="en-US" sz="3200" b="1" dirty="0" smtClean="0"/>
              <a:t>Improves Efficiency</a:t>
            </a:r>
          </a:p>
          <a:p>
            <a:pPr marL="457200" indent="-457200">
              <a:buFont typeface="Arial" panose="020B0604020202020204" pitchFamily="34" charset="0"/>
              <a:buChar char="•"/>
            </a:pPr>
            <a:r>
              <a:rPr lang="en-US" sz="3200" dirty="0" smtClean="0"/>
              <a:t>In an organisation, planning also looks into what can be done better and cost-effectively. </a:t>
            </a:r>
          </a:p>
          <a:p>
            <a:pPr marL="457200" indent="-457200">
              <a:buFont typeface="Arial" panose="020B0604020202020204" pitchFamily="34" charset="0"/>
              <a:buChar char="•"/>
            </a:pPr>
            <a:r>
              <a:rPr lang="en-US" sz="3200" dirty="0" smtClean="0"/>
              <a:t>Without planning, a department may unknowingly utilise too many resources.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15</a:t>
            </a:fld>
            <a:endParaRPr kumimoji="0" lang="en-US" sz="1000" b="0">
              <a:solidFill>
                <a:schemeClr val="tx1"/>
              </a:solidFill>
            </a:endParaRPr>
          </a:p>
        </p:txBody>
      </p:sp>
      <p:pic>
        <p:nvPicPr>
          <p:cNvPr id="4" name="Content Placeholder 3" descr="1"/>
          <p:cNvPicPr>
            <a:picLocks noGrp="1" noChangeAspect="1"/>
          </p:cNvPicPr>
          <p:nvPr>
            <p:ph idx="1"/>
          </p:nvPr>
        </p:nvPicPr>
        <p:blipFill>
          <a:blip r:embed="rId2"/>
          <a:stretch>
            <a:fillRect/>
          </a:stretch>
        </p:blipFill>
        <p:spPr>
          <a:xfrm>
            <a:off x="762000" y="533400"/>
            <a:ext cx="7484110" cy="5711825"/>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Planning is the function of management that involves setting objectives and determining a course of action for achieving those objectives.</a:t>
            </a:r>
          </a:p>
          <a:p>
            <a:pPr marL="514350" indent="-514350">
              <a:buFont typeface="Wingdings" panose="05000000000000000000" pitchFamily="2" charset="2"/>
              <a:buChar char="ü"/>
            </a:pPr>
            <a:r>
              <a:rPr lang="en-US" sz="2800" dirty="0" smtClean="0"/>
              <a:t>Planning requires that managers be aware of environmental conditions facing their organization and forecast future conditions.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sz="2000" dirty="0" smtClean="0">
                <a:solidFill>
                  <a:schemeClr val="tx1">
                    <a:lumMod val="75000"/>
                    <a:lumOff val="25000"/>
                  </a:schemeClr>
                </a:solidFill>
              </a:rPr>
              <a:t>Google.com</a:t>
            </a:r>
          </a:p>
          <a:p>
            <a:pPr marL="800100" lvl="1" indent="-342900">
              <a:buFont typeface="Arial" pitchFamily="34" charset="0"/>
              <a:buChar char="•"/>
            </a:pPr>
            <a:r>
              <a:rPr lang="en-US" sz="2000" dirty="0" smtClean="0">
                <a:solidFill>
                  <a:schemeClr val="tx1">
                    <a:lumMod val="75000"/>
                    <a:lumOff val="25000"/>
                  </a:schemeClr>
                </a:solidFill>
              </a:rPr>
              <a:t>Wikipedia.org</a:t>
            </a:r>
          </a:p>
          <a:p>
            <a:pPr marL="800100" lvl="1" indent="-342900">
              <a:buFont typeface="Arial" pitchFamily="34" charset="0"/>
              <a:buChar char="•"/>
            </a:pPr>
            <a:r>
              <a:rPr lang="en-US" sz="2000" dirty="0" smtClean="0">
                <a:solidFill>
                  <a:schemeClr val="tx1">
                    <a:lumMod val="75000"/>
                    <a:lumOff val="25000"/>
                  </a:schemeClr>
                </a:solidFill>
              </a:rPr>
              <a:t>Studymafia.org</a:t>
            </a:r>
          </a:p>
          <a:p>
            <a:pPr marL="800100" lvl="1" indent="-342900">
              <a:buFont typeface="Arial" pitchFamily="34" charset="0"/>
              <a:buChar char="•"/>
            </a:pPr>
            <a:r>
              <a:rPr lang="en-US" sz="2000" dirty="0" smtClean="0">
                <a:solidFill>
                  <a:schemeClr val="tx1">
                    <a:lumMod val="75000"/>
                    <a:lumOff val="25000"/>
                  </a:schemeClr>
                </a:solidFill>
              </a:rPr>
              <a:t>Slidespanda.com</a:t>
            </a:r>
          </a:p>
        </p:txBody>
      </p:sp>
    </p:spTree>
    <p:extLst>
      <p:ext uri="{BB962C8B-B14F-4D97-AF65-F5344CB8AC3E}">
        <p14:creationId xmlns:p14="http://schemas.microsoft.com/office/powerpoint/2010/main" val="3195132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87582754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About Planning in Management</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Types of Planning</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Importance of Planning</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40728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Planning is the function of management that involves setting objectives and determining a course of action for achieving those objectives.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Planning"/>
          <p:cNvPicPr>
            <a:picLocks noChangeAspect="1"/>
          </p:cNvPicPr>
          <p:nvPr/>
        </p:nvPicPr>
        <p:blipFill>
          <a:blip r:embed="rId3"/>
          <a:stretch>
            <a:fillRect/>
          </a:stretch>
        </p:blipFill>
        <p:spPr>
          <a:xfrm>
            <a:off x="4876800" y="2057400"/>
            <a:ext cx="3941445" cy="31908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95400" y="609600"/>
            <a:ext cx="619188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b="1" dirty="0" smtClean="0">
                <a:solidFill>
                  <a:schemeClr val="accent2"/>
                </a:solidFill>
                <a:latin typeface="Times New Roman" panose="02020603050405020304" pitchFamily="18" charset="0"/>
                <a:cs typeface="Times New Roman" panose="02020603050405020304" pitchFamily="18" charset="0"/>
              </a:rPr>
              <a:t>About Planning in Management</a:t>
            </a: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Planning requires that managers be aware of environmental conditions facing their organization and forecast future conditions. It also requires that managers be good decision makers.</a:t>
            </a:r>
          </a:p>
          <a:p>
            <a:r>
              <a:rPr lang="en-US" dirty="0" smtClean="0"/>
              <a:t>Planners must then attempt to forecast future conditions. These forecasts form the basis for planning.</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Text Box 1"/>
          <p:cNvSpPr txBox="1"/>
          <p:nvPr/>
        </p:nvSpPr>
        <p:spPr>
          <a:xfrm>
            <a:off x="7315200" y="6019800"/>
            <a:ext cx="868680" cy="368300"/>
          </a:xfrm>
          <a:prstGeom prst="rect">
            <a:avLst/>
          </a:prstGeom>
          <a:noFill/>
        </p:spPr>
        <p:txBody>
          <a:bodyPr wrap="none" rtlCol="0" anchor="t">
            <a:spAutoFit/>
          </a:bodyPr>
          <a:lstStyle/>
          <a:p>
            <a:r>
              <a:rPr lang="en-US" altLang="en-US" dirty="0" smtClean="0">
                <a:latin typeface="Times New Roman" panose="02020603050405020304"/>
                <a:cs typeface="Times New Roman" panose="02020603050405020304"/>
                <a:sym typeface="+mn-ea"/>
              </a:rPr>
              <a:t>●●●</a:t>
            </a:r>
            <a:endParaRPr lang="en-US"/>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95400" y="609600"/>
            <a:ext cx="619188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b="1" dirty="0" smtClean="0">
                <a:solidFill>
                  <a:schemeClr val="accent2"/>
                </a:solidFill>
                <a:latin typeface="Times New Roman" panose="02020603050405020304" pitchFamily="18" charset="0"/>
                <a:cs typeface="Times New Roman" panose="02020603050405020304" pitchFamily="18" charset="0"/>
              </a:rPr>
              <a:t>About Planning in Management</a:t>
            </a: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Planning is a process consisting of several steps. </a:t>
            </a:r>
          </a:p>
          <a:p>
            <a:r>
              <a:rPr lang="en-US" dirty="0" smtClean="0"/>
              <a:t>The process begins with environmental scanning which simply means that planners must be aware of the critical contingencies facing their organization in terms of economic conditions, their competitors, and their customers.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Text Box 1"/>
          <p:cNvSpPr txBox="1"/>
          <p:nvPr/>
        </p:nvSpPr>
        <p:spPr>
          <a:xfrm>
            <a:off x="7162800" y="6019800"/>
            <a:ext cx="868680" cy="368300"/>
          </a:xfrm>
          <a:prstGeom prst="rect">
            <a:avLst/>
          </a:prstGeom>
          <a:noFill/>
        </p:spPr>
        <p:txBody>
          <a:bodyPr wrap="none" rtlCol="0" anchor="t">
            <a:spAutoFit/>
          </a:bodyPr>
          <a:lstStyle/>
          <a:p>
            <a:r>
              <a:rPr lang="en-US" altLang="en-US" dirty="0" smtClean="0">
                <a:latin typeface="Times New Roman" panose="02020603050405020304"/>
                <a:cs typeface="Times New Roman" panose="02020603050405020304"/>
                <a:sym typeface="+mn-ea"/>
              </a:rPr>
              <a:t>●●●</a:t>
            </a:r>
            <a:endParaRPr lang="en-US"/>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95400" y="609600"/>
            <a:ext cx="619188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b="1" dirty="0" smtClean="0">
                <a:solidFill>
                  <a:schemeClr val="accent2"/>
                </a:solidFill>
                <a:latin typeface="Times New Roman" panose="02020603050405020304" pitchFamily="18" charset="0"/>
                <a:cs typeface="Times New Roman" panose="02020603050405020304" pitchFamily="18" charset="0"/>
              </a:rPr>
              <a:t>About Planning in Management</a:t>
            </a:r>
          </a:p>
        </p:txBody>
      </p:sp>
      <p:sp>
        <p:nvSpPr>
          <p:cNvPr id="71685" name="Content Placeholder 2"/>
          <p:cNvSpPr txBox="1"/>
          <p:nvPr/>
        </p:nvSpPr>
        <p:spPr bwMode="auto">
          <a:xfrm>
            <a:off x="727075" y="1596390"/>
            <a:ext cx="793559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Planners must establish objectives, which are statements of what needs to be achieved and when. Planners must then identify alternative courses of action for achieving objectives.</a:t>
            </a:r>
          </a:p>
          <a:p>
            <a:r>
              <a:rPr lang="en-US" sz="3000" dirty="0" smtClean="0"/>
              <a:t>After evaluating the various alternatives, planners must make decisions about the best courses of action for achieving objectives. They must then formulate necessary steps and ensure effective implementation of plans.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pic>
        <p:nvPicPr>
          <p:cNvPr id="3" name="Picture 2" descr="characteristics-of-planning"/>
          <p:cNvPicPr>
            <a:picLocks noChangeAspect="1"/>
          </p:cNvPicPr>
          <p:nvPr/>
        </p:nvPicPr>
        <p:blipFill>
          <a:blip r:embed="rId3"/>
          <a:stretch>
            <a:fillRect/>
          </a:stretch>
        </p:blipFill>
        <p:spPr>
          <a:xfrm>
            <a:off x="1066800" y="381000"/>
            <a:ext cx="6348095" cy="6221730"/>
          </a:xfrm>
          <a:prstGeom prst="rect">
            <a:avLst/>
          </a:prstGeom>
        </p:spPr>
      </p:pic>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Strategic planning</a:t>
            </a:r>
          </a:p>
          <a:p>
            <a:pPr marL="457200" indent="-457200">
              <a:buFont typeface="Arial" panose="020B0604020202020204" pitchFamily="34" charset="0"/>
              <a:buChar char="•"/>
            </a:pPr>
            <a:r>
              <a:rPr lang="en-IN" altLang="en-US" sz="3200" dirty="0" smtClean="0"/>
              <a:t>It</a:t>
            </a:r>
            <a:r>
              <a:rPr lang="en-US" sz="3200" dirty="0" smtClean="0"/>
              <a:t> involves analyzing competitive opportunities and threats, as well as the strengths and weaknesses of the organization, and then determining how to position the organization to compete effectively in their environment.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Tactical planning </a:t>
            </a:r>
          </a:p>
          <a:p>
            <a:pPr marL="457200" indent="-457200">
              <a:buFont typeface="Arial" panose="020B0604020202020204" pitchFamily="34" charset="0"/>
              <a:buChar char="•"/>
            </a:pPr>
            <a:r>
              <a:rPr lang="en-IN" altLang="en-US" sz="3200" dirty="0" smtClean="0"/>
              <a:t>It </a:t>
            </a:r>
            <a:r>
              <a:rPr lang="en-US" sz="3200" dirty="0" smtClean="0"/>
              <a:t>is intermediate-range (one to three years) planning that is designed to develop relatively concrete and specific means to implement the strategic plan. </a:t>
            </a:r>
          </a:p>
          <a:p>
            <a:pPr marL="457200" indent="-457200">
              <a:buFont typeface="Arial" panose="020B0604020202020204" pitchFamily="34" charset="0"/>
              <a:buChar char="•"/>
            </a:pPr>
            <a:r>
              <a:rPr lang="en-US" sz="3200" dirty="0" smtClean="0"/>
              <a:t>Middle-level managers often engage in tactical planning.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ue Wa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663</Words>
  <Application>Microsoft Office PowerPoint</Application>
  <PresentationFormat>On-screen Show (4:3)</PresentationFormat>
  <Paragraphs>215</Paragraphs>
  <Slides>18</Slides>
  <Notes>15</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911</cp:revision>
  <cp:lastPrinted>2014-09-05T11:57:00Z</cp:lastPrinted>
  <dcterms:created xsi:type="dcterms:W3CDTF">2014-04-08T13:15:00Z</dcterms:created>
  <dcterms:modified xsi:type="dcterms:W3CDTF">2023-01-09T10:58:22Z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FDDD25F64CAE4565AD0A8380666E8644</vt:lpwstr>
  </property>
  <property fmtid="{D5CDD505-2E9C-101B-9397-08002B2CF9AE}" pid="3" name="KSOProductBuildVer">
    <vt:lpwstr>1033-11.2.0.11440</vt:lpwstr>
  </property>
</Properties>
</file>