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525" r:id="rId3"/>
    <p:sldId id="322" r:id="rId4"/>
    <p:sldId id="324" r:id="rId5"/>
    <p:sldId id="362" r:id="rId6"/>
    <p:sldId id="397" r:id="rId7"/>
    <p:sldId id="473" r:id="rId8"/>
    <p:sldId id="507" r:id="rId9"/>
    <p:sldId id="506" r:id="rId10"/>
    <p:sldId id="495" r:id="rId11"/>
    <p:sldId id="508" r:id="rId12"/>
    <p:sldId id="509" r:id="rId13"/>
    <p:sldId id="510" r:id="rId14"/>
    <p:sldId id="454" r:id="rId15"/>
    <p:sldId id="522" r:id="rId16"/>
    <p:sldId id="523" r:id="rId17"/>
    <p:sldId id="524" r:id="rId18"/>
    <p:sldId id="351" r:id="rId19"/>
    <p:sldId id="526" r:id="rId20"/>
    <p:sldId id="527"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1/8/2023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906069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6300026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1/8/2023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1/8/2023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1/8/2023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646331"/>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a:t>
            </a:r>
            <a:r>
              <a:rPr lang="en-US" b="1" dirty="0" smtClean="0">
                <a:solidFill>
                  <a:schemeClr val="bg1"/>
                </a:solidFill>
                <a:latin typeface="+mn-lt"/>
                <a:cs typeface="Times New Roman" pitchFamily="18" charset="0"/>
              </a:rPr>
              <a:t>          Studymafia.org               </a:t>
            </a:r>
            <a:endParaRPr lang="en-US" b="1" dirty="0">
              <a:solidFill>
                <a:schemeClr val="bg1"/>
              </a:solidFill>
              <a:latin typeface="+mn-lt"/>
              <a:cs typeface="Times New Roman" pitchFamily="18" charset="0"/>
            </a:endParaRPr>
          </a:p>
        </p:txBody>
      </p:sp>
      <p:sp>
        <p:nvSpPr>
          <p:cNvPr id="8" name="Rectangle 7"/>
          <p:cNvSpPr/>
          <p:nvPr/>
        </p:nvSpPr>
        <p:spPr>
          <a:xfrm>
            <a:off x="1371600" y="1676400"/>
            <a:ext cx="6603251" cy="923330"/>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chemeClr val="tx1">
                    <a:lumMod val="85000"/>
                    <a:lumOff val="15000"/>
                  </a:schemeClr>
                </a:solidFill>
                <a:latin typeface="Times New Roman" pitchFamily="18" charset="0"/>
                <a:cs typeface="Times New Roman" pitchFamily="18" charset="0"/>
              </a:rPr>
              <a:t>Matrix</a:t>
            </a:r>
            <a:endParaRPr lang="en-US" sz="5400" b="1" spc="300" dirty="0">
              <a:ln w="11430" cmpd="sng">
                <a:solidFill>
                  <a:schemeClr val="accent1">
                    <a:tint val="10000"/>
                  </a:schemeClr>
                </a:solidFill>
                <a:prstDash val="solid"/>
                <a:miter lim="800000"/>
              </a:ln>
              <a:solidFill>
                <a:schemeClr val="bg2">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31846232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sym typeface="+mn-ea"/>
              </a:rPr>
              <a:t>Applications of Matrix</a:t>
            </a:r>
          </a:p>
        </p:txBody>
      </p:sp>
      <p:sp>
        <p:nvSpPr>
          <p:cNvPr id="2" name="TextBox 1"/>
          <p:cNvSpPr txBox="1"/>
          <p:nvPr/>
        </p:nvSpPr>
        <p:spPr>
          <a:xfrm>
            <a:off x="609600" y="1600200"/>
            <a:ext cx="7974330" cy="4523105"/>
          </a:xfrm>
          <a:prstGeom prst="rect">
            <a:avLst/>
          </a:prstGeom>
          <a:noFill/>
        </p:spPr>
        <p:txBody>
          <a:bodyPr wrap="square">
            <a:spAutoFit/>
          </a:bodyPr>
          <a:lstStyle/>
          <a:p>
            <a:pPr marL="0" indent="0">
              <a:buFont typeface="Arial" panose="020B0604020202020204" pitchFamily="34" charset="0"/>
              <a:buNone/>
            </a:pPr>
            <a:r>
              <a:rPr lang="en-US" sz="3200" b="1" dirty="0" smtClean="0"/>
              <a:t>Application of Matrices in Wireless Communication</a:t>
            </a:r>
          </a:p>
          <a:p>
            <a:pPr marL="457200" indent="-457200">
              <a:buFont typeface="Arial" panose="020B0604020202020204" pitchFamily="34" charset="0"/>
              <a:buChar char="•"/>
            </a:pPr>
            <a:r>
              <a:rPr lang="en-US" sz="3200" dirty="0" smtClean="0"/>
              <a:t>Wireless signals are modelled and optimized using matrices. Matrixes are used to detect, extract, and process the information encoded in signals. </a:t>
            </a:r>
          </a:p>
          <a:p>
            <a:pPr marL="457200" indent="-457200">
              <a:buFont typeface="Arial" panose="020B0604020202020204" pitchFamily="34" charset="0"/>
              <a:buChar char="•"/>
            </a:pPr>
            <a:r>
              <a:rPr lang="en-US" sz="3200" dirty="0" smtClean="0"/>
              <a:t>The estimation of signals and detecting problems on wireless communication heavily relies on matrices.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sym typeface="+mn-ea"/>
              </a:rPr>
              <a:t>Applications of Matrix</a:t>
            </a: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b="1" dirty="0" smtClean="0"/>
              <a:t>Application of Matrices in Computer Graphics</a:t>
            </a:r>
          </a:p>
          <a:p>
            <a:pPr marL="457200" indent="-457200">
              <a:buFont typeface="Arial" panose="020B0604020202020204" pitchFamily="34" charset="0"/>
              <a:buChar char="•"/>
            </a:pPr>
            <a:r>
              <a:rPr lang="en-US" sz="3200" dirty="0" smtClean="0"/>
              <a:t>A square matrix is a simple way to represent linear object transformations. In the realm of graphics, matrices are used to project three-dimensional images into two-dimensional planes.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sym typeface="+mn-ea"/>
              </a:rPr>
              <a:t>Applications of Matrix</a:t>
            </a:r>
          </a:p>
        </p:txBody>
      </p:sp>
      <p:sp>
        <p:nvSpPr>
          <p:cNvPr id="2" name="TextBox 1"/>
          <p:cNvSpPr txBox="1"/>
          <p:nvPr/>
        </p:nvSpPr>
        <p:spPr>
          <a:xfrm>
            <a:off x="609600" y="1600200"/>
            <a:ext cx="797433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application of matrix plays a major role in Mathematics, as well as in other fields. It helps in solving linear equations. </a:t>
            </a:r>
          </a:p>
          <a:p>
            <a:pPr marL="457200" indent="-457200">
              <a:buFont typeface="Arial" panose="020B0604020202020204" pitchFamily="34" charset="0"/>
              <a:buChar char="•"/>
            </a:pPr>
            <a:r>
              <a:rPr lang="en-US" sz="3000" dirty="0" smtClean="0"/>
              <a:t>Matrices are extremely valuable objects that can be found in a wide range of applications. The application of matrices in mathematics is used in a wide range of scientific fields as well as mathematical areas. </a:t>
            </a:r>
          </a:p>
          <a:p>
            <a:pPr marL="457200" indent="-457200">
              <a:buFont typeface="Arial" panose="020B0604020202020204" pitchFamily="34" charset="0"/>
              <a:buChar char="•"/>
            </a:pPr>
            <a:r>
              <a:rPr lang="en-US" sz="3000" dirty="0" smtClean="0"/>
              <a:t>Engineering mathematics is used in almost every aspect of our lives.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52244"/>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Types of Matrix</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sz="3200" b="1" dirty="0" smtClean="0"/>
              <a:t>Square Matrix</a:t>
            </a:r>
          </a:p>
          <a:p>
            <a:pPr marL="457200" indent="-457200">
              <a:buFont typeface="Arial" panose="020B0604020202020204" pitchFamily="34" charset="0"/>
              <a:buChar char="•"/>
            </a:pPr>
            <a:r>
              <a:rPr sz="3200" dirty="0" smtClean="0"/>
              <a:t>A square matrix is a matrix where the number of rows (n) equals the number of columns (m).</a:t>
            </a:r>
          </a:p>
          <a:p>
            <a:pPr marL="457200" indent="-457200">
              <a:buFont typeface="Arial" panose="020B0604020202020204" pitchFamily="34" charset="0"/>
              <a:buChar char="•"/>
            </a:pPr>
            <a:r>
              <a:rPr sz="3200" dirty="0" smtClean="0"/>
              <a:t>n = m</a:t>
            </a:r>
          </a:p>
          <a:p>
            <a:pPr marL="457200" indent="-457200">
              <a:buFont typeface="Arial" panose="020B0604020202020204" pitchFamily="34" charset="0"/>
              <a:buChar char="•"/>
            </a:pPr>
            <a:r>
              <a:rPr sz="3200" dirty="0" smtClean="0"/>
              <a:t>The square matrix is contrasted with the rectangular matrix where the number of rows and columns are not equal.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52244"/>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Types of Matrix</a:t>
            </a:r>
          </a:p>
        </p:txBody>
      </p:sp>
      <p:sp>
        <p:nvSpPr>
          <p:cNvPr id="2" name="TextBox 1"/>
          <p:cNvSpPr txBox="1"/>
          <p:nvPr/>
        </p:nvSpPr>
        <p:spPr>
          <a:xfrm>
            <a:off x="609600" y="1676400"/>
            <a:ext cx="7696200" cy="4461510"/>
          </a:xfrm>
          <a:prstGeom prst="rect">
            <a:avLst/>
          </a:prstGeom>
          <a:noFill/>
        </p:spPr>
        <p:txBody>
          <a:bodyPr wrap="square">
            <a:spAutoFit/>
          </a:bodyPr>
          <a:lstStyle/>
          <a:p>
            <a:pPr marL="0" indent="0">
              <a:buFont typeface="Arial" panose="020B0604020202020204" pitchFamily="34" charset="0"/>
              <a:buNone/>
            </a:pPr>
            <a:r>
              <a:rPr sz="3200" b="1" dirty="0" smtClean="0"/>
              <a:t>Triangular Matrix</a:t>
            </a:r>
          </a:p>
          <a:p>
            <a:pPr marL="457200" indent="-457200">
              <a:buFont typeface="Arial" panose="020B0604020202020204" pitchFamily="34" charset="0"/>
              <a:buChar char="•"/>
            </a:pPr>
            <a:r>
              <a:rPr sz="2800" dirty="0" smtClean="0"/>
              <a:t>A triangular matrix is a type of square matrix that has all values in the upper-right or lower-left of the matrix with the remaining elements filled with zero values.</a:t>
            </a:r>
          </a:p>
          <a:p>
            <a:pPr marL="457200" indent="-457200">
              <a:buFont typeface="Arial" panose="020B0604020202020204" pitchFamily="34" charset="0"/>
              <a:buChar char="•"/>
            </a:pPr>
            <a:r>
              <a:rPr sz="2800" dirty="0" smtClean="0"/>
              <a:t>A triangular matrix with values only above the main diagonal is called an upper triangular matrix. Whereas, a triangular matrix with values only below the main diagonal is called a lower triangular matrix.</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52244"/>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Types of Matrix</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sz="3200" b="1" dirty="0" smtClean="0"/>
              <a:t>Diagonal Matrix</a:t>
            </a:r>
          </a:p>
          <a:p>
            <a:pPr marL="457200" indent="-457200">
              <a:buFont typeface="Arial" panose="020B0604020202020204" pitchFamily="34" charset="0"/>
              <a:buChar char="•"/>
            </a:pPr>
            <a:r>
              <a:rPr sz="3000" dirty="0" smtClean="0"/>
              <a:t>A diagonal matrix is one where values outside of the main diagonal have a zero value, where the main diagonal is taken from the top left of the matrix to the bottom right.</a:t>
            </a:r>
          </a:p>
          <a:p>
            <a:pPr marL="457200" indent="-457200">
              <a:buFont typeface="Arial" panose="020B0604020202020204" pitchFamily="34" charset="0"/>
              <a:buChar char="•"/>
            </a:pPr>
            <a:r>
              <a:rPr sz="3000" dirty="0" smtClean="0"/>
              <a:t>A diagonal matrix is often denoted with the variable D and may be represented as a full matrix or as a vector of values on the main diagonal.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52244"/>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Types of Matrix</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sz="3200" b="1" dirty="0" smtClean="0"/>
              <a:t>Identity Matrix</a:t>
            </a:r>
          </a:p>
          <a:p>
            <a:pPr marL="457200" indent="-457200">
              <a:buFont typeface="Arial" panose="020B0604020202020204" pitchFamily="34" charset="0"/>
              <a:buChar char="•"/>
            </a:pPr>
            <a:r>
              <a:rPr sz="3200" dirty="0" smtClean="0"/>
              <a:t>An identity matrix is a square matrix that does not change a vector when multiplied.</a:t>
            </a:r>
          </a:p>
          <a:p>
            <a:pPr marL="457200" indent="-457200">
              <a:buFont typeface="Arial" panose="020B0604020202020204" pitchFamily="34" charset="0"/>
              <a:buChar char="•"/>
            </a:pPr>
            <a:r>
              <a:rPr sz="3200" dirty="0" smtClean="0"/>
              <a:t>The values of an identity matrix are known. All of the scalar values along the main diagonal (top-left to bottom-right) have the value one, while all other values are zero.</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553335"/>
          </a:xfrm>
          <a:prstGeom prst="rect">
            <a:avLst/>
          </a:prstGeom>
          <a:noFill/>
        </p:spPr>
        <p:txBody>
          <a:bodyPr wrap="square">
            <a:spAutoFit/>
          </a:bodyPr>
          <a:lstStyle/>
          <a:p>
            <a:pPr marL="514350" indent="-514350">
              <a:buFont typeface="Wingdings" panose="05000000000000000000" pitchFamily="2" charset="2"/>
              <a:buChar char="ü"/>
            </a:pPr>
            <a:r>
              <a:rPr lang="en-US" sz="3200" dirty="0" smtClean="0"/>
              <a:t>A matrix is a rectangular arrangement of numbers into rows and columns. </a:t>
            </a:r>
          </a:p>
          <a:p>
            <a:pPr marL="514350" indent="-514350">
              <a:buFont typeface="Wingdings" panose="05000000000000000000" pitchFamily="2" charset="2"/>
              <a:buChar char="ü"/>
            </a:pPr>
            <a:r>
              <a:rPr lang="en-US" sz="3200" dirty="0" smtClean="0"/>
              <a:t>Each number in a matrix is referred to as a matrix element or entry. For example, matrix A has 2 rows and 3 columns.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522566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15551084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US" sz="2600" dirty="0">
                <a:latin typeface="Times New Roman" panose="02020603050405020304" pitchFamily="18" charset="0"/>
                <a:cs typeface="Times New Roman" panose="02020603050405020304" pitchFamily="18" charset="0"/>
              </a:rPr>
              <a:t>Matrix Operations</a:t>
            </a:r>
          </a:p>
          <a:p>
            <a:pPr lvl="1" eaLnBrk="1" hangingPunct="1">
              <a:buClr>
                <a:srgbClr val="0039A6"/>
              </a:buClr>
              <a:buFont typeface="Wingdings" panose="05000000000000000000" charset="0"/>
              <a:buChar char="ü"/>
            </a:pPr>
            <a:r>
              <a:rPr lang="en-US" sz="2600" dirty="0">
                <a:latin typeface="Times New Roman" panose="02020603050405020304" pitchFamily="18" charset="0"/>
                <a:cs typeface="Times New Roman" panose="02020603050405020304" pitchFamily="18" charset="0"/>
              </a:rPr>
              <a:t>Application of Matrix</a:t>
            </a:r>
          </a:p>
          <a:p>
            <a:pPr lvl="1" eaLnBrk="1" hangingPunct="1">
              <a:buClr>
                <a:srgbClr val="0039A6"/>
              </a:buClr>
              <a:buFont typeface="Wingdings" panose="05000000000000000000" charset="0"/>
              <a:buChar char="ü"/>
            </a:pPr>
            <a:r>
              <a:rPr lang="en-US" sz="2600" dirty="0">
                <a:latin typeface="Times New Roman" panose="02020603050405020304" pitchFamily="18" charset="0"/>
                <a:cs typeface="Times New Roman" panose="02020603050405020304" pitchFamily="18" charset="0"/>
              </a:rPr>
              <a:t>Types of Matrix</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803465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3000" b="1" dirty="0" smtClean="0"/>
              <a:t>    M</a:t>
            </a:r>
            <a:r>
              <a:rPr sz="3000" b="1" dirty="0" smtClean="0"/>
              <a:t>atrix, a set of numbers arranged in rows and columns so as to form a rectangular array.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Matrix.svg"/>
          <p:cNvPicPr>
            <a:picLocks noChangeAspect="1"/>
          </p:cNvPicPr>
          <p:nvPr/>
        </p:nvPicPr>
        <p:blipFill>
          <a:blip r:embed="rId3"/>
          <a:stretch>
            <a:fillRect/>
          </a:stretch>
        </p:blipFill>
        <p:spPr>
          <a:xfrm>
            <a:off x="1511300" y="2954655"/>
            <a:ext cx="5991225" cy="359537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The numbers are called the elements, or entries, of the matrix. Matrices have wide applications in engineering, physics, economics, and statistics as well as in various branches of mathematics. </a:t>
            </a:r>
          </a:p>
          <a:p>
            <a:r>
              <a:rPr lang="en-US" dirty="0" smtClean="0"/>
              <a:t>Matrices also have important applications in computer graphics, where they have been used to represent rotations and other transformations of images.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Content Placeholder 2" descr="3"/>
          <p:cNvPicPr>
            <a:picLocks noGrp="1" noChangeAspect="1"/>
          </p:cNvPicPr>
          <p:nvPr>
            <p:ph idx="1"/>
          </p:nvPr>
        </p:nvPicPr>
        <p:blipFill>
          <a:blip r:embed="rId3"/>
          <a:stretch>
            <a:fillRect/>
          </a:stretch>
        </p:blipFill>
        <p:spPr>
          <a:xfrm>
            <a:off x="457200" y="609600"/>
            <a:ext cx="8414385" cy="560959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Matrix Operations</a:t>
            </a:r>
            <a:endParaRPr lang="en-US" alt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74330" cy="1076325"/>
          </a:xfrm>
          <a:prstGeom prst="rect">
            <a:avLst/>
          </a:prstGeom>
          <a:noFill/>
        </p:spPr>
        <p:txBody>
          <a:bodyPr wrap="square">
            <a:spAutoFit/>
          </a:bodyPr>
          <a:lstStyle/>
          <a:p>
            <a:pPr marL="0" indent="0">
              <a:buFont typeface="Arial" panose="020B0604020202020204" pitchFamily="34" charset="0"/>
              <a:buNone/>
            </a:pPr>
            <a:r>
              <a:rPr lang="en-US" sz="3200" b="1" dirty="0" smtClean="0"/>
              <a:t>Matrix Addition</a:t>
            </a:r>
          </a:p>
          <a:p>
            <a:pPr marL="457200" indent="-457200">
              <a:buFont typeface="Arial" panose="020B0604020202020204" pitchFamily="34" charset="0"/>
              <a:buChar char="•"/>
            </a:pPr>
            <a:endParaRPr lang="en-US" sz="3200" b="1"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6" name="Content Placeholder 5" descr="Application-Of-Matrices-1"/>
          <p:cNvPicPr>
            <a:picLocks noGrp="1" noChangeAspect="1"/>
          </p:cNvPicPr>
          <p:nvPr>
            <p:ph idx="1"/>
          </p:nvPr>
        </p:nvPicPr>
        <p:blipFill>
          <a:blip r:embed="rId3"/>
          <a:srcRect b="15316"/>
          <a:stretch>
            <a:fillRect/>
          </a:stretch>
        </p:blipFill>
        <p:spPr>
          <a:xfrm>
            <a:off x="733425" y="2667000"/>
            <a:ext cx="7842885" cy="2930525"/>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Matrix Operations</a:t>
            </a:r>
            <a:endParaRPr lang="en-US" alt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74330" cy="1076325"/>
          </a:xfrm>
          <a:prstGeom prst="rect">
            <a:avLst/>
          </a:prstGeom>
          <a:noFill/>
        </p:spPr>
        <p:txBody>
          <a:bodyPr wrap="square">
            <a:spAutoFit/>
          </a:bodyPr>
          <a:lstStyle/>
          <a:p>
            <a:pPr marL="0" indent="0">
              <a:buFont typeface="Arial" panose="020B0604020202020204" pitchFamily="34" charset="0"/>
              <a:buNone/>
            </a:pPr>
            <a:r>
              <a:rPr lang="en-US" sz="3200" b="1" dirty="0" smtClean="0"/>
              <a:t>Matrix Subtraction</a:t>
            </a:r>
          </a:p>
          <a:p>
            <a:pPr marL="457200" indent="-457200">
              <a:buFont typeface="Arial" panose="020B0604020202020204" pitchFamily="34" charset="0"/>
              <a:buChar char="•"/>
            </a:pPr>
            <a:endParaRPr lang="en-US" sz="3200" b="1"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Application-Of-Matrices-2"/>
          <p:cNvPicPr>
            <a:picLocks noChangeAspect="1"/>
          </p:cNvPicPr>
          <p:nvPr/>
        </p:nvPicPr>
        <p:blipFill>
          <a:blip r:embed="rId3"/>
          <a:srcRect b="15118"/>
          <a:stretch>
            <a:fillRect/>
          </a:stretch>
        </p:blipFill>
        <p:spPr>
          <a:xfrm>
            <a:off x="609600" y="2590800"/>
            <a:ext cx="8084185" cy="3162935"/>
          </a:xfrm>
          <a:prstGeom prst="rect">
            <a:avLst/>
          </a:prstGeom>
        </p:spPr>
      </p:pic>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rPr>
              <a:t>Matrix Operations</a:t>
            </a:r>
            <a:endParaRPr lang="en-US" alt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1814830"/>
          </a:xfrm>
          <a:prstGeom prst="rect">
            <a:avLst/>
          </a:prstGeom>
          <a:noFill/>
        </p:spPr>
        <p:txBody>
          <a:bodyPr wrap="square">
            <a:spAutoFit/>
          </a:bodyPr>
          <a:lstStyle/>
          <a:p>
            <a:pPr marL="0" indent="0">
              <a:buFont typeface="Arial" panose="020B0604020202020204" pitchFamily="34" charset="0"/>
              <a:buNone/>
            </a:pPr>
            <a:r>
              <a:rPr lang="en-US" sz="2800" b="1" dirty="0" smtClean="0"/>
              <a:t>Matrix Multiplication</a:t>
            </a:r>
          </a:p>
          <a:p>
            <a:pPr marL="457200" indent="-457200">
              <a:buFont typeface="Arial" panose="020B0604020202020204" pitchFamily="34" charset="0"/>
              <a:buChar char="•"/>
            </a:pPr>
            <a:r>
              <a:rPr lang="en-US" sz="2800" dirty="0" smtClean="0"/>
              <a:t>There is a rule for matrix multiplication, the number of columns in the first matrix should be equal to the number of rows in the second.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Application-Of-Matrices-3"/>
          <p:cNvPicPr>
            <a:picLocks noChangeAspect="1"/>
          </p:cNvPicPr>
          <p:nvPr/>
        </p:nvPicPr>
        <p:blipFill>
          <a:blip r:embed="rId3"/>
          <a:srcRect b="7682"/>
          <a:stretch>
            <a:fillRect/>
          </a:stretch>
        </p:blipFill>
        <p:spPr>
          <a:xfrm>
            <a:off x="990600" y="3567430"/>
            <a:ext cx="6817995" cy="2920365"/>
          </a:xfrm>
          <a:prstGeom prst="rect">
            <a:avLst/>
          </a:prstGeom>
        </p:spPr>
      </p:pic>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IN" sz="3600" b="1" dirty="0" smtClean="0">
                <a:solidFill>
                  <a:schemeClr val="accent2"/>
                </a:solidFill>
                <a:latin typeface="Times New Roman" panose="02020603050405020304" pitchFamily="18" charset="0"/>
                <a:cs typeface="Times New Roman" panose="02020603050405020304" pitchFamily="18" charset="0"/>
                <a:sym typeface="+mn-ea"/>
              </a:rPr>
              <a:t>Applications of Matrix</a:t>
            </a: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b="1" dirty="0" smtClean="0"/>
              <a:t>Application of Matrices in Cryptography</a:t>
            </a:r>
          </a:p>
          <a:p>
            <a:pPr marL="457200" indent="-457200">
              <a:buFont typeface="Arial" panose="020B0604020202020204" pitchFamily="34" charset="0"/>
              <a:buChar char="•"/>
            </a:pPr>
            <a:r>
              <a:rPr lang="en-US" sz="3200" dirty="0" smtClean="0"/>
              <a:t>Cryptography is the process of encrypting data so that only the appropriate individual has access to it and can draw conclusions. The process of encryption is carried out with the help of an invertible key.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733</Words>
  <Application>Microsoft Office PowerPoint</Application>
  <PresentationFormat>On-screen Show (4:3)</PresentationFormat>
  <Paragraphs>247</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910</cp:revision>
  <cp:lastPrinted>2014-09-05T11:57:00Z</cp:lastPrinted>
  <dcterms:created xsi:type="dcterms:W3CDTF">2014-04-08T13:15:00Z</dcterms:created>
  <dcterms:modified xsi:type="dcterms:W3CDTF">2023-01-08T14:16:08Z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E25F2B6B222341618A36FF6FFC7DFFDA</vt:lpwstr>
  </property>
  <property fmtid="{D5CDD505-2E9C-101B-9397-08002B2CF9AE}" pid="3" name="KSOProductBuildVer">
    <vt:lpwstr>1033-11.2.0.11440</vt:lpwstr>
  </property>
</Properties>
</file>