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513" r:id="rId3"/>
    <p:sldId id="322" r:id="rId4"/>
    <p:sldId id="324" r:id="rId5"/>
    <p:sldId id="362" r:id="rId6"/>
    <p:sldId id="397" r:id="rId7"/>
    <p:sldId id="425" r:id="rId8"/>
    <p:sldId id="506" r:id="rId9"/>
    <p:sldId id="507" r:id="rId10"/>
    <p:sldId id="494" r:id="rId11"/>
    <p:sldId id="473" r:id="rId12"/>
    <p:sldId id="508" r:id="rId13"/>
    <p:sldId id="509" r:id="rId14"/>
    <p:sldId id="510" r:id="rId15"/>
    <p:sldId id="511" r:id="rId16"/>
    <p:sldId id="495" r:id="rId17"/>
    <p:sldId id="512" r:id="rId18"/>
    <p:sldId id="351" r:id="rId19"/>
    <p:sldId id="514" r:id="rId20"/>
    <p:sldId id="515"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1/9/2023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402358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538245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39" y="8829675"/>
            <a:ext cx="3038475" cy="465138"/>
          </a:xfrm>
          <a:prstGeom prst="rect">
            <a:avLst/>
          </a:prstGeom>
          <a:ln>
            <a:miter lim="800000"/>
            <a:headEnd/>
            <a:tailEnd/>
          </a:ln>
        </p:spPr>
        <p:txBody>
          <a:bodyPr wrap="square" lIns="91435" tIns="45717" rIns="91435" bIns="45717"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1/9/2023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1/9/2023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1/9/2023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1/9/2023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1/9/2023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1/9/2023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2"/>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Studymafia.org                                               </a:t>
            </a:r>
            <a:r>
              <a:rPr lang="en-US" sz="1600" b="1" dirty="0" smtClean="0">
                <a:solidFill>
                  <a:schemeClr val="bg1"/>
                </a:solidFill>
                <a:latin typeface="+mn-lt"/>
                <a:cs typeface="Times New Roman" pitchFamily="18" charset="0"/>
              </a:rPr>
              <a:t>Studymafia.org               </a:t>
            </a:r>
            <a:endParaRPr lang="en-US" sz="1600" b="1" dirty="0">
              <a:solidFill>
                <a:schemeClr val="bg1"/>
              </a:solidFill>
              <a:latin typeface="+mn-lt"/>
              <a:cs typeface="Times New Roman" pitchFamily="18" charset="0"/>
            </a:endParaRPr>
          </a:p>
        </p:txBody>
      </p:sp>
      <p:sp>
        <p:nvSpPr>
          <p:cNvPr id="8" name="Rectangle 7"/>
          <p:cNvSpPr/>
          <p:nvPr/>
        </p:nvSpPr>
        <p:spPr>
          <a:xfrm>
            <a:off x="1332622" y="2048470"/>
            <a:ext cx="7201778" cy="1200329"/>
          </a:xfrm>
          <a:prstGeom prst="rect">
            <a:avLst/>
          </a:prstGeom>
          <a:solidFill>
            <a:schemeClr val="tx2">
              <a:lumMod val="95000"/>
              <a:lumOff val="5000"/>
            </a:schemeClr>
          </a:solidFill>
        </p:spPr>
        <p:txBody>
          <a:bodyPr wrap="square">
            <a:spAutoFit/>
          </a:bodyPr>
          <a:lstStyle/>
          <a:p>
            <a:pPr algn="ctr" fontAlgn="auto">
              <a:spcBef>
                <a:spcPts val="0"/>
              </a:spcBef>
              <a:spcAft>
                <a:spcPts val="0"/>
              </a:spcAft>
              <a:defRPr/>
            </a:pPr>
            <a:r>
              <a:rPr lang="en-US" altLang="en-US" sz="3600" b="1" dirty="0" smtClean="0">
                <a:solidFill>
                  <a:srgbClr val="FFFF00"/>
                </a:solidFill>
                <a:latin typeface="Times New Roman" pitchFamily="18" charset="0"/>
                <a:cs typeface="Times New Roman" pitchFamily="18" charset="0"/>
              </a:rPr>
              <a:t>Information</a:t>
            </a:r>
            <a:r>
              <a:rPr lang="en-US" altLang="en-US" sz="3600" b="1" dirty="0" smtClean="0">
                <a:solidFill>
                  <a:schemeClr val="bg1"/>
                </a:solidFill>
                <a:latin typeface="Times New Roman" pitchFamily="18" charset="0"/>
                <a:cs typeface="Times New Roman" pitchFamily="18" charset="0"/>
              </a:rPr>
              <a:t> and </a:t>
            </a:r>
            <a:r>
              <a:rPr lang="en-US" altLang="en-US" sz="3600" b="1" dirty="0" smtClean="0">
                <a:solidFill>
                  <a:srgbClr val="FFFF00"/>
                </a:solidFill>
                <a:latin typeface="Times New Roman" pitchFamily="18" charset="0"/>
                <a:cs typeface="Times New Roman" pitchFamily="18" charset="0"/>
              </a:rPr>
              <a:t>Communication</a:t>
            </a:r>
            <a:r>
              <a:rPr lang="en-US" altLang="en-US" sz="3600" b="1" dirty="0" smtClean="0">
                <a:solidFill>
                  <a:schemeClr val="bg1"/>
                </a:solidFill>
                <a:latin typeface="Times New Roman" pitchFamily="18" charset="0"/>
                <a:cs typeface="Times New Roman" pitchFamily="18" charset="0"/>
              </a:rPr>
              <a:t> </a:t>
            </a:r>
            <a:r>
              <a:rPr lang="en-US" altLang="en-US" sz="3600" b="1" dirty="0" smtClean="0">
                <a:solidFill>
                  <a:srgbClr val="FFC000"/>
                </a:solidFill>
                <a:latin typeface="Times New Roman" pitchFamily="18" charset="0"/>
                <a:cs typeface="Times New Roman" pitchFamily="18" charset="0"/>
              </a:rPr>
              <a:t>Technology</a:t>
            </a:r>
            <a:r>
              <a:rPr lang="en-US" altLang="en-US" sz="3600" b="1" dirty="0" smtClean="0">
                <a:solidFill>
                  <a:schemeClr val="bg1"/>
                </a:solidFill>
                <a:latin typeface="Times New Roman" pitchFamily="18" charset="0"/>
                <a:cs typeface="Times New Roman" pitchFamily="18" charset="0"/>
              </a:rPr>
              <a:t> (ICT)</a:t>
            </a:r>
            <a:endParaRPr lang="en-US" sz="36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62239928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Impact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ICT is leveraged for economic, societal and interpersonal transactions and interactions. ICT has drastically changed how people work, communicate, learn and live.</a:t>
            </a:r>
          </a:p>
          <a:p>
            <a:pPr marL="457200" indent="-457200">
              <a:buFont typeface="Arial" panose="020B0604020202020204" pitchFamily="34" charset="0"/>
              <a:buChar char="•"/>
            </a:pPr>
            <a:r>
              <a:rPr lang="en-US" sz="3200" dirty="0" smtClean="0"/>
              <a:t>Moreover, ICT continues to revolutionize all parts of the human experience as first computers and now robots do many of the tasks once handled by humans.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Impact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046095"/>
          </a:xfrm>
          <a:prstGeom prst="rect">
            <a:avLst/>
          </a:prstGeom>
          <a:noFill/>
        </p:spPr>
        <p:txBody>
          <a:bodyPr wrap="square">
            <a:spAutoFit/>
          </a:bodyPr>
          <a:lstStyle/>
          <a:p>
            <a:pPr marL="457200" indent="-457200">
              <a:buFont typeface="Arial" panose="020B0604020202020204" pitchFamily="34" charset="0"/>
              <a:buChar char="•"/>
            </a:pPr>
            <a:r>
              <a:rPr lang="en-US" sz="3200" dirty="0" smtClean="0"/>
              <a:t>For example, computers once answered phones and directed calls to the appropriate individuals to respond; now robots not only can answer the calls, but they can often more quickly and efficiently handle callers' requests for services.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Impact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523105"/>
          </a:xfrm>
          <a:prstGeom prst="rect">
            <a:avLst/>
          </a:prstGeom>
          <a:noFill/>
        </p:spPr>
        <p:txBody>
          <a:bodyPr wrap="square">
            <a:spAutoFit/>
          </a:bodyPr>
          <a:lstStyle/>
          <a:p>
            <a:pPr marL="457200" indent="-457200">
              <a:buFont typeface="Arial" panose="020B0604020202020204" pitchFamily="34" charset="0"/>
              <a:buChar char="•"/>
            </a:pPr>
            <a:r>
              <a:rPr lang="en-US" sz="3200" dirty="0" smtClean="0"/>
              <a:t>ICT's importance to economic development and business growth has been so monumental, in fact, that it's credited with ushering in what many have labeled the Fourth Industrial Revolution.</a:t>
            </a:r>
          </a:p>
          <a:p>
            <a:pPr marL="457200" indent="-457200">
              <a:buFont typeface="Arial" panose="020B0604020202020204" pitchFamily="34" charset="0"/>
              <a:buChar char="•"/>
            </a:pPr>
            <a:r>
              <a:rPr lang="en-US" sz="3200" dirty="0" smtClean="0"/>
              <a:t>ICT also underpins broad shifts in society, as individuals en masse are moving from personal, face-to-face interactions to ones in the digital space.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Impact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68223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For all its revolutionary aspects, though, ICT capabilities aren't evenly distributed. </a:t>
            </a:r>
          </a:p>
          <a:p>
            <a:pPr marL="457200" indent="-457200">
              <a:buFont typeface="Arial" panose="020B0604020202020204" pitchFamily="34" charset="0"/>
              <a:buChar char="•"/>
            </a:pPr>
            <a:r>
              <a:rPr lang="en-US" sz="3200" dirty="0" smtClean="0"/>
              <a:t>Simply put, richer countries and richer individuals enjoy more access and thus have a greater ability to seize on the advantages and opportunities powered by ICT.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Impact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68223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Consider, for example, some findings from the World Bank. In 2016, it stated that more than 75% of people worldwide have access to a cellphone. </a:t>
            </a:r>
          </a:p>
          <a:p>
            <a:pPr marL="457200" indent="-457200">
              <a:buFont typeface="Arial" panose="020B0604020202020204" pitchFamily="34" charset="0"/>
              <a:buChar char="•"/>
            </a:pPr>
            <a:r>
              <a:rPr lang="en-US" sz="3200" dirty="0" smtClean="0"/>
              <a:t>However, internet access through either mobile or fixed Broadband remains prohibitively expensive in many countries due to a lack of ICT infrastructure.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Significance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They range from highly automated businesses processes that have cut costs, to the big data revolution where organizations are turning the vast trove of data generated by ICT into insights that drive new products and services, to ICT-enabled transactions such as internet shopping and telemedicine and social media that give customers more choices in how they shop, communicate and interact.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Significance of ICT</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The digitization of data, the expanding use of high-speed internet and the growing global network together have led to new levels of crime, where so-called bad actors can hatch electronically enabled schemes or illegally gain access to systems to steal money, intellectual property or private information or to disrupt systems that control critical infrastructure.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24536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“ICT” means Information and Communication Technology and refers to the combination of manufacturing and services industries that capture, transmit and display data and information electronically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Studymafia.org</a:t>
            </a:r>
          </a:p>
          <a:p>
            <a:pPr marL="800100" lvl="1" indent="-342900">
              <a:buFont typeface="Arial" pitchFamily="34" charset="0"/>
              <a:buChar char="•"/>
            </a:pPr>
            <a:r>
              <a:rPr lang="en-US" sz="2000" dirty="0" smtClean="0">
                <a:solidFill>
                  <a:schemeClr val="tx1">
                    <a:lumMod val="75000"/>
                    <a:lumOff val="25000"/>
                  </a:schemeClr>
                </a:solidFill>
              </a:rPr>
              <a:t>Slidespanda.com</a:t>
            </a:r>
          </a:p>
        </p:txBody>
      </p:sp>
    </p:spTree>
    <p:extLst>
      <p:ext uri="{BB962C8B-B14F-4D97-AF65-F5344CB8AC3E}">
        <p14:creationId xmlns:p14="http://schemas.microsoft.com/office/powerpoint/2010/main" val="3195132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87582754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Components of ICT</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Impact of ICT</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Significance of ICT</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527175"/>
            <a:ext cx="81946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ICT, or information and communications technology (or technologies), is the infrastructure and components that enable modern computing.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glossary_1122x777_What-is-ICT"/>
          <p:cNvPicPr>
            <a:picLocks noChangeAspect="1"/>
          </p:cNvPicPr>
          <p:nvPr/>
        </p:nvPicPr>
        <p:blipFill>
          <a:blip r:embed="rId3"/>
          <a:stretch>
            <a:fillRect/>
          </a:stretch>
        </p:blipFill>
        <p:spPr>
          <a:xfrm>
            <a:off x="3657600" y="3505200"/>
            <a:ext cx="4407535" cy="305244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Although there is no single, universal definition of ICT, the term is generally accepted to mean all devices, networking components, applications and systems that combined allow people and organizations (i.e., businesses, nonprofit agencies, governments and criminal enterprises) to interact in the digital world.</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Content Placeholder 2" descr="2"/>
          <p:cNvPicPr>
            <a:picLocks noGrp="1" noChangeAspect="1"/>
          </p:cNvPicPr>
          <p:nvPr>
            <p:ph idx="1"/>
          </p:nvPr>
        </p:nvPicPr>
        <p:blipFill>
          <a:blip r:embed="rId3"/>
          <a:stretch>
            <a:fillRect/>
          </a:stretch>
        </p:blipFill>
        <p:spPr>
          <a:xfrm>
            <a:off x="709295" y="914400"/>
            <a:ext cx="7977505" cy="509524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an ICT System</a:t>
            </a:r>
          </a:p>
        </p:txBody>
      </p:sp>
      <p:sp>
        <p:nvSpPr>
          <p:cNvPr id="2" name="TextBox 1"/>
          <p:cNvSpPr txBox="1"/>
          <p:nvPr/>
        </p:nvSpPr>
        <p:spPr>
          <a:xfrm>
            <a:off x="609600" y="1676400"/>
            <a:ext cx="769620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ICT encompasses both the internet-enabled sphere as well as the mobile one powered by wireless networks. </a:t>
            </a:r>
          </a:p>
          <a:p>
            <a:pPr marL="457200" indent="-457200">
              <a:buFont typeface="Arial" panose="020B0604020202020204" pitchFamily="34" charset="0"/>
              <a:buChar char="•"/>
            </a:pPr>
            <a:r>
              <a:rPr lang="en-US" sz="3000" dirty="0" smtClean="0"/>
              <a:t>It also includes antiquated technologies, such as landline telephones, radio and television broadcast -- all of which are still widely used today alongside cutting-edge ICT pieces such as artificial intelligence and robotics.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an ICT System</a:t>
            </a:r>
          </a:p>
        </p:txBody>
      </p:sp>
      <p:sp>
        <p:nvSpPr>
          <p:cNvPr id="2" name="TextBox 1"/>
          <p:cNvSpPr txBox="1"/>
          <p:nvPr/>
        </p:nvSpPr>
        <p:spPr>
          <a:xfrm>
            <a:off x="762000" y="1676400"/>
            <a:ext cx="7233920" cy="3784600"/>
          </a:xfrm>
          <a:prstGeom prst="rect">
            <a:avLst/>
          </a:prstGeom>
          <a:noFill/>
        </p:spPr>
        <p:txBody>
          <a:bodyPr wrap="square">
            <a:spAutoFit/>
          </a:bodyPr>
          <a:lstStyle/>
          <a:p>
            <a:pPr marL="457200" indent="-457200">
              <a:buFont typeface="Arial" panose="020B0604020202020204" pitchFamily="34" charset="0"/>
              <a:buChar char="•"/>
            </a:pPr>
            <a:r>
              <a:rPr lang="en-US" sz="3000" dirty="0" smtClean="0"/>
              <a:t>ICT is sometimes used synonymously with IT (for information technology); however, ICT is generally used to represent a broader, more comprehensive list of all components related to computer and digital technologies than IT.</a:t>
            </a:r>
          </a:p>
          <a:p>
            <a:pPr marL="457200" indent="-457200">
              <a:buFont typeface="Arial" panose="020B0604020202020204" pitchFamily="34" charset="0"/>
              <a:buChar char="•"/>
            </a:pPr>
            <a:r>
              <a:rPr lang="en-US" sz="3000" dirty="0" smtClean="0"/>
              <a:t>The list of ICT components is exhaustive, and it continues to grow.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Components of an ICT System</a:t>
            </a:r>
          </a:p>
        </p:txBody>
      </p:sp>
      <p:sp>
        <p:nvSpPr>
          <p:cNvPr id="2" name="TextBox 1"/>
          <p:cNvSpPr txBox="1"/>
          <p:nvPr/>
        </p:nvSpPr>
        <p:spPr>
          <a:xfrm>
            <a:off x="762000" y="1676400"/>
            <a:ext cx="7233920" cy="3784600"/>
          </a:xfrm>
          <a:prstGeom prst="rect">
            <a:avLst/>
          </a:prstGeom>
          <a:noFill/>
        </p:spPr>
        <p:txBody>
          <a:bodyPr wrap="square">
            <a:spAutoFit/>
          </a:bodyPr>
          <a:lstStyle/>
          <a:p>
            <a:pPr marL="457200" indent="-457200">
              <a:buFont typeface="Arial" panose="020B0604020202020204" pitchFamily="34" charset="0"/>
              <a:buChar char="•"/>
            </a:pPr>
            <a:r>
              <a:rPr lang="en-IN" altLang="en-US" sz="3000" dirty="0" smtClean="0"/>
              <a:t>So</a:t>
            </a:r>
            <a:r>
              <a:rPr lang="en-US" sz="3000" dirty="0" smtClean="0"/>
              <a:t>me components, such as computers and telephones, have existed for decades. Others, such as smartphones, digital TVs and robots, are more recent entries.</a:t>
            </a:r>
          </a:p>
          <a:p>
            <a:pPr marL="457200" indent="-457200">
              <a:buFont typeface="Arial" panose="020B0604020202020204" pitchFamily="34" charset="0"/>
              <a:buChar char="•"/>
            </a:pPr>
            <a:r>
              <a:rPr lang="en-US" sz="3000" dirty="0" smtClean="0"/>
              <a:t>ICT commonly means more than its list of components, though. It also encompasses the application of all those various components.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pic>
        <p:nvPicPr>
          <p:cNvPr id="3" name="Picture 2" descr="ICT_components"/>
          <p:cNvPicPr>
            <a:picLocks noChangeAspect="1"/>
          </p:cNvPicPr>
          <p:nvPr/>
        </p:nvPicPr>
        <p:blipFill>
          <a:blip r:embed="rId3"/>
          <a:srcRect b="8484"/>
          <a:stretch>
            <a:fillRect/>
          </a:stretch>
        </p:blipFill>
        <p:spPr>
          <a:xfrm>
            <a:off x="762000" y="76200"/>
            <a:ext cx="6718300" cy="6705600"/>
          </a:xfrm>
          <a:prstGeom prst="rect">
            <a:avLst/>
          </a:prstGeom>
        </p:spPr>
      </p:pic>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792</Words>
  <Application>Microsoft Office PowerPoint</Application>
  <PresentationFormat>On-screen Show (4:3)</PresentationFormat>
  <Paragraphs>234</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911</cp:revision>
  <cp:lastPrinted>2014-09-05T11:57:00Z</cp:lastPrinted>
  <dcterms:created xsi:type="dcterms:W3CDTF">2014-04-08T13:15:00Z</dcterms:created>
  <dcterms:modified xsi:type="dcterms:W3CDTF">2023-01-09T11:06:51Z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39F6592E76EC42D5A1000452366166CA</vt:lpwstr>
  </property>
  <property fmtid="{D5CDD505-2E9C-101B-9397-08002B2CF9AE}" pid="3" name="KSOProductBuildVer">
    <vt:lpwstr>1033-11.2.0.11440</vt:lpwstr>
  </property>
</Properties>
</file>