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1"/>
  </p:notesMasterIdLst>
  <p:handoutMasterIdLst>
    <p:handoutMasterId r:id="rId22"/>
  </p:handoutMasterIdLst>
  <p:sldIdLst>
    <p:sldId id="499" r:id="rId3"/>
    <p:sldId id="322" r:id="rId4"/>
    <p:sldId id="324" r:id="rId5"/>
    <p:sldId id="362" r:id="rId6"/>
    <p:sldId id="397" r:id="rId7"/>
    <p:sldId id="425" r:id="rId8"/>
    <p:sldId id="472" r:id="rId9"/>
    <p:sldId id="494" r:id="rId10"/>
    <p:sldId id="473" r:id="rId11"/>
    <p:sldId id="474" r:id="rId12"/>
    <p:sldId id="495" r:id="rId13"/>
    <p:sldId id="475" r:id="rId14"/>
    <p:sldId id="496" r:id="rId15"/>
    <p:sldId id="497" r:id="rId16"/>
    <p:sldId id="498" r:id="rId17"/>
    <p:sldId id="351" r:id="rId18"/>
    <p:sldId id="500" r:id="rId19"/>
    <p:sldId id="501"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633806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27500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1/1/2023</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1/1/2023</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1/1/2023</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1/1/2023</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1/1/2023</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image" Target="../media/image2.jpeg"/><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28"/>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1/1/2023</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845314"/>
            <a:ext cx="9144000" cy="707886"/>
          </a:xfrm>
          <a:prstGeom prst="rect">
            <a:avLst/>
          </a:prstGeom>
          <a:solidFill>
            <a:srgbClr val="002060"/>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    Studymafia.org               </a:t>
            </a:r>
            <a:endParaRPr lang="en-US" sz="2000" b="1" dirty="0">
              <a:solidFill>
                <a:schemeClr val="bg1"/>
              </a:solidFill>
              <a:latin typeface="+mn-lt"/>
              <a:cs typeface="Times New Roman" pitchFamily="18" charset="0"/>
            </a:endParaRPr>
          </a:p>
        </p:txBody>
      </p:sp>
      <p:sp>
        <p:nvSpPr>
          <p:cNvPr id="8" name="Rectangle 7"/>
          <p:cNvSpPr/>
          <p:nvPr/>
        </p:nvSpPr>
        <p:spPr>
          <a:xfrm>
            <a:off x="2726560" y="2133600"/>
            <a:ext cx="4360040" cy="923330"/>
          </a:xfrm>
          <a:prstGeom prst="rect">
            <a:avLst/>
          </a:prstGeom>
          <a:noFill/>
        </p:spPr>
        <p:txBody>
          <a:bodyPr wrap="none">
            <a:spAutoFit/>
          </a:bodyPr>
          <a:lstStyle/>
          <a:p>
            <a:pPr algn="ctr" fontAlgn="auto">
              <a:spcBef>
                <a:spcPts val="0"/>
              </a:spcBef>
              <a:spcAft>
                <a:spcPts val="0"/>
              </a:spcAft>
              <a:defRPr/>
            </a:pPr>
            <a:r>
              <a:rPr lang="en-US" altLang="en-US" sz="5400" b="1" dirty="0" smtClean="0">
                <a:latin typeface="Times New Roman" pitchFamily="18" charset="0"/>
                <a:cs typeface="Times New Roman" pitchFamily="18" charset="0"/>
              </a:rPr>
              <a:t>DNA </a:t>
            </a:r>
            <a:r>
              <a:rPr lang="en-US" altLang="en-US" sz="5400" b="1" dirty="0" smtClean="0">
                <a:solidFill>
                  <a:schemeClr val="accent1">
                    <a:lumMod val="75000"/>
                  </a:schemeClr>
                </a:solidFill>
                <a:latin typeface="Times New Roman" pitchFamily="18" charset="0"/>
                <a:cs typeface="Times New Roman" pitchFamily="18" charset="0"/>
              </a:rPr>
              <a:t>Vaccines</a:t>
            </a:r>
            <a:endParaRPr lang="en-US" sz="5400" b="1" spc="300" dirty="0">
              <a:ln w="11430" cmpd="sng">
                <a:solidFill>
                  <a:schemeClr val="accent1">
                    <a:tint val="10000"/>
                  </a:schemeClr>
                </a:solidFill>
                <a:prstDash val="solid"/>
                <a:miter lim="800000"/>
              </a:ln>
              <a:solidFill>
                <a:schemeClr val="accent1">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278311898"/>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Dosage of DNA Vaccines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457200" y="1600200"/>
            <a:ext cx="8205470" cy="4707890"/>
          </a:xfrm>
          <a:prstGeom prst="rect">
            <a:avLst/>
          </a:prstGeom>
          <a:noFill/>
        </p:spPr>
        <p:txBody>
          <a:bodyPr wrap="square">
            <a:spAutoFit/>
          </a:bodyPr>
          <a:lstStyle/>
          <a:p>
            <a:pPr marL="457200" indent="-457200">
              <a:buFont typeface="Arial" panose="020B0604020202020204" pitchFamily="34" charset="0"/>
              <a:buChar char="•"/>
            </a:pPr>
            <a:r>
              <a:rPr lang="en-US" sz="3000" dirty="0" smtClean="0"/>
              <a:t>The delivery method determines the dose required to raise an effective immune response. Saline injections require variable amounts of DNA, from 10 μg to 1 mg, whereas gene gun deliveries require 100 to 1000 times less.</a:t>
            </a:r>
          </a:p>
          <a:p>
            <a:pPr marL="457200" indent="-457200">
              <a:buFont typeface="Arial" panose="020B0604020202020204" pitchFamily="34" charset="0"/>
              <a:buChar char="•"/>
            </a:pPr>
            <a:r>
              <a:rPr lang="en-US" sz="3000" dirty="0" smtClean="0"/>
              <a:t>Generally, 0.2 μg – 20 μg are required, although quantities as low as 16 ng have been reported.</a:t>
            </a:r>
          </a:p>
          <a:p>
            <a:pPr marL="457200" indent="-457200">
              <a:buFont typeface="Arial" panose="020B0604020202020204" pitchFamily="34" charset="0"/>
              <a:buChar char="•"/>
            </a:pPr>
            <a:r>
              <a:rPr lang="en-US" sz="3000" dirty="0" smtClean="0"/>
              <a:t>These quantities vary by species. Mice for example, require approximately 10 times less DNA than primates.</a:t>
            </a:r>
          </a:p>
        </p:txBody>
      </p:sp>
      <p:sp>
        <p:nvSpPr>
          <p:cNvPr id="22533" name="Slide Number Placeholder 1"/>
          <p:cNvSpPr txBox="1"/>
          <p:nvPr/>
        </p:nvSpPr>
        <p:spPr bwMode="auto">
          <a:xfrm>
            <a:off x="65532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Dosage of DNA Vaccines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457200" y="1600200"/>
            <a:ext cx="820547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Saline injections require more DNA because the DNA is delivered to the extracellular spaces of the target tissue (normally muscle), where it has to overcome physical barriers (such as the basal lamina and large amounts of connective tissue) before it is taken up by the cells, while gene gun deliveries drive/force DNA directly into the cells, resulting in less “wastage”</a:t>
            </a:r>
          </a:p>
        </p:txBody>
      </p:sp>
      <p:sp>
        <p:nvSpPr>
          <p:cNvPr id="22533" name="Slide Number Placeholder 1"/>
          <p:cNvSpPr txBox="1"/>
          <p:nvPr/>
        </p:nvSpPr>
        <p:spPr bwMode="auto">
          <a:xfrm>
            <a:off x="65532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Immune Responses of DNA Vaccines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784600"/>
          </a:xfrm>
          <a:prstGeom prst="rect">
            <a:avLst/>
          </a:prstGeom>
          <a:noFill/>
        </p:spPr>
        <p:txBody>
          <a:bodyPr wrap="square">
            <a:spAutoFit/>
          </a:bodyPr>
          <a:lstStyle/>
          <a:p>
            <a:pPr marL="0" indent="0">
              <a:buFont typeface="Arial" panose="020B0604020202020204" pitchFamily="34" charset="0"/>
              <a:buNone/>
            </a:pPr>
            <a:r>
              <a:rPr lang="en-US" sz="3000" b="1" dirty="0" smtClean="0"/>
              <a:t>Helper T cell responses</a:t>
            </a:r>
          </a:p>
          <a:p>
            <a:pPr marL="457200" indent="-457200">
              <a:buFont typeface="Arial" panose="020B0604020202020204" pitchFamily="34" charset="0"/>
              <a:buChar char="•"/>
            </a:pPr>
            <a:r>
              <a:rPr lang="en-US" sz="3000" dirty="0" smtClean="0"/>
              <a:t>DNA immunization can raise multiple TH responses, including lymphoproliferation and the generation of a variety of cytokine profiles.</a:t>
            </a:r>
          </a:p>
          <a:p>
            <a:pPr marL="457200" indent="-457200">
              <a:buFont typeface="Arial" panose="020B0604020202020204" pitchFamily="34" charset="0"/>
              <a:buChar char="•"/>
            </a:pPr>
            <a:r>
              <a:rPr lang="en-US" sz="3000" dirty="0" smtClean="0"/>
              <a:t>A major advantage of DNA vaccines is the ease with which they can be manipulated to bias the type of T-cell help towards a TH1 or TH2 response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sym typeface="+mn-ea"/>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Immune Responses of DNA Vaccines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784600"/>
          </a:xfrm>
          <a:prstGeom prst="rect">
            <a:avLst/>
          </a:prstGeom>
          <a:noFill/>
        </p:spPr>
        <p:txBody>
          <a:bodyPr wrap="square">
            <a:spAutoFit/>
          </a:bodyPr>
          <a:lstStyle/>
          <a:p>
            <a:pPr marL="0" indent="0">
              <a:buFont typeface="Arial" panose="020B0604020202020204" pitchFamily="34" charset="0"/>
              <a:buNone/>
            </a:pPr>
            <a:r>
              <a:rPr lang="en-US" sz="3000" b="1" dirty="0" smtClean="0"/>
              <a:t>Other types of T-cell help</a:t>
            </a:r>
          </a:p>
          <a:p>
            <a:pPr marL="457200" indent="-457200">
              <a:buFont typeface="Arial" panose="020B0604020202020204" pitchFamily="34" charset="0"/>
              <a:buChar char="•"/>
            </a:pPr>
            <a:r>
              <a:rPr lang="en-US" sz="3000" dirty="0" smtClean="0"/>
              <a:t>The type of T-cell help raised is influenced by the delivery method and the type of immunogen expressed, as well as the targeting of different lymphoid compartments.</a:t>
            </a:r>
          </a:p>
          <a:p>
            <a:pPr marL="457200" indent="-457200">
              <a:buFont typeface="Arial" panose="020B0604020202020204" pitchFamily="34" charset="0"/>
              <a:buChar char="•"/>
            </a:pPr>
            <a:r>
              <a:rPr lang="en-US" sz="3000" dirty="0" smtClean="0"/>
              <a:t>Generally, saline needle injections (either IM or ID) tend to induce TH1 responses, while gene gun delivery raises TH2 responses.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sym typeface="+mn-ea"/>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Immune Responses of DNA Vaccines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707890"/>
          </a:xfrm>
          <a:prstGeom prst="rect">
            <a:avLst/>
          </a:prstGeom>
          <a:noFill/>
        </p:spPr>
        <p:txBody>
          <a:bodyPr wrap="square">
            <a:spAutoFit/>
          </a:bodyPr>
          <a:lstStyle/>
          <a:p>
            <a:pPr marL="0" indent="0">
              <a:buFont typeface="Arial" panose="020B0604020202020204" pitchFamily="34" charset="0"/>
              <a:buNone/>
            </a:pPr>
            <a:r>
              <a:rPr lang="en-US" sz="3000" b="1" dirty="0" smtClean="0"/>
              <a:t>Cytotoxic T-cell responses</a:t>
            </a:r>
          </a:p>
          <a:p>
            <a:pPr marL="457200" indent="-457200">
              <a:buFont typeface="Arial" panose="020B0604020202020204" pitchFamily="34" charset="0"/>
              <a:buChar char="•"/>
            </a:pPr>
            <a:r>
              <a:rPr lang="en-US" sz="3000" dirty="0" smtClean="0"/>
              <a:t>One of the advantages of DNA vaccines is that they are able to induce cytotoxic T lymphocytes (CTL) without the inherent risk associated with live vaccines. </a:t>
            </a:r>
          </a:p>
          <a:p>
            <a:pPr marL="457200" indent="-457200">
              <a:buFont typeface="Arial" panose="020B0604020202020204" pitchFamily="34" charset="0"/>
              <a:buChar char="•"/>
            </a:pPr>
            <a:r>
              <a:rPr lang="en-US" sz="3000" dirty="0" smtClean="0"/>
              <a:t>CTL responses can be raised against immunodominant and immunorecessive CTL epitopes,</a:t>
            </a:r>
            <a:r>
              <a:rPr lang="en-IN" altLang="en-US" sz="3000" dirty="0" smtClean="0"/>
              <a:t> </a:t>
            </a:r>
            <a:r>
              <a:rPr lang="en-US" sz="3000" dirty="0" smtClean="0"/>
              <a:t>as well as subdominant CTL epitopes,</a:t>
            </a:r>
            <a:r>
              <a:rPr lang="en-IN" altLang="en-US" sz="3000" dirty="0" smtClean="0"/>
              <a:t> </a:t>
            </a:r>
            <a:r>
              <a:rPr lang="en-US" sz="3000" dirty="0" smtClean="0"/>
              <a:t>in a manner that appears to mimic natural infection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sym typeface="+mn-ea"/>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Immune Responses of DNA Vaccines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322955"/>
          </a:xfrm>
          <a:prstGeom prst="rect">
            <a:avLst/>
          </a:prstGeom>
          <a:noFill/>
        </p:spPr>
        <p:txBody>
          <a:bodyPr wrap="square">
            <a:spAutoFit/>
          </a:bodyPr>
          <a:lstStyle/>
          <a:p>
            <a:pPr marL="0" indent="0">
              <a:buFont typeface="Arial" panose="020B0604020202020204" pitchFamily="34" charset="0"/>
              <a:buNone/>
            </a:pPr>
            <a:r>
              <a:rPr lang="en-US" sz="3000" b="1" dirty="0" smtClean="0"/>
              <a:t>Humoral (antibody) response</a:t>
            </a:r>
          </a:p>
          <a:p>
            <a:pPr marL="457200" indent="-457200">
              <a:buFont typeface="Arial" panose="020B0604020202020204" pitchFamily="34" charset="0"/>
              <a:buChar char="•"/>
            </a:pPr>
            <a:r>
              <a:rPr lang="en-US" sz="3000" dirty="0" smtClean="0"/>
              <a:t>Antibody responses elicited by DNA vaccinations are influenced by multiple variables, including antigen type; antigen location (i.e. intracellular vs. secreted); number, frequency and immunization dose; site and method of antigen delivery.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24536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It involves the direct introduction into appropriate tissues of a plasmid containing the DNA sequence encoding the antigen(s) against which an immune response is sought, and relies on the in situ production of the target antigen.</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58240"/>
            <a:ext cx="8183880" cy="677108"/>
          </a:xfrm>
        </p:spPr>
        <p:txBody>
          <a:bodyPr>
            <a:noAutofit/>
          </a:bodyPr>
          <a:lstStyle/>
          <a:p>
            <a:r>
              <a:rPr lang="en-US" sz="4400" dirty="0">
                <a:solidFill>
                  <a:srgbClr val="FF0000"/>
                </a:solidFill>
              </a:rPr>
              <a:t>References</a:t>
            </a:r>
          </a:p>
        </p:txBody>
      </p:sp>
      <p:sp>
        <p:nvSpPr>
          <p:cNvPr id="3" name="Content Placeholder 2"/>
          <p:cNvSpPr>
            <a:spLocks noGrp="1"/>
          </p:cNvSpPr>
          <p:nvPr>
            <p:ph sz="quarter" idx="1"/>
          </p:nvPr>
        </p:nvSpPr>
        <p:spPr>
          <a:xfrm>
            <a:off x="152400" y="2132856"/>
            <a:ext cx="8183880" cy="1477328"/>
          </a:xfrm>
        </p:spPr>
        <p:txBody>
          <a:bodyPr>
            <a:noAutofit/>
          </a:bodyPr>
          <a:lstStyle/>
          <a:p>
            <a:pPr marL="800100" lvl="1" indent="-342900">
              <a:buFont typeface="Arial" pitchFamily="34" charset="0"/>
              <a:buChar char="•"/>
            </a:pPr>
            <a:r>
              <a:rPr lang="en-US" sz="2600" dirty="0" smtClean="0"/>
              <a:t>Google.com</a:t>
            </a:r>
          </a:p>
          <a:p>
            <a:pPr marL="800100" lvl="1" indent="-342900">
              <a:buFont typeface="Arial" pitchFamily="34" charset="0"/>
              <a:buChar char="•"/>
            </a:pPr>
            <a:r>
              <a:rPr lang="en-US" sz="2600" dirty="0" smtClean="0"/>
              <a:t>Wikipedia.org</a:t>
            </a:r>
          </a:p>
          <a:p>
            <a:pPr marL="800100" lvl="1" indent="-342900">
              <a:buFont typeface="Arial" pitchFamily="34" charset="0"/>
              <a:buChar char="•"/>
            </a:pPr>
            <a:r>
              <a:rPr lang="en-US" sz="2600" dirty="0" smtClean="0"/>
              <a:t>Studymafia.org</a:t>
            </a:r>
          </a:p>
          <a:p>
            <a:pPr marL="800100" lvl="1" indent="-342900">
              <a:buFont typeface="Arial" pitchFamily="34" charset="0"/>
              <a:buChar char="•"/>
            </a:pPr>
            <a:r>
              <a:rPr lang="en-US" sz="2600" dirty="0" smtClean="0"/>
              <a:t>Slidespanda.com</a:t>
            </a:r>
          </a:p>
        </p:txBody>
      </p:sp>
    </p:spTree>
    <p:extLst>
      <p:ext uri="{BB962C8B-B14F-4D97-AF65-F5344CB8AC3E}">
        <p14:creationId xmlns:p14="http://schemas.microsoft.com/office/powerpoint/2010/main" val="965108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61477405"/>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b="1" dirty="0">
                <a:solidFill>
                  <a:schemeClr val="accent2"/>
                </a:solidFill>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b="1" dirty="0">
                <a:solidFill>
                  <a:schemeClr val="accent2"/>
                </a:solidFill>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sz="2600" b="1" dirty="0" smtClean="0">
                <a:solidFill>
                  <a:schemeClr val="accent2"/>
                </a:solidFill>
                <a:latin typeface="Times New Roman" panose="02020603050405020304" pitchFamily="18" charset="0"/>
                <a:cs typeface="Times New Roman" panose="02020603050405020304" pitchFamily="18" charset="0"/>
                <a:sym typeface="+mn-ea"/>
              </a:rPr>
              <a:t>Applications of DNA Vaccines</a:t>
            </a:r>
          </a:p>
          <a:p>
            <a:pPr lvl="1" eaLnBrk="1" hangingPunct="1">
              <a:buClr>
                <a:srgbClr val="0039A6"/>
              </a:buClr>
              <a:buFont typeface="Wingdings" panose="05000000000000000000" charset="0"/>
              <a:buChar char="ü"/>
            </a:pPr>
            <a:r>
              <a:rPr lang="en-IN" sz="2600" b="1" dirty="0" smtClean="0">
                <a:solidFill>
                  <a:schemeClr val="accent2"/>
                </a:solidFill>
                <a:latin typeface="Times New Roman" panose="02020603050405020304" pitchFamily="18" charset="0"/>
                <a:cs typeface="Times New Roman" panose="02020603050405020304" pitchFamily="18" charset="0"/>
                <a:sym typeface="+mn-ea"/>
              </a:rPr>
              <a:t>Advantages of DNA Vaccines</a:t>
            </a:r>
          </a:p>
          <a:p>
            <a:pPr lvl="1" eaLnBrk="1" hangingPunct="1">
              <a:buClr>
                <a:srgbClr val="0039A6"/>
              </a:buClr>
              <a:buFont typeface="Wingdings" panose="05000000000000000000" charset="0"/>
              <a:buChar char="ü"/>
            </a:pPr>
            <a:r>
              <a:rPr lang="en-IN" sz="2600" b="1" dirty="0" smtClean="0">
                <a:solidFill>
                  <a:schemeClr val="accent2"/>
                </a:solidFill>
                <a:latin typeface="Times New Roman" panose="02020603050405020304" pitchFamily="18" charset="0"/>
                <a:cs typeface="Times New Roman" panose="02020603050405020304" pitchFamily="18" charset="0"/>
                <a:sym typeface="+mn-ea"/>
              </a:rPr>
              <a:t>Disadvantages of DNA Vaccines</a:t>
            </a:r>
          </a:p>
          <a:p>
            <a:pPr lvl="1" eaLnBrk="1" hangingPunct="1">
              <a:buClr>
                <a:srgbClr val="0039A6"/>
              </a:buClr>
              <a:buFont typeface="Wingdings" panose="05000000000000000000" charset="0"/>
              <a:buChar char="ü"/>
            </a:pPr>
            <a:r>
              <a:rPr lang="en-IN" sz="2600" b="1" dirty="0" smtClean="0">
                <a:solidFill>
                  <a:schemeClr val="accent2"/>
                </a:solidFill>
                <a:latin typeface="Times New Roman" panose="02020603050405020304" pitchFamily="18" charset="0"/>
                <a:cs typeface="Times New Roman" panose="02020603050405020304" pitchFamily="18" charset="0"/>
                <a:sym typeface="+mn-ea"/>
              </a:rPr>
              <a:t>Dosage of DNA Vaccines</a:t>
            </a:r>
            <a:endParaRPr lang="en-IN" altLang="en-US" sz="2600" b="1" dirty="0">
              <a:solidFill>
                <a:schemeClr val="accent2"/>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IN" sz="2600" b="1" dirty="0" smtClean="0">
                <a:solidFill>
                  <a:schemeClr val="accent2"/>
                </a:solidFill>
                <a:latin typeface="Times New Roman" panose="02020603050405020304" pitchFamily="18" charset="0"/>
                <a:cs typeface="Times New Roman" panose="02020603050405020304" pitchFamily="18" charset="0"/>
                <a:sym typeface="+mn-ea"/>
              </a:rPr>
              <a:t>Immune Responses of DNA Vaccines</a:t>
            </a:r>
          </a:p>
          <a:p>
            <a:pPr lvl="1" eaLnBrk="1" hangingPunct="1">
              <a:buClr>
                <a:srgbClr val="0039A6"/>
              </a:buClr>
              <a:buFont typeface="Wingdings" panose="05000000000000000000" charset="0"/>
              <a:buChar char="ü"/>
            </a:pPr>
            <a:r>
              <a:rPr lang="en-IN" altLang="en-US" sz="2600" b="1" dirty="0" smtClean="0">
                <a:solidFill>
                  <a:schemeClr val="accent2"/>
                </a:solidFill>
                <a:latin typeface="Times New Roman" panose="02020603050405020304" pitchFamily="18" charset="0"/>
                <a:cs typeface="Times New Roman" panose="02020603050405020304" pitchFamily="18" charset="0"/>
                <a:sym typeface="+mn-ea"/>
              </a:rPr>
              <a:t>Conclusion</a:t>
            </a:r>
            <a:endParaRPr lang="en-IN" altLang="en-US" sz="2600" b="1" dirty="0" smtClean="0">
              <a:solidFill>
                <a:schemeClr val="accent2"/>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b="1" dirty="0" smtClean="0">
              <a:solidFill>
                <a:schemeClr val="accent2"/>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b="1" dirty="0">
              <a:solidFill>
                <a:schemeClr val="accent2"/>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b="1" dirty="0">
              <a:solidFill>
                <a:schemeClr val="accent2"/>
              </a:solidFill>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81407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b="1" dirty="0" smtClean="0"/>
              <a:t>    </a:t>
            </a:r>
            <a:r>
              <a:rPr sz="3000" b="1" dirty="0" smtClean="0"/>
              <a:t>A DNA vaccine is a type of vaccine that transfects a specific antigen-coding DNA sequence into the cells of an organism as a mechanism to induce an immune response.</a:t>
            </a:r>
            <a:r>
              <a:rPr lang="en-IN" sz="3000" b="1" dirty="0" smtClean="0"/>
              <a:t>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DNA-Vaccine-Image"/>
          <p:cNvPicPr>
            <a:picLocks noChangeAspect="1"/>
          </p:cNvPicPr>
          <p:nvPr/>
        </p:nvPicPr>
        <p:blipFill>
          <a:blip r:embed="rId3"/>
          <a:srcRect l="-2353" t="31359" b="8014"/>
          <a:stretch>
            <a:fillRect/>
          </a:stretch>
        </p:blipFill>
        <p:spPr>
          <a:xfrm>
            <a:off x="990600" y="3810000"/>
            <a:ext cx="6908800" cy="257556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DNA vaccines work by injecting genetically engineered plasmid containing the DNA sequence encoding the antigen(s) against which an immune response is sought, so the cells directly produce the antigen, thus causing a protective immunological response. </a:t>
            </a:r>
          </a:p>
          <a:p>
            <a:r>
              <a:rPr lang="en-US" sz="3000" dirty="0" smtClean="0"/>
              <a:t>DNA vaccines have theoretical advantages over conventional vaccines, including the "ability to induce a wider range of types of immune response"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3-s2.0-B9780124160026000262-f26-11-9780124160026"/>
          <p:cNvPicPr>
            <a:picLocks noChangeAspect="1"/>
          </p:cNvPicPr>
          <p:nvPr/>
        </p:nvPicPr>
        <p:blipFill>
          <a:blip r:embed="rId3"/>
          <a:stretch>
            <a:fillRect/>
          </a:stretch>
        </p:blipFill>
        <p:spPr>
          <a:xfrm>
            <a:off x="1447800" y="304800"/>
            <a:ext cx="6186170" cy="642239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Applications of DNA Vaccines</a:t>
            </a:r>
          </a:p>
        </p:txBody>
      </p:sp>
      <p:sp>
        <p:nvSpPr>
          <p:cNvPr id="2" name="TextBox 1"/>
          <p:cNvSpPr txBox="1"/>
          <p:nvPr/>
        </p:nvSpPr>
        <p:spPr>
          <a:xfrm>
            <a:off x="609600" y="1600200"/>
            <a:ext cx="7696200" cy="4707890"/>
          </a:xfrm>
          <a:prstGeom prst="rect">
            <a:avLst/>
          </a:prstGeom>
          <a:noFill/>
        </p:spPr>
        <p:txBody>
          <a:bodyPr wrap="square">
            <a:spAutoFit/>
          </a:bodyPr>
          <a:lstStyle/>
          <a:p>
            <a:pPr marL="457200" indent="-457200">
              <a:buFont typeface="Arial" panose="020B0604020202020204" pitchFamily="34" charset="0"/>
              <a:buChar char="•"/>
            </a:pPr>
            <a:r>
              <a:rPr lang="en-US" sz="3000" dirty="0" smtClean="0"/>
              <a:t>As of 2021 no DNA vaccines have been approved for human use in the United States. Few experimental trials have evoked a response strong enough to protect against disease and the technique's usefulness remains to be proven in humans. </a:t>
            </a:r>
          </a:p>
          <a:p>
            <a:pPr marL="457200" indent="-457200">
              <a:buFont typeface="Arial" panose="020B0604020202020204" pitchFamily="34" charset="0"/>
              <a:buChar char="•"/>
            </a:pPr>
            <a:r>
              <a:rPr lang="en-US" sz="3000" dirty="0" smtClean="0"/>
              <a:t>A veterinary DNA vaccine to protect horses from West Nile virus has been approved.</a:t>
            </a:r>
          </a:p>
          <a:p>
            <a:pPr marL="457200" indent="-457200">
              <a:buFont typeface="Arial" panose="020B0604020202020204" pitchFamily="34" charset="0"/>
              <a:buChar char="•"/>
            </a:pPr>
            <a:r>
              <a:rPr lang="en-US" sz="3000" dirty="0" smtClean="0"/>
              <a:t>DNA immunization is also being investigated as a means of developing antivenom sera.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Advantages of DNA Vaccines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76400"/>
            <a:ext cx="8246745" cy="4246245"/>
          </a:xfrm>
          <a:prstGeom prst="rect">
            <a:avLst/>
          </a:prstGeom>
          <a:noFill/>
        </p:spPr>
        <p:txBody>
          <a:bodyPr wrap="square">
            <a:spAutoFit/>
          </a:bodyPr>
          <a:lstStyle/>
          <a:p>
            <a:pPr marL="457200" indent="-457200">
              <a:buFont typeface="Arial" panose="020B0604020202020204" pitchFamily="34" charset="0"/>
              <a:buChar char="•"/>
            </a:pPr>
            <a:r>
              <a:rPr lang="en-US" sz="3000" dirty="0" smtClean="0"/>
              <a:t>No risk for infection</a:t>
            </a:r>
          </a:p>
          <a:p>
            <a:pPr marL="457200" indent="-457200">
              <a:buFont typeface="Arial" panose="020B0604020202020204" pitchFamily="34" charset="0"/>
              <a:buChar char="•"/>
            </a:pPr>
            <a:r>
              <a:rPr lang="en-US" sz="3000" dirty="0" smtClean="0"/>
              <a:t>Antigen presentation by both MHC class I and class II molecules</a:t>
            </a:r>
          </a:p>
          <a:p>
            <a:pPr marL="457200" indent="-457200">
              <a:buFont typeface="Arial" panose="020B0604020202020204" pitchFamily="34" charset="0"/>
              <a:buChar char="•"/>
            </a:pPr>
            <a:r>
              <a:rPr lang="en-US" sz="3000" dirty="0" smtClean="0"/>
              <a:t>Polarise T-cell response toward type 1 or type 2</a:t>
            </a:r>
          </a:p>
          <a:p>
            <a:pPr marL="457200" indent="-457200">
              <a:buFont typeface="Arial" panose="020B0604020202020204" pitchFamily="34" charset="0"/>
              <a:buChar char="•"/>
            </a:pPr>
            <a:r>
              <a:rPr lang="en-US" sz="3000" dirty="0" smtClean="0"/>
              <a:t>Immune response focused on the antigen of interest</a:t>
            </a:r>
          </a:p>
          <a:p>
            <a:pPr marL="457200" indent="-457200">
              <a:buFont typeface="Arial" panose="020B0604020202020204" pitchFamily="34" charset="0"/>
              <a:buChar char="•"/>
            </a:pPr>
            <a:r>
              <a:rPr lang="en-US" sz="3000" dirty="0" smtClean="0"/>
              <a:t>Ease of development and production</a:t>
            </a:r>
          </a:p>
          <a:p>
            <a:pPr marL="457200" indent="-457200">
              <a:buFont typeface="Arial" panose="020B0604020202020204" pitchFamily="34" charset="0"/>
              <a:buChar char="•"/>
            </a:pPr>
            <a:r>
              <a:rPr lang="en-US" sz="3000" dirty="0" smtClean="0"/>
              <a:t>Stability for storage and shipping</a:t>
            </a:r>
          </a:p>
          <a:p>
            <a:pPr marL="457200" indent="-457200">
              <a:buFont typeface="Arial" panose="020B0604020202020204" pitchFamily="34" charset="0"/>
              <a:buChar char="•"/>
            </a:pPr>
            <a:r>
              <a:rPr lang="en-US" sz="3000" dirty="0" smtClean="0"/>
              <a:t>Cost-effectiveness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Advantages of DNA Vaccines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76400"/>
            <a:ext cx="786638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Obviates need for peptide synthesis, expression and purification of recombinant proteins and use of toxic adjuvants</a:t>
            </a:r>
          </a:p>
          <a:p>
            <a:pPr marL="457200" indent="-457200">
              <a:buFont typeface="Arial" panose="020B0604020202020204" pitchFamily="34" charset="0"/>
              <a:buChar char="•"/>
            </a:pPr>
            <a:r>
              <a:rPr lang="en-US" sz="3000" dirty="0" smtClean="0"/>
              <a:t>Long-term persistence of immunogen</a:t>
            </a:r>
          </a:p>
          <a:p>
            <a:pPr marL="457200" indent="-457200">
              <a:buFont typeface="Arial" panose="020B0604020202020204" pitchFamily="34" charset="0"/>
              <a:buChar char="•"/>
            </a:pPr>
            <a:r>
              <a:rPr lang="en-US" sz="3000" dirty="0" smtClean="0"/>
              <a:t>In vivo expression ensures protein more closely resembles normal eukaryotic structure, with accompanying post-translational modifications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Disadvantages of DNA Vaccines</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Limited to protein immunogens (not useful for non-protein based antigens such as bacterial polysaccharides)</a:t>
            </a:r>
            <a:r>
              <a:rPr lang="en-IN" altLang="en-US" sz="3000" dirty="0" smtClean="0"/>
              <a:t>.</a:t>
            </a:r>
            <a:endParaRPr lang="en-US" sz="3000" dirty="0" smtClean="0"/>
          </a:p>
          <a:p>
            <a:pPr marL="457200" indent="-457200">
              <a:buFont typeface="Arial" panose="020B0604020202020204" pitchFamily="34" charset="0"/>
              <a:buChar char="•"/>
            </a:pPr>
            <a:r>
              <a:rPr lang="en-US" sz="3000" dirty="0" smtClean="0"/>
              <a:t>Potential for atypical processing of bacterial and parasite proteins</a:t>
            </a:r>
            <a:r>
              <a:rPr lang="en-IN" altLang="en-US" sz="3000" dirty="0" smtClean="0"/>
              <a:t>.</a:t>
            </a:r>
            <a:endParaRPr lang="en-US" sz="3000" dirty="0" smtClean="0"/>
          </a:p>
          <a:p>
            <a:pPr marL="457200" indent="-457200">
              <a:buFont typeface="Arial" panose="020B0604020202020204" pitchFamily="34" charset="0"/>
              <a:buChar char="•"/>
            </a:pPr>
            <a:r>
              <a:rPr lang="en-US" sz="3000" dirty="0" smtClean="0"/>
              <a:t>Potential when using nasal spray administration of plasmid DNA nanoparticles to transfect non-target cells, such as brain cells</a:t>
            </a:r>
            <a:r>
              <a:rPr lang="en-IN" altLang="en-US" sz="3000" dirty="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ear Driv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3214</TotalTime>
  <Words>861</Words>
  <Application>Microsoft Office PowerPoint</Application>
  <PresentationFormat>On-screen Show (4:3)</PresentationFormat>
  <Paragraphs>239</Paragraphs>
  <Slides>18</Slides>
  <Notes>16</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7_SEPDPO</vt:lpstr>
      <vt:lpstr>Gear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909</cp:revision>
  <cp:lastPrinted>2014-09-05T11:57:00Z</cp:lastPrinted>
  <dcterms:created xsi:type="dcterms:W3CDTF">2014-04-08T13:15:00Z</dcterms:created>
  <dcterms:modified xsi:type="dcterms:W3CDTF">2023-01-03T11:25:55Z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3F88C503777144B580943F7369B420E5</vt:lpwstr>
  </property>
  <property fmtid="{D5CDD505-2E9C-101B-9397-08002B2CF9AE}" pid="3" name="KSOProductBuildVer">
    <vt:lpwstr>1033-11.2.0.11440</vt:lpwstr>
  </property>
</Properties>
</file>