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3"/>
  </p:notesMasterIdLst>
  <p:handoutMasterIdLst>
    <p:handoutMasterId r:id="rId24"/>
  </p:handoutMasterIdLst>
  <p:sldIdLst>
    <p:sldId id="502" r:id="rId3"/>
    <p:sldId id="322" r:id="rId4"/>
    <p:sldId id="324" r:id="rId5"/>
    <p:sldId id="362" r:id="rId6"/>
    <p:sldId id="397" r:id="rId7"/>
    <p:sldId id="425" r:id="rId8"/>
    <p:sldId id="494" r:id="rId9"/>
    <p:sldId id="473" r:id="rId10"/>
    <p:sldId id="495" r:id="rId11"/>
    <p:sldId id="496" r:id="rId12"/>
    <p:sldId id="474" r:id="rId13"/>
    <p:sldId id="454" r:id="rId14"/>
    <p:sldId id="497" r:id="rId15"/>
    <p:sldId id="498" r:id="rId16"/>
    <p:sldId id="499" r:id="rId17"/>
    <p:sldId id="500" r:id="rId18"/>
    <p:sldId id="501" r:id="rId19"/>
    <p:sldId id="351" r:id="rId20"/>
    <p:sldId id="503" r:id="rId21"/>
    <p:sldId id="504"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28"/>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1/8/2023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938562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1/8/2023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921040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1/8/2023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1/8/2023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1/8/2023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1/8/2023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1/8/2023</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1/8/2023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1/8/2023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1/8/2023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1/8/2023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1/8/2023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1/8/2023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1/8/2023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4"/>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1/8/2023</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791200"/>
            <a:ext cx="9137260" cy="646331"/>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To:	 </a:t>
            </a:r>
            <a:r>
              <a:rPr lang="en-US" b="1" dirty="0" smtClean="0">
                <a:solidFill>
                  <a:schemeClr val="bg1"/>
                </a:solidFill>
                <a:latin typeface="+mn-lt"/>
                <a:cs typeface="Times New Roman" pitchFamily="18" charset="0"/>
              </a:rPr>
              <a:t>             </a:t>
            </a:r>
            <a:r>
              <a:rPr lang="en-US" b="1" dirty="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By:</a:t>
            </a:r>
          </a:p>
          <a:p>
            <a:pPr eaLnBrk="0" hangingPunct="0"/>
            <a:r>
              <a:rPr lang="en-US" b="1" dirty="0" smtClean="0">
                <a:solidFill>
                  <a:schemeClr val="bg1"/>
                </a:solidFill>
                <a:latin typeface="+mn-lt"/>
                <a:cs typeface="Times New Roman" pitchFamily="18" charset="0"/>
              </a:rPr>
              <a:t>                     Studymafia.org                               </a:t>
            </a:r>
            <a:r>
              <a:rPr lang="en-US" b="1" dirty="0" smtClean="0">
                <a:solidFill>
                  <a:schemeClr val="bg1"/>
                </a:solidFill>
                <a:latin typeface="+mn-lt"/>
                <a:cs typeface="Times New Roman" pitchFamily="18" charset="0"/>
              </a:rPr>
              <a:t>          Studymafia.org               </a:t>
            </a:r>
            <a:endParaRPr lang="en-US" b="1" dirty="0">
              <a:solidFill>
                <a:schemeClr val="bg1"/>
              </a:solidFill>
              <a:latin typeface="+mn-lt"/>
              <a:cs typeface="Times New Roman" pitchFamily="18" charset="0"/>
            </a:endParaRPr>
          </a:p>
        </p:txBody>
      </p:sp>
      <p:sp>
        <p:nvSpPr>
          <p:cNvPr id="8" name="Rectangle 7"/>
          <p:cNvSpPr/>
          <p:nvPr/>
        </p:nvSpPr>
        <p:spPr>
          <a:xfrm>
            <a:off x="1371600" y="1676400"/>
            <a:ext cx="6603251" cy="1754326"/>
          </a:xfrm>
          <a:prstGeom prst="rect">
            <a:avLst/>
          </a:prstGeom>
          <a:solidFill>
            <a:schemeClr val="bg1"/>
          </a:solidFill>
        </p:spPr>
        <p:txBody>
          <a:bodyPr wrap="square">
            <a:spAutoFit/>
          </a:bodyPr>
          <a:lstStyle/>
          <a:p>
            <a:pPr algn="ctr" fontAlgn="auto">
              <a:spcBef>
                <a:spcPts val="0"/>
              </a:spcBef>
              <a:spcAft>
                <a:spcPts val="0"/>
              </a:spcAft>
              <a:defRPr/>
            </a:pPr>
            <a:r>
              <a:rPr lang="en-US" altLang="en-US" sz="5400" b="1" dirty="0" smtClean="0">
                <a:solidFill>
                  <a:schemeClr val="tx1">
                    <a:lumMod val="85000"/>
                    <a:lumOff val="15000"/>
                  </a:schemeClr>
                </a:solidFill>
                <a:latin typeface="Times New Roman" pitchFamily="18" charset="0"/>
                <a:cs typeface="Times New Roman" pitchFamily="18" charset="0"/>
              </a:rPr>
              <a:t>Complementary </a:t>
            </a:r>
            <a:r>
              <a:rPr lang="en-US" altLang="en-US" sz="5400" b="1" dirty="0" smtClean="0">
                <a:solidFill>
                  <a:schemeClr val="accent1">
                    <a:lumMod val="75000"/>
                  </a:schemeClr>
                </a:solidFill>
                <a:latin typeface="Times New Roman" pitchFamily="18" charset="0"/>
                <a:cs typeface="Times New Roman" pitchFamily="18" charset="0"/>
              </a:rPr>
              <a:t>Feeding</a:t>
            </a:r>
            <a:endParaRPr lang="en-US" sz="5400" b="1" spc="300" dirty="0">
              <a:ln w="11430" cmpd="sng">
                <a:solidFill>
                  <a:schemeClr val="accent1">
                    <a:tint val="10000"/>
                  </a:schemeClr>
                </a:solidFill>
                <a:prstDash val="solid"/>
                <a:miter lim="800000"/>
              </a:ln>
              <a:solidFill>
                <a:schemeClr val="accent1">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31846232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About Complementary Feeding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533400" y="1600200"/>
            <a:ext cx="8208010" cy="4399915"/>
          </a:xfrm>
          <a:prstGeom prst="rect">
            <a:avLst/>
          </a:prstGeom>
          <a:noFill/>
        </p:spPr>
        <p:txBody>
          <a:bodyPr wrap="square">
            <a:spAutoFit/>
          </a:bodyPr>
          <a:lstStyle/>
          <a:p>
            <a:pPr marL="457200" indent="-457200">
              <a:buFont typeface="Arial" panose="020B0604020202020204" pitchFamily="34" charset="0"/>
              <a:buChar char="•"/>
            </a:pPr>
            <a:r>
              <a:rPr lang="en-US" sz="2800" dirty="0" smtClean="0"/>
              <a:t>Thus, homemade complementary foods remain commonly used. Even when based on an improved recipe, however, unfortified plant-based complementary foods provide insufficient key micronutrients (especially, iron, zinc, and calcium) during the age of 6–23 months. </a:t>
            </a:r>
          </a:p>
          <a:p>
            <a:pPr marL="457200" indent="-457200">
              <a:buFont typeface="Arial" panose="020B0604020202020204" pitchFamily="34" charset="0"/>
              <a:buChar char="•"/>
            </a:pPr>
            <a:r>
              <a:rPr lang="en-US" sz="2800" dirty="0" smtClean="0"/>
              <a:t>Thus, this review assessed complementary feeding practice and recommendation and reviewed the level of adequacy of homemade complementary foods.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sz="3600" b="1" dirty="0" smtClean="0">
                <a:solidFill>
                  <a:schemeClr val="accent2"/>
                </a:solidFill>
              </a:rPr>
              <a:t>Consistency of Complementary </a:t>
            </a:r>
            <a:r>
              <a:rPr lang="en-IN" sz="3600" b="1" dirty="0" smtClean="0">
                <a:solidFill>
                  <a:schemeClr val="accent2"/>
                </a:solidFill>
                <a:latin typeface="Times New Roman" panose="02020603050405020304" pitchFamily="18" charset="0"/>
                <a:cs typeface="Times New Roman" panose="02020603050405020304" pitchFamily="18" charset="0"/>
                <a:sym typeface="+mn-ea"/>
              </a:rPr>
              <a:t>Feeding</a:t>
            </a:r>
            <a:endParaRPr sz="3600" b="1" dirty="0" smtClean="0">
              <a:solidFill>
                <a:schemeClr val="accent2"/>
              </a:solidFill>
            </a:endParaRPr>
          </a:p>
        </p:txBody>
      </p:sp>
      <p:sp>
        <p:nvSpPr>
          <p:cNvPr id="2" name="TextBox 1"/>
          <p:cNvSpPr txBox="1"/>
          <p:nvPr/>
        </p:nvSpPr>
        <p:spPr>
          <a:xfrm>
            <a:off x="609600" y="1600200"/>
            <a:ext cx="7974330"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The minimum age at which infants develop the ability to swallow particular type of food is highly dependent on their level of neuromuscular development</a:t>
            </a:r>
            <a:r>
              <a:rPr lang="en-IN" altLang="en-US" sz="3000" dirty="0" smtClean="0"/>
              <a:t>.</a:t>
            </a:r>
          </a:p>
          <a:p>
            <a:pPr marL="457200" indent="-457200">
              <a:buFont typeface="Arial" panose="020B0604020202020204" pitchFamily="34" charset="0"/>
              <a:buChar char="•"/>
            </a:pPr>
            <a:r>
              <a:rPr lang="en-US" sz="3000" dirty="0" smtClean="0"/>
              <a:t>Thus, failure to account such abilities for mastication and swallowing when preparing and serving diets to infants may result in consumption of only trivial amount or extended feeding time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271244"/>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Nutrient Composition of </a:t>
            </a:r>
          </a:p>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Complementary </a:t>
            </a:r>
            <a:r>
              <a:rPr lang="en-IN" sz="3600" b="1" dirty="0" smtClean="0">
                <a:solidFill>
                  <a:schemeClr val="accent2"/>
                </a:solidFill>
                <a:latin typeface="Times New Roman" panose="02020603050405020304" pitchFamily="18" charset="0"/>
                <a:cs typeface="Times New Roman" panose="02020603050405020304" pitchFamily="18" charset="0"/>
                <a:sym typeface="+mn-ea"/>
              </a:rPr>
              <a:t>Feeding</a:t>
            </a:r>
            <a:endParaRPr lang="en-IN"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sz="3000" b="1" dirty="0" smtClean="0"/>
              <a:t>Energy Requirement</a:t>
            </a:r>
          </a:p>
          <a:p>
            <a:pPr marL="457200" indent="-457200">
              <a:buFont typeface="Arial" panose="020B0604020202020204" pitchFamily="34" charset="0"/>
              <a:buChar char="•"/>
            </a:pPr>
            <a:r>
              <a:rPr sz="3000" dirty="0" smtClean="0"/>
              <a:t>Complementary foods are expected to have sufficient energy density to provide a growing child with adequate daily energy requirement. </a:t>
            </a:r>
          </a:p>
          <a:p>
            <a:pPr marL="457200" indent="-457200">
              <a:buFont typeface="Arial" panose="020B0604020202020204" pitchFamily="34" charset="0"/>
              <a:buChar char="•"/>
            </a:pPr>
            <a:r>
              <a:rPr sz="3000" dirty="0" smtClean="0"/>
              <a:t>Energy density is the number of kilocalories of energy in certain food per milliliter per gram of that food. Breast milk contains an energy density of about 0.7 kcal/ml</a:t>
            </a:r>
            <a:r>
              <a:rPr lang="en-IN" sz="30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271244"/>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Nutrient Composition of </a:t>
            </a:r>
          </a:p>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Complementary </a:t>
            </a:r>
            <a:r>
              <a:rPr lang="en-IN" sz="3600" b="1" dirty="0" smtClean="0">
                <a:solidFill>
                  <a:schemeClr val="accent2"/>
                </a:solidFill>
                <a:latin typeface="Times New Roman" panose="02020603050405020304" pitchFamily="18" charset="0"/>
                <a:cs typeface="Times New Roman" panose="02020603050405020304" pitchFamily="18" charset="0"/>
                <a:sym typeface="+mn-ea"/>
              </a:rPr>
              <a:t>Feeding</a:t>
            </a:r>
            <a:endParaRPr lang="en-IN"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sz="3000" b="1" dirty="0" smtClean="0"/>
              <a:t>Protein Requirement</a:t>
            </a:r>
          </a:p>
          <a:p>
            <a:pPr marL="457200" indent="-457200">
              <a:buFont typeface="Arial" panose="020B0604020202020204" pitchFamily="34" charset="0"/>
              <a:buChar char="•"/>
            </a:pPr>
            <a:r>
              <a:rPr sz="3000" dirty="0" smtClean="0"/>
              <a:t>Protein makes important nutrient composition in complementary foods. They are major sources of essential amino acids and energy at times of energy deprivation.</a:t>
            </a:r>
          </a:p>
          <a:p>
            <a:pPr marL="457200" indent="-457200">
              <a:buFont typeface="Arial" panose="020B0604020202020204" pitchFamily="34" charset="0"/>
              <a:buChar char="•"/>
            </a:pPr>
            <a:r>
              <a:rPr sz="3000" dirty="0" smtClean="0"/>
              <a:t>Adequate supply of dietary protein is vital for maintaining cellular function and integrity and for ensuring normalcy of health and growth.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271244"/>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Nutrient Composition of </a:t>
            </a:r>
          </a:p>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Complementary </a:t>
            </a:r>
            <a:r>
              <a:rPr lang="en-IN" sz="3600" b="1" dirty="0" smtClean="0">
                <a:solidFill>
                  <a:schemeClr val="accent2"/>
                </a:solidFill>
                <a:latin typeface="Times New Roman" panose="02020603050405020304" pitchFamily="18" charset="0"/>
                <a:cs typeface="Times New Roman" panose="02020603050405020304" pitchFamily="18" charset="0"/>
                <a:sym typeface="+mn-ea"/>
              </a:rPr>
              <a:t>Feeding</a:t>
            </a:r>
            <a:endParaRPr lang="en-IN"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sz="3000" b="1" dirty="0" smtClean="0"/>
              <a:t>Fats/Lipids Requirement</a:t>
            </a:r>
          </a:p>
          <a:p>
            <a:pPr marL="457200" indent="-457200">
              <a:buFont typeface="Arial" panose="020B0604020202020204" pitchFamily="34" charset="0"/>
              <a:buChar char="•"/>
            </a:pPr>
            <a:r>
              <a:rPr sz="3000" dirty="0" smtClean="0"/>
              <a:t>Dietary fats constitute an important portion of nutrients obtained from foods. For infants and young children, they are source of energy, essential fatty acids, and fat soluble vitamins (A, D, E, and K). </a:t>
            </a:r>
          </a:p>
          <a:p>
            <a:pPr marL="457200" indent="-457200">
              <a:buFont typeface="Arial" panose="020B0604020202020204" pitchFamily="34" charset="0"/>
              <a:buChar char="•"/>
            </a:pPr>
            <a:r>
              <a:rPr sz="3000" dirty="0" smtClean="0"/>
              <a:t>In addition, dietary fats have an important role in promoting good health and enhancing the sensory qualities of the foods</a:t>
            </a:r>
            <a:r>
              <a:rPr lang="en-IN" sz="30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271244"/>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Nutrient Composition of </a:t>
            </a:r>
          </a:p>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Complementary </a:t>
            </a:r>
            <a:r>
              <a:rPr lang="en-IN" sz="3600" b="1" dirty="0" smtClean="0">
                <a:solidFill>
                  <a:schemeClr val="accent2"/>
                </a:solidFill>
                <a:latin typeface="Times New Roman" panose="02020603050405020304" pitchFamily="18" charset="0"/>
                <a:cs typeface="Times New Roman" panose="02020603050405020304" pitchFamily="18" charset="0"/>
                <a:sym typeface="+mn-ea"/>
              </a:rPr>
              <a:t>Feeding</a:t>
            </a:r>
            <a:endParaRPr lang="en-IN"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sz="3000" b="1" dirty="0" smtClean="0"/>
              <a:t>Carbohydrates</a:t>
            </a:r>
          </a:p>
          <a:p>
            <a:pPr marL="457200" indent="-457200">
              <a:buFont typeface="Arial" panose="020B0604020202020204" pitchFamily="34" charset="0"/>
              <a:buChar char="•"/>
            </a:pPr>
            <a:r>
              <a:rPr sz="3000" dirty="0" smtClean="0"/>
              <a:t>Starch is likely to be a major constituent of many complimentary foods for older infants and young children. </a:t>
            </a:r>
          </a:p>
          <a:p>
            <a:pPr marL="457200" indent="-457200">
              <a:buFont typeface="Arial" panose="020B0604020202020204" pitchFamily="34" charset="0"/>
              <a:buChar char="•"/>
            </a:pPr>
            <a:r>
              <a:rPr sz="3000" dirty="0" smtClean="0"/>
              <a:t>To ensure that its energy value is realized, this starch should be provided in a readily digestible form. Increasing the intake of dietary fibers increases stool bulk, causes flatulence, and decreases appetite.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271244"/>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Nutrient Composition of </a:t>
            </a:r>
          </a:p>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Complementary </a:t>
            </a:r>
            <a:r>
              <a:rPr lang="en-IN" sz="3600" b="1" dirty="0" smtClean="0">
                <a:solidFill>
                  <a:schemeClr val="accent2"/>
                </a:solidFill>
                <a:latin typeface="Times New Roman" panose="02020603050405020304" pitchFamily="18" charset="0"/>
                <a:cs typeface="Times New Roman" panose="02020603050405020304" pitchFamily="18" charset="0"/>
                <a:sym typeface="+mn-ea"/>
              </a:rPr>
              <a:t>Feeding</a:t>
            </a:r>
            <a:endParaRPr lang="en-IN"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sz="3000" b="1" dirty="0" smtClean="0"/>
              <a:t>Micronutrients</a:t>
            </a:r>
          </a:p>
          <a:p>
            <a:pPr marL="457200" indent="-457200">
              <a:buFont typeface="Arial" panose="020B0604020202020204" pitchFamily="34" charset="0"/>
              <a:buChar char="•"/>
            </a:pPr>
            <a:r>
              <a:rPr sz="3000" dirty="0" smtClean="0"/>
              <a:t>Micronutrients are essential for growth, development, and prevention of illness in young children. </a:t>
            </a:r>
          </a:p>
          <a:p>
            <a:pPr marL="457200" indent="-457200">
              <a:buFont typeface="Arial" panose="020B0604020202020204" pitchFamily="34" charset="0"/>
              <a:buChar char="•"/>
            </a:pPr>
            <a:r>
              <a:rPr sz="3000" dirty="0" smtClean="0"/>
              <a:t>Adequate intakes of micronutrients, such as iron, zinc, and calcium, are important for ensuring optimal health, growth, and development of infants and young children</a:t>
            </a:r>
            <a:r>
              <a:rPr lang="en-IN" sz="30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17</a:t>
            </a:fld>
            <a:endParaRPr kumimoji="0" lang="en-US" sz="1000" b="0">
              <a:solidFill>
                <a:schemeClr val="tx1"/>
              </a:solidFill>
            </a:endParaRPr>
          </a:p>
        </p:txBody>
      </p:sp>
      <p:pic>
        <p:nvPicPr>
          <p:cNvPr id="4" name="Content Placeholder 3" descr="2"/>
          <p:cNvPicPr>
            <a:picLocks noGrp="1" noChangeAspect="1"/>
          </p:cNvPicPr>
          <p:nvPr>
            <p:ph idx="1"/>
          </p:nvPr>
        </p:nvPicPr>
        <p:blipFill>
          <a:blip r:embed="rId2"/>
          <a:stretch>
            <a:fillRect/>
          </a:stretch>
        </p:blipFill>
        <p:spPr>
          <a:xfrm>
            <a:off x="228600" y="609600"/>
            <a:ext cx="8567420" cy="5414645"/>
          </a:xfrm>
          <a:prstGeom prst="rect">
            <a:avLst/>
          </a:prstGeom>
        </p:spPr>
      </p:pic>
      <p:sp>
        <p:nvSpPr>
          <p:cNvPr id="6" name="Rectangles 5"/>
          <p:cNvSpPr/>
          <p:nvPr/>
        </p:nvSpPr>
        <p:spPr>
          <a:xfrm>
            <a:off x="228600" y="5257800"/>
            <a:ext cx="685800" cy="762000"/>
          </a:xfrm>
          <a:prstGeom prst="rect">
            <a:avLst/>
          </a:prstGeom>
          <a:solidFill>
            <a:schemeClr val="bg1"/>
          </a:solidFill>
          <a:ln w="9525" cap="flat" cmpd="sng" algn="ctr">
            <a:solidFill>
              <a:schemeClr val="bg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cSld>
  <p:clrMapOvr>
    <a:masterClrMapping/>
  </p:clrMapOvr>
  <p:transition spd="slow">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Around the age of 6 months, an infant's need for energy and nutrients starts to exceed what is provided by breast milk, and complementary foods are necessary to meet those needs. </a:t>
            </a:r>
          </a:p>
          <a:p>
            <a:pPr marL="514350" indent="-514350">
              <a:buFont typeface="Wingdings" panose="05000000000000000000" pitchFamily="2" charset="2"/>
              <a:buChar char="ü"/>
            </a:pPr>
            <a:r>
              <a:rPr lang="en-US" sz="2800" dirty="0" smtClean="0"/>
              <a:t>An infant of this age is also developmentally ready for other foods. This transition is referred to as complementary feeding.</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18</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1522566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b="1" dirty="0">
                <a:solidFill>
                  <a:schemeClr val="accent6">
                    <a:lumMod val="50000"/>
                  </a:schemeClr>
                </a:solidFill>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b="1" dirty="0">
                <a:solidFill>
                  <a:schemeClr val="accent6">
                    <a:lumMod val="50000"/>
                  </a:schemeClr>
                </a:solidFill>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sz="2600" b="1" dirty="0" smtClean="0">
                <a:solidFill>
                  <a:schemeClr val="accent6">
                    <a:lumMod val="50000"/>
                  </a:schemeClr>
                </a:solidFill>
                <a:latin typeface="Times New Roman" panose="02020603050405020304" pitchFamily="18" charset="0"/>
                <a:cs typeface="Times New Roman" panose="02020603050405020304" pitchFamily="18" charset="0"/>
                <a:sym typeface="+mn-ea"/>
              </a:rPr>
              <a:t>Complementary Feeding</a:t>
            </a:r>
          </a:p>
          <a:p>
            <a:pPr lvl="1" eaLnBrk="1" hangingPunct="1">
              <a:buClr>
                <a:srgbClr val="0039A6"/>
              </a:buClr>
              <a:buFont typeface="Wingdings" panose="05000000000000000000" charset="0"/>
              <a:buChar char="ü"/>
            </a:pPr>
            <a:r>
              <a:rPr lang="en-IN" sz="2600" b="1" dirty="0" smtClean="0">
                <a:solidFill>
                  <a:schemeClr val="accent6">
                    <a:lumMod val="50000"/>
                  </a:schemeClr>
                </a:solidFill>
                <a:latin typeface="Times New Roman" panose="02020603050405020304" pitchFamily="18" charset="0"/>
                <a:cs typeface="Times New Roman" panose="02020603050405020304" pitchFamily="18" charset="0"/>
                <a:sym typeface="+mn-ea"/>
              </a:rPr>
              <a:t>About Complementary Feeding</a:t>
            </a:r>
          </a:p>
          <a:p>
            <a:pPr lvl="1" eaLnBrk="1" hangingPunct="1">
              <a:buClr>
                <a:srgbClr val="0039A6"/>
              </a:buClr>
              <a:buFont typeface="Wingdings" panose="05000000000000000000" charset="0"/>
              <a:buChar char="ü"/>
            </a:pPr>
            <a:r>
              <a:rPr sz="2600" b="1" dirty="0" smtClean="0">
                <a:solidFill>
                  <a:schemeClr val="accent6">
                    <a:lumMod val="50000"/>
                  </a:schemeClr>
                </a:solidFill>
                <a:sym typeface="+mn-ea"/>
              </a:rPr>
              <a:t>Consistency of Complementary </a:t>
            </a:r>
            <a:r>
              <a:rPr lang="en-IN" sz="2600" b="1" dirty="0" smtClean="0">
                <a:solidFill>
                  <a:schemeClr val="accent6">
                    <a:lumMod val="50000"/>
                  </a:schemeClr>
                </a:solidFill>
                <a:latin typeface="Times New Roman" panose="02020603050405020304" pitchFamily="18" charset="0"/>
                <a:cs typeface="Times New Roman" panose="02020603050405020304" pitchFamily="18" charset="0"/>
                <a:sym typeface="+mn-ea"/>
              </a:rPr>
              <a:t>Feeding</a:t>
            </a:r>
            <a:endParaRPr sz="2600" b="1" dirty="0" smtClean="0">
              <a:solidFill>
                <a:schemeClr val="accent6">
                  <a:lumMod val="50000"/>
                </a:schemeClr>
              </a:solidFill>
            </a:endParaRPr>
          </a:p>
          <a:p>
            <a:pPr lvl="1" eaLnBrk="1" hangingPunct="1">
              <a:buClr>
                <a:srgbClr val="0039A6"/>
              </a:buClr>
              <a:buFont typeface="Wingdings" panose="05000000000000000000" charset="0"/>
              <a:buChar char="ü"/>
            </a:pPr>
            <a:r>
              <a:rPr lang="en-IN" sz="2600" b="1" dirty="0" smtClean="0">
                <a:solidFill>
                  <a:schemeClr val="accent6">
                    <a:lumMod val="50000"/>
                  </a:schemeClr>
                </a:solidFill>
                <a:latin typeface="Times New Roman" panose="02020603050405020304" pitchFamily="18" charset="0"/>
                <a:cs typeface="Times New Roman" panose="02020603050405020304" pitchFamily="18" charset="0"/>
                <a:sym typeface="+mn-ea"/>
              </a:rPr>
              <a:t>Nutrient Composition of Complementary Foods</a:t>
            </a:r>
          </a:p>
          <a:p>
            <a:pPr lvl="1" eaLnBrk="1" hangingPunct="1">
              <a:buClr>
                <a:srgbClr val="0039A6"/>
              </a:buClr>
              <a:buFont typeface="Wingdings" panose="05000000000000000000" charset="0"/>
              <a:buChar char="ü"/>
            </a:pPr>
            <a:r>
              <a:rPr lang="en-IN" altLang="en-US" sz="2600" b="1" dirty="0" smtClean="0">
                <a:solidFill>
                  <a:schemeClr val="accent6">
                    <a:lumMod val="50000"/>
                  </a:schemeClr>
                </a:solidFill>
                <a:latin typeface="Times New Roman" panose="02020603050405020304" pitchFamily="18" charset="0"/>
                <a:cs typeface="Times New Roman" panose="02020603050405020304" pitchFamily="18" charset="0"/>
                <a:sym typeface="+mn-ea"/>
              </a:rPr>
              <a:t>Conclusion</a:t>
            </a:r>
            <a:endParaRPr lang="en-IN" altLang="en-US" sz="2600" b="1" dirty="0" smtClean="0">
              <a:solidFill>
                <a:schemeClr val="accent6">
                  <a:lumMod val="50000"/>
                </a:schemeClr>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b="1" dirty="0" smtClean="0">
              <a:solidFill>
                <a:schemeClr val="accent6">
                  <a:lumMod val="50000"/>
                </a:schemeClr>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b="1" dirty="0">
              <a:solidFill>
                <a:schemeClr val="accent6">
                  <a:lumMod val="50000"/>
                </a:schemeClr>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1155510841"/>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527175"/>
            <a:ext cx="407289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Around the age of 6 months, an infant’s need for energy and nutrients starts to exceed what is provided by breast milk, and complementary foods are necessary to meet those needs.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Content Placeholder 1" descr="3"/>
          <p:cNvPicPr>
            <a:picLocks noGrp="1" noChangeAspect="1"/>
          </p:cNvPicPr>
          <p:nvPr>
            <p:ph idx="1"/>
          </p:nvPr>
        </p:nvPicPr>
        <p:blipFill>
          <a:blip r:embed="rId3"/>
          <a:stretch>
            <a:fillRect/>
          </a:stretch>
        </p:blipFill>
        <p:spPr>
          <a:xfrm>
            <a:off x="4724400" y="1828800"/>
            <a:ext cx="3691890" cy="416433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An infant of this age is also developmentally ready for other foods. This transition is referred to as complementary feeding.</a:t>
            </a:r>
          </a:p>
          <a:p>
            <a:r>
              <a:rPr lang="en-US" dirty="0" smtClean="0"/>
              <a:t>If complementary foods are not introduced around the age of 6 months, or if they are given inappropriately, an infant’s growth may falter.</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UGDA-complementary-feeding"/>
          <p:cNvPicPr>
            <a:picLocks noChangeAspect="1"/>
          </p:cNvPicPr>
          <p:nvPr/>
        </p:nvPicPr>
        <p:blipFill>
          <a:blip r:embed="rId3"/>
          <a:stretch>
            <a:fillRect/>
          </a:stretch>
        </p:blipFill>
        <p:spPr>
          <a:xfrm>
            <a:off x="0" y="304800"/>
            <a:ext cx="9144000" cy="609600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Complementary Feeding</a:t>
            </a: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lang="en-US" sz="3000" b="1" dirty="0" smtClean="0"/>
              <a:t>Ensuring that infants nutritional needs are met requires that complementary foods be:</a:t>
            </a:r>
          </a:p>
          <a:p>
            <a:pPr marL="457200" indent="-457200">
              <a:buFont typeface="Arial" panose="020B0604020202020204" pitchFamily="34" charset="0"/>
              <a:buChar char="•"/>
            </a:pPr>
            <a:r>
              <a:rPr lang="en-US" sz="3000" b="1" dirty="0" smtClean="0"/>
              <a:t>timely </a:t>
            </a:r>
            <a:r>
              <a:rPr lang="en-US" sz="3000" dirty="0" smtClean="0"/>
              <a:t>– meaning that they are introduced when the need for energy and nutrients exceeds what can be provided through exclusive breastfeeding;</a:t>
            </a:r>
          </a:p>
          <a:p>
            <a:pPr marL="457200" indent="-457200">
              <a:buFont typeface="Arial" panose="020B0604020202020204" pitchFamily="34" charset="0"/>
              <a:buChar char="•"/>
            </a:pPr>
            <a:r>
              <a:rPr lang="en-US" sz="3000" b="1" dirty="0" smtClean="0"/>
              <a:t>adequate </a:t>
            </a:r>
            <a:r>
              <a:rPr lang="en-US" sz="3000" dirty="0" smtClean="0"/>
              <a:t>– meaning that they provide sufficient energy, protein and micronutrients to meet a growing child’s nutritional needs;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Complementary Feeding</a:t>
            </a:r>
            <a:endParaRPr lang="en-IN" altLang="en-US"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8153400" cy="4523105"/>
          </a:xfrm>
          <a:prstGeom prst="rect">
            <a:avLst/>
          </a:prstGeom>
          <a:noFill/>
        </p:spPr>
        <p:txBody>
          <a:bodyPr wrap="square">
            <a:spAutoFit/>
          </a:bodyPr>
          <a:lstStyle/>
          <a:p>
            <a:pPr marL="457200" indent="-457200">
              <a:buFont typeface="Arial" panose="020B0604020202020204" pitchFamily="34" charset="0"/>
              <a:buChar char="•"/>
            </a:pPr>
            <a:r>
              <a:rPr lang="en-US" sz="3200" b="1" dirty="0" smtClean="0"/>
              <a:t>safe – </a:t>
            </a:r>
            <a:r>
              <a:rPr lang="en-US" sz="3200" dirty="0" smtClean="0"/>
              <a:t>meaning that they are hygienically stored and prepared, and fed with clean hands using clean utensils and not bottles and teats;</a:t>
            </a:r>
          </a:p>
          <a:p>
            <a:pPr marL="457200" indent="-457200">
              <a:buFont typeface="Arial" panose="020B0604020202020204" pitchFamily="34" charset="0"/>
              <a:buChar char="•"/>
            </a:pPr>
            <a:r>
              <a:rPr lang="en-US" sz="3200" b="1" dirty="0" smtClean="0"/>
              <a:t>properly fed – </a:t>
            </a:r>
            <a:r>
              <a:rPr lang="en-US" sz="3200" dirty="0" smtClean="0"/>
              <a:t>meaning that they are given consistent with a child’s signals of appetite and satiety, and that meal frequency and feeding are suitable for age.</a:t>
            </a:r>
            <a:endParaRPr lang="en-US" sz="3200" b="1" dirty="0" smtClean="0"/>
          </a:p>
          <a:p>
            <a:pPr marL="457200" indent="-457200">
              <a:buFont typeface="Arial" panose="020B0604020202020204" pitchFamily="34" charset="0"/>
              <a:buNone/>
            </a:pPr>
            <a:r>
              <a:rPr lang="en-IN" altLang="en-US" sz="3200" b="1" dirty="0" smtClean="0"/>
              <a:t>    </a:t>
            </a:r>
            <a:r>
              <a:rPr lang="en-US" sz="3200" b="1" dirty="0" smtClean="0"/>
              <a:t>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About Complementary Feeding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Breastfeeding provides the ideal food during the first 6 months of life. </a:t>
            </a:r>
          </a:p>
          <a:p>
            <a:pPr marL="457200" indent="-457200">
              <a:buFont typeface="Arial" panose="020B0604020202020204" pitchFamily="34" charset="0"/>
              <a:buChar char="•"/>
            </a:pPr>
            <a:r>
              <a:rPr lang="en-US" sz="3200" dirty="0" smtClean="0"/>
              <a:t>Complementary feeding starts when breast milk is no longer sufficient by itself, where the target age is for 6–23 months. </a:t>
            </a:r>
          </a:p>
          <a:p>
            <a:pPr marL="457200" indent="-457200">
              <a:buFont typeface="Arial" panose="020B0604020202020204" pitchFamily="34" charset="0"/>
              <a:buChar char="•"/>
            </a:pPr>
            <a:r>
              <a:rPr lang="en-US" sz="3200" dirty="0" smtClean="0"/>
              <a:t>The gap between nutritional requirement and amount obtained from breast milk increases with age.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About Complementary Feeding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523105"/>
          </a:xfrm>
          <a:prstGeom prst="rect">
            <a:avLst/>
          </a:prstGeom>
          <a:noFill/>
        </p:spPr>
        <p:txBody>
          <a:bodyPr wrap="square">
            <a:spAutoFit/>
          </a:bodyPr>
          <a:lstStyle/>
          <a:p>
            <a:pPr marL="457200" indent="-457200">
              <a:buFont typeface="Arial" panose="020B0604020202020204" pitchFamily="34" charset="0"/>
              <a:buChar char="•"/>
            </a:pPr>
            <a:r>
              <a:rPr lang="en-US" sz="3200" dirty="0" smtClean="0"/>
              <a:t>For energy, 200, 300, and 550 kcal per day is expected to be covered by complementary foods at 6–8, 9–11, and 12–23 months, respectively. </a:t>
            </a:r>
          </a:p>
          <a:p>
            <a:pPr marL="457200" indent="-457200">
              <a:buFont typeface="Arial" panose="020B0604020202020204" pitchFamily="34" charset="0"/>
              <a:buChar char="•"/>
            </a:pPr>
            <a:r>
              <a:rPr lang="en-US" sz="3200" dirty="0" smtClean="0"/>
              <a:t>In addition, the complementary foods must provide relatively large proportions of micronutrients such as iron, zinc, phosphorus, magnesium, calcium, and vitamin B6.</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range Wav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919</Words>
  <Application>Microsoft Office PowerPoint</Application>
  <PresentationFormat>On-screen Show (4:3)</PresentationFormat>
  <Paragraphs>257</Paragraphs>
  <Slides>20</Slides>
  <Notes>17</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Orange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910</cp:revision>
  <cp:lastPrinted>2014-09-05T11:57:00Z</cp:lastPrinted>
  <dcterms:created xsi:type="dcterms:W3CDTF">2014-04-08T13:15:00Z</dcterms:created>
  <dcterms:modified xsi:type="dcterms:W3CDTF">2023-01-08T14:02:50Z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ED078C48611D449E94F91865C739F176</vt:lpwstr>
  </property>
  <property fmtid="{D5CDD505-2E9C-101B-9397-08002B2CF9AE}" pid="3" name="KSOProductBuildVer">
    <vt:lpwstr>1033-11.2.0.11440</vt:lpwstr>
  </property>
</Properties>
</file>