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0"/>
  </p:notesMasterIdLst>
  <p:handoutMasterIdLst>
    <p:handoutMasterId r:id="rId21"/>
  </p:handoutMasterIdLst>
  <p:sldIdLst>
    <p:sldId id="515" r:id="rId3"/>
    <p:sldId id="322" r:id="rId4"/>
    <p:sldId id="324" r:id="rId5"/>
    <p:sldId id="362" r:id="rId6"/>
    <p:sldId id="397" r:id="rId7"/>
    <p:sldId id="425" r:id="rId8"/>
    <p:sldId id="506" r:id="rId9"/>
    <p:sldId id="507" r:id="rId10"/>
    <p:sldId id="508" r:id="rId11"/>
    <p:sldId id="509" r:id="rId12"/>
    <p:sldId id="510" r:id="rId13"/>
    <p:sldId id="511" r:id="rId14"/>
    <p:sldId id="473" r:id="rId15"/>
    <p:sldId id="512" r:id="rId16"/>
    <p:sldId id="513" r:id="rId17"/>
    <p:sldId id="514" r:id="rId18"/>
    <p:sldId id="351"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1/10/2023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4166941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859014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40" y="8829675"/>
            <a:ext cx="3038475" cy="465138"/>
          </a:xfrm>
          <a:prstGeom prst="rect">
            <a:avLst/>
          </a:prstGeom>
          <a:ln>
            <a:miter lim="800000"/>
            <a:headEnd/>
            <a:tailEnd/>
          </a:ln>
        </p:spPr>
        <p:txBody>
          <a:bodyPr wrap="square" lIns="91430" tIns="45714" rIns="91430" bIns="45714"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1/10/2023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1/10/2023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4"/>
            <a:ext cx="9137260" cy="584775"/>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To:	 </a:t>
            </a:r>
            <a:r>
              <a:rPr lang="en-US" sz="1600" b="1" dirty="0" smtClean="0">
                <a:solidFill>
                  <a:schemeClr val="bg1"/>
                </a:solidFill>
                <a:latin typeface="+mn-lt"/>
                <a:cs typeface="Times New Roman" pitchFamily="18" charset="0"/>
              </a:rPr>
              <a:t>             </a:t>
            </a:r>
            <a:r>
              <a:rPr lang="en-US" sz="1600" b="1" dirty="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By:</a:t>
            </a:r>
          </a:p>
          <a:p>
            <a:pPr eaLnBrk="0" hangingPunct="0"/>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Studymafia.org                                                Studymafia.org               </a:t>
            </a:r>
            <a:endParaRPr lang="en-US" sz="1600" b="1" dirty="0">
              <a:solidFill>
                <a:schemeClr val="bg1"/>
              </a:solidFill>
              <a:latin typeface="+mn-lt"/>
              <a:cs typeface="Times New Roman" pitchFamily="18" charset="0"/>
            </a:endParaRPr>
          </a:p>
        </p:txBody>
      </p:sp>
      <p:sp>
        <p:nvSpPr>
          <p:cNvPr id="8" name="Rectangle 7"/>
          <p:cNvSpPr/>
          <p:nvPr/>
        </p:nvSpPr>
        <p:spPr>
          <a:xfrm>
            <a:off x="1575176" y="2048470"/>
            <a:ext cx="6603251" cy="1569660"/>
          </a:xfrm>
          <a:prstGeom prst="rect">
            <a:avLst/>
          </a:prstGeom>
          <a:solidFill>
            <a:schemeClr val="bg1"/>
          </a:solidFill>
        </p:spPr>
        <p:txBody>
          <a:bodyPr wrap="square">
            <a:spAutoFit/>
          </a:bodyPr>
          <a:lstStyle/>
          <a:p>
            <a:pPr algn="ctr" fontAlgn="auto">
              <a:spcBef>
                <a:spcPts val="0"/>
              </a:spcBef>
              <a:spcAft>
                <a:spcPts val="0"/>
              </a:spcAft>
              <a:defRPr/>
            </a:pPr>
            <a:r>
              <a:rPr lang="en-US" altLang="en-US" sz="4800" b="1" dirty="0" smtClean="0">
                <a:solidFill>
                  <a:schemeClr val="accent1">
                    <a:lumMod val="75000"/>
                  </a:schemeClr>
                </a:solidFill>
                <a:latin typeface="Times New Roman" pitchFamily="18" charset="0"/>
                <a:cs typeface="Times New Roman" pitchFamily="18" charset="0"/>
              </a:rPr>
              <a:t>Biomechanics </a:t>
            </a:r>
            <a:r>
              <a:rPr lang="en-US" altLang="en-US" sz="4800" b="1" dirty="0" smtClean="0">
                <a:solidFill>
                  <a:schemeClr val="accent4">
                    <a:lumMod val="75000"/>
                  </a:schemeClr>
                </a:solidFill>
                <a:latin typeface="Times New Roman" pitchFamily="18" charset="0"/>
                <a:cs typeface="Times New Roman" pitchFamily="18" charset="0"/>
              </a:rPr>
              <a:t>of </a:t>
            </a:r>
            <a:r>
              <a:rPr lang="en-US" altLang="en-US" sz="4800" b="1" dirty="0" smtClean="0">
                <a:solidFill>
                  <a:schemeClr val="bg2">
                    <a:lumMod val="50000"/>
                  </a:schemeClr>
                </a:solidFill>
                <a:latin typeface="Times New Roman" pitchFamily="18" charset="0"/>
                <a:cs typeface="Times New Roman" pitchFamily="18" charset="0"/>
              </a:rPr>
              <a:t>Shoulder </a:t>
            </a:r>
            <a:r>
              <a:rPr lang="en-US" altLang="en-US" sz="4800" b="1" dirty="0" smtClean="0">
                <a:solidFill>
                  <a:srgbClr val="00B0F0"/>
                </a:solidFill>
                <a:latin typeface="Times New Roman" pitchFamily="18" charset="0"/>
                <a:cs typeface="Times New Roman" pitchFamily="18" charset="0"/>
              </a:rPr>
              <a:t>Joint</a:t>
            </a:r>
            <a:endParaRPr lang="en-US" sz="4800" b="1" spc="300" dirty="0">
              <a:ln w="11430" cmpd="sng">
                <a:solidFill>
                  <a:schemeClr val="accent1">
                    <a:tint val="10000"/>
                  </a:schemeClr>
                </a:solidFill>
                <a:prstDash val="solid"/>
                <a:miter lim="800000"/>
              </a:ln>
              <a:solidFill>
                <a:srgbClr val="00B0F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1905776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5989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Osteokinematics</a:t>
            </a:r>
          </a:p>
          <a:p>
            <a:pPr marL="457200" indent="-457200">
              <a:buFont typeface="Arial" panose="020B0604020202020204" pitchFamily="34" charset="0"/>
              <a:buChar char="•"/>
            </a:pPr>
            <a:r>
              <a:rPr lang="en-US" sz="3200" dirty="0" smtClean="0"/>
              <a:t>Flexion / extension</a:t>
            </a:r>
          </a:p>
          <a:p>
            <a:pPr marL="457200" indent="-457200">
              <a:buFont typeface="Arial" panose="020B0604020202020204" pitchFamily="34" charset="0"/>
              <a:buChar char="•"/>
            </a:pPr>
            <a:r>
              <a:rPr lang="en-US" sz="3200" dirty="0" smtClean="0"/>
              <a:t>Abduction / adduction</a:t>
            </a:r>
          </a:p>
          <a:p>
            <a:pPr marL="457200" indent="-457200">
              <a:buFont typeface="Arial" panose="020B0604020202020204" pitchFamily="34" charset="0"/>
              <a:buChar char="•"/>
            </a:pPr>
            <a:r>
              <a:rPr lang="en-US" sz="3200" dirty="0" smtClean="0"/>
              <a:t>Medial / lateral rotation </a:t>
            </a:r>
          </a:p>
          <a:p>
            <a:pPr marL="457200" indent="-457200">
              <a:buFont typeface="Arial" panose="020B0604020202020204" pitchFamily="34" charset="0"/>
              <a:buNone/>
            </a:pPr>
            <a:r>
              <a:rPr lang="en-US" sz="3200" b="1" dirty="0" smtClean="0"/>
              <a:t>Arthrokinematics</a:t>
            </a:r>
          </a:p>
          <a:p>
            <a:pPr marL="457200" indent="-457200">
              <a:buFont typeface="Arial" panose="020B0604020202020204" pitchFamily="34" charset="0"/>
              <a:buChar char="•"/>
            </a:pPr>
            <a:r>
              <a:rPr lang="en-US" sz="3200" dirty="0" smtClean="0"/>
              <a:t>Posterior / anterior spin</a:t>
            </a:r>
          </a:p>
          <a:p>
            <a:pPr marL="457200" indent="-457200">
              <a:buFont typeface="Arial" panose="020B0604020202020204" pitchFamily="34" charset="0"/>
              <a:buChar char="•"/>
            </a:pPr>
            <a:r>
              <a:rPr lang="en-US" sz="3200" dirty="0" smtClean="0"/>
              <a:t>Inferior / superior spin</a:t>
            </a:r>
          </a:p>
          <a:p>
            <a:pPr marL="457200" indent="-457200">
              <a:buFont typeface="Arial" panose="020B0604020202020204" pitchFamily="34" charset="0"/>
              <a:buChar char="•"/>
            </a:pPr>
            <a:r>
              <a:rPr lang="en-US" sz="3200" dirty="0" smtClean="0"/>
              <a:t>Anterior / posterior glide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59890"/>
            <a:ext cx="7696200" cy="3846195"/>
          </a:xfrm>
          <a:prstGeom prst="rect">
            <a:avLst/>
          </a:prstGeom>
          <a:noFill/>
        </p:spPr>
        <p:txBody>
          <a:bodyPr wrap="square">
            <a:spAutoFit/>
          </a:bodyPr>
          <a:lstStyle/>
          <a:p>
            <a:pPr marL="0" indent="0">
              <a:buFont typeface="Arial" panose="020B0604020202020204" pitchFamily="34" charset="0"/>
              <a:buNone/>
            </a:pPr>
            <a:r>
              <a:rPr lang="en-US" sz="3200" b="1" dirty="0" smtClean="0"/>
              <a:t>Scapulothoracic (ST) Joint</a:t>
            </a:r>
          </a:p>
          <a:p>
            <a:pPr marL="0" indent="0">
              <a:buFont typeface="Arial" panose="020B0604020202020204" pitchFamily="34" charset="0"/>
              <a:buNone/>
            </a:pPr>
            <a:r>
              <a:rPr lang="en-US" sz="3200" b="1" dirty="0" smtClean="0"/>
              <a:t>Scapulothoracic complex movements:</a:t>
            </a:r>
          </a:p>
          <a:p>
            <a:pPr marL="457200" indent="-457200">
              <a:buFont typeface="Arial" panose="020B0604020202020204" pitchFamily="34" charset="0"/>
              <a:buChar char="•"/>
            </a:pPr>
            <a:r>
              <a:rPr lang="en-US" sz="3000" dirty="0" smtClean="0"/>
              <a:t>Elevation and protraction = anterior elevation</a:t>
            </a:r>
          </a:p>
          <a:p>
            <a:pPr marL="457200" indent="-457200">
              <a:buFont typeface="Arial" panose="020B0604020202020204" pitchFamily="34" charset="0"/>
              <a:buChar char="•"/>
            </a:pPr>
            <a:r>
              <a:rPr lang="en-US" sz="3000" dirty="0" smtClean="0"/>
              <a:t>Elevation and retraction = posterior elevation</a:t>
            </a:r>
          </a:p>
          <a:p>
            <a:pPr marL="457200" indent="-457200">
              <a:buFont typeface="Arial" panose="020B0604020202020204" pitchFamily="34" charset="0"/>
              <a:buChar char="•"/>
            </a:pPr>
            <a:r>
              <a:rPr lang="en-US" sz="3000" dirty="0" smtClean="0"/>
              <a:t>Depression and protraction = anterior depression</a:t>
            </a:r>
          </a:p>
          <a:p>
            <a:pPr marL="457200" indent="-457200">
              <a:buFont typeface="Arial" panose="020B0604020202020204" pitchFamily="34" charset="0"/>
              <a:buChar char="•"/>
            </a:pPr>
            <a:r>
              <a:rPr lang="en-US" sz="3000" dirty="0" smtClean="0"/>
              <a:t>Depression and retraction = posterior depression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59890"/>
            <a:ext cx="7696200" cy="4461510"/>
          </a:xfrm>
          <a:prstGeom prst="rect">
            <a:avLst/>
          </a:prstGeom>
          <a:noFill/>
        </p:spPr>
        <p:txBody>
          <a:bodyPr wrap="square">
            <a:spAutoFit/>
          </a:bodyPr>
          <a:lstStyle/>
          <a:p>
            <a:pPr marL="0" indent="0">
              <a:buFont typeface="Arial" panose="020B0604020202020204" pitchFamily="34" charset="0"/>
              <a:buNone/>
            </a:pPr>
            <a:r>
              <a:rPr lang="en-US" sz="3200" b="1" dirty="0" smtClean="0"/>
              <a:t>Scapulothoracic (ST) Joint</a:t>
            </a:r>
          </a:p>
          <a:p>
            <a:pPr marL="457200" indent="-457200">
              <a:buFont typeface="Arial" panose="020B0604020202020204" pitchFamily="34" charset="0"/>
              <a:buChar char="•"/>
            </a:pPr>
            <a:r>
              <a:rPr lang="en-US" sz="2800" dirty="0" smtClean="0"/>
              <a:t>The movement of the scapula along the thoracic cage also directly influences the biomechanics of the shoulder complex as a whole, and can moreover predispose the development of impingement syndrome.</a:t>
            </a:r>
          </a:p>
          <a:p>
            <a:pPr marL="457200" indent="-457200">
              <a:buFont typeface="Arial" panose="020B0604020202020204" pitchFamily="34" charset="0"/>
              <a:buChar char="•"/>
            </a:pPr>
            <a:r>
              <a:rPr lang="en-US" sz="2800" dirty="0" smtClean="0"/>
              <a:t> The healthy movement of the scapula along the thorax during arm elevation includes protraction, posterior tilting, and lateral rotation, depending on the plane of movement</a:t>
            </a:r>
            <a:r>
              <a:rPr lang="en-IN" altLang="en-US" sz="28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Shoulder Joint Biomechanics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046095"/>
          </a:xfrm>
          <a:prstGeom prst="rect">
            <a:avLst/>
          </a:prstGeom>
          <a:noFill/>
        </p:spPr>
        <p:txBody>
          <a:bodyPr wrap="square">
            <a:spAutoFit/>
          </a:bodyPr>
          <a:lstStyle/>
          <a:p>
            <a:pPr marL="0" indent="0">
              <a:buFont typeface="Arial" panose="020B0604020202020204" pitchFamily="34" charset="0"/>
              <a:buNone/>
            </a:pPr>
            <a:r>
              <a:rPr lang="en-US" sz="3200" dirty="0" smtClean="0"/>
              <a:t>The pathological kinematics of the ST joint include, but are not limited to:</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Increased medial rotation</a:t>
            </a:r>
          </a:p>
          <a:p>
            <a:pPr marL="457200" indent="-457200">
              <a:buFont typeface="Arial" panose="020B0604020202020204" pitchFamily="34" charset="0"/>
              <a:buChar char="•"/>
            </a:pPr>
            <a:r>
              <a:rPr lang="en-US" sz="3200" dirty="0" smtClean="0"/>
              <a:t>Decreased superior rotation, and</a:t>
            </a:r>
          </a:p>
          <a:p>
            <a:pPr marL="457200" indent="-457200">
              <a:buFont typeface="Arial" panose="020B0604020202020204" pitchFamily="34" charset="0"/>
              <a:buChar char="•"/>
            </a:pPr>
            <a:r>
              <a:rPr lang="en-US" sz="3200" dirty="0" smtClean="0"/>
              <a:t>Decreased posterior tilting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Shoulder Joint Biomechanics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0" indent="0" algn="ctr">
              <a:buFont typeface="Arial" panose="020B0604020202020204" pitchFamily="34" charset="0"/>
              <a:buNone/>
            </a:pPr>
            <a:r>
              <a:rPr lang="en-US" sz="3200" dirty="0" smtClean="0"/>
              <a:t>These movement alterations are believed to increase the proximity of the rotator cuff tendons to the coracoacromial arch or glenoid rim,however, there are still points of contention as to how the movement pattern deviations directly contribute to the reduction of the subacromial space.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Shoulder Joint Biomechanics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523105"/>
          </a:xfrm>
          <a:prstGeom prst="rect">
            <a:avLst/>
          </a:prstGeom>
          <a:noFill/>
        </p:spPr>
        <p:txBody>
          <a:bodyPr wrap="square">
            <a:spAutoFit/>
          </a:bodyPr>
          <a:lstStyle/>
          <a:p>
            <a:pPr marL="457200" indent="-457200" algn="l">
              <a:buFont typeface="Arial" panose="020B0604020202020204" pitchFamily="34" charset="0"/>
              <a:buChar char="•"/>
            </a:pPr>
            <a:r>
              <a:rPr lang="en-US" sz="3200" dirty="0" smtClean="0"/>
              <a:t>For the sake of clarification, the current literature differentiates between an internal impingement and an external impingement. </a:t>
            </a:r>
          </a:p>
          <a:p>
            <a:pPr marL="457200" indent="-457200" algn="l">
              <a:buFont typeface="Arial" panose="020B0604020202020204" pitchFamily="34" charset="0"/>
              <a:buChar char="•"/>
            </a:pPr>
            <a:r>
              <a:rPr lang="en-US" sz="3200" dirty="0" smtClean="0"/>
              <a:t>An impingement that involves a decreased space towards the coracoacromial arch is said to be an external impingement, whereas an internal impingement involves the glenoid rim,[18] and can be associated with a GH instability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Shoulder Joint Biomechanics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lgn="l">
              <a:buFont typeface="Arial" panose="020B0604020202020204" pitchFamily="34" charset="0"/>
              <a:buChar char="•"/>
            </a:pPr>
            <a:r>
              <a:rPr lang="en-US" sz="3000" dirty="0" smtClean="0"/>
              <a:t>Regardless of the classification, the dysfunctional shoulder mechanisms can further the progression of rotator cuff disease</a:t>
            </a:r>
            <a:r>
              <a:rPr lang="en-IN" altLang="en-US" sz="3000" dirty="0" smtClean="0"/>
              <a:t> </a:t>
            </a:r>
            <a:r>
              <a:rPr lang="en-US" sz="3000" dirty="0" smtClean="0"/>
              <a:t>and must therefore be understood as a neuromuscular impairment.</a:t>
            </a:r>
          </a:p>
          <a:p>
            <a:pPr marL="457200" indent="-457200" algn="l">
              <a:buFont typeface="Arial" panose="020B0604020202020204" pitchFamily="34" charset="0"/>
              <a:buChar char="•"/>
            </a:pPr>
            <a:r>
              <a:rPr lang="en-US" sz="3000" dirty="0" smtClean="0"/>
              <a:t>The neuromuscular control of the scapula relies on the balanced team-work between the global movers and the fine-tuning stabilizing muscles of the shoulder complex</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IN"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biomechanics of the shoulder are highly complex. First, it is composed of four joints (glenohumeral, acromioclavicular, scapulothoracic, and sternoclavicular). </a:t>
            </a:r>
          </a:p>
          <a:p>
            <a:pPr marL="514350" indent="-514350">
              <a:buFont typeface="Wingdings" panose="05000000000000000000" pitchFamily="2" charset="2"/>
              <a:buChar char="ü"/>
            </a:pPr>
            <a:r>
              <a:rPr lang="en-US" sz="2800" dirty="0" smtClean="0"/>
              <a:t>The glenohumeral joint has six degrees of freedom and is the most mobile joint in the human body, allowing the hand to reach a wide range of positions.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Biomechanics of Shoulder</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About Shoulder Joint Mechanics</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370776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b="1" dirty="0" smtClean="0"/>
              <a:t>   </a:t>
            </a:r>
            <a:r>
              <a:rPr b="1" dirty="0" smtClean="0"/>
              <a:t>The shoulder area is infamously known to be one of the most complex regions of the body to evaluate and rehabilitate.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shoulder-joints"/>
          <p:cNvPicPr>
            <a:picLocks noChangeAspect="1"/>
          </p:cNvPicPr>
          <p:nvPr/>
        </p:nvPicPr>
        <p:blipFill>
          <a:blip r:embed="rId3"/>
          <a:srcRect l="33600" t="23291"/>
          <a:stretch>
            <a:fillRect/>
          </a:stretch>
        </p:blipFill>
        <p:spPr>
          <a:xfrm>
            <a:off x="4480560" y="1828800"/>
            <a:ext cx="4171315" cy="40417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784415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Due to the multiple joints involved during shoulder movement, it is prudent to refer to the area of the shoulder complex. </a:t>
            </a:r>
          </a:p>
          <a:p>
            <a:r>
              <a:rPr lang="en-US" dirty="0" smtClean="0"/>
              <a:t>To effectively rehabilitate a shoulder injury in clinical practice, it is important to have a functional knowledge of the underlying biomechanics of the shoulder complex.</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B978141603427850012X_gr12"/>
          <p:cNvPicPr>
            <a:picLocks noChangeAspect="1"/>
          </p:cNvPicPr>
          <p:nvPr/>
        </p:nvPicPr>
        <p:blipFill>
          <a:blip r:embed="rId3"/>
          <a:stretch>
            <a:fillRect/>
          </a:stretch>
        </p:blipFill>
        <p:spPr>
          <a:xfrm>
            <a:off x="762000" y="381000"/>
            <a:ext cx="7312025" cy="598678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Glenohumeral (GH) Joint</a:t>
            </a:r>
          </a:p>
          <a:p>
            <a:pPr marL="0" indent="0">
              <a:buFont typeface="Arial" panose="020B0604020202020204" pitchFamily="34" charset="0"/>
              <a:buNone/>
            </a:pPr>
            <a:r>
              <a:rPr lang="en-IN" altLang="en-US" sz="3200" b="1" dirty="0" smtClean="0"/>
              <a:t>--- </a:t>
            </a:r>
            <a:r>
              <a:rPr lang="en-US" sz="3200" b="1" dirty="0" smtClean="0"/>
              <a:t>Arthrokinematics</a:t>
            </a:r>
          </a:p>
          <a:p>
            <a:pPr marL="457200" indent="-457200">
              <a:buFont typeface="Arial" panose="020B0604020202020204" pitchFamily="34" charset="0"/>
              <a:buChar char="•"/>
            </a:pPr>
            <a:r>
              <a:rPr lang="en-US" sz="3200" dirty="0" smtClean="0"/>
              <a:t>Spin (pure flexion and extension)</a:t>
            </a:r>
          </a:p>
          <a:p>
            <a:pPr marL="457200" indent="-457200">
              <a:buFont typeface="Arial" panose="020B0604020202020204" pitchFamily="34" charset="0"/>
              <a:buChar char="•"/>
            </a:pPr>
            <a:r>
              <a:rPr lang="en-US" sz="3200" dirty="0" smtClean="0"/>
              <a:t>Inferior glide (Abduction)</a:t>
            </a:r>
          </a:p>
          <a:p>
            <a:pPr marL="457200" indent="-457200">
              <a:buFont typeface="Arial" panose="020B0604020202020204" pitchFamily="34" charset="0"/>
              <a:buChar char="•"/>
            </a:pPr>
            <a:r>
              <a:rPr lang="en-US" sz="3200" dirty="0" smtClean="0"/>
              <a:t>Superior glide (Adduction)</a:t>
            </a:r>
          </a:p>
          <a:p>
            <a:pPr marL="457200" indent="-457200">
              <a:buFont typeface="Arial" panose="020B0604020202020204" pitchFamily="34" charset="0"/>
              <a:buChar char="•"/>
            </a:pPr>
            <a:r>
              <a:rPr lang="en-US" sz="3200" dirty="0" smtClean="0"/>
              <a:t>Posterior glide (Medial rotation)</a:t>
            </a:r>
          </a:p>
          <a:p>
            <a:pPr marL="457200" indent="-457200">
              <a:buFont typeface="Arial" panose="020B0604020202020204" pitchFamily="34" charset="0"/>
              <a:buChar char="•"/>
            </a:pPr>
            <a:r>
              <a:rPr lang="en-US" sz="3200" dirty="0" smtClean="0"/>
              <a:t>Anterior glide (Lateral rotation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5989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Glenohumeral (GH) Joint</a:t>
            </a:r>
          </a:p>
          <a:p>
            <a:pPr marL="457200" indent="-457200">
              <a:buFont typeface="Arial" panose="020B0604020202020204" pitchFamily="34" charset="0"/>
              <a:buChar char="•"/>
            </a:pPr>
            <a:r>
              <a:rPr sz="2800" dirty="0" smtClean="0"/>
              <a:t>The natural arthrokinematics of the GH joint of the shoulder complex during an open-chain movement supports various directional glides of the humeral head within the glenoid fossa.</a:t>
            </a:r>
          </a:p>
          <a:p>
            <a:pPr marL="457200" indent="-457200">
              <a:buFont typeface="Arial" panose="020B0604020202020204" pitchFamily="34" charset="0"/>
              <a:buChar char="•"/>
            </a:pPr>
            <a:r>
              <a:rPr sz="2800" dirty="0" smtClean="0"/>
              <a:t>Del Maso and colleagues have estimated that a maximum of 7.5 mm of upward translation of the humeral head may occur during range of motion movements</a:t>
            </a:r>
            <a:r>
              <a:rPr lang="en-IN" sz="28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59890"/>
            <a:ext cx="7696200" cy="4461510"/>
          </a:xfrm>
          <a:prstGeom prst="rect">
            <a:avLst/>
          </a:prstGeom>
          <a:noFill/>
        </p:spPr>
        <p:txBody>
          <a:bodyPr wrap="square">
            <a:spAutoFit/>
          </a:bodyPr>
          <a:lstStyle/>
          <a:p>
            <a:pPr marL="0" indent="0">
              <a:buFont typeface="Arial" panose="020B0604020202020204" pitchFamily="34" charset="0"/>
              <a:buNone/>
            </a:pPr>
            <a:r>
              <a:rPr lang="en-US" sz="3200" b="1" dirty="0" smtClean="0"/>
              <a:t>Glenohumeral (GH) Joint</a:t>
            </a:r>
          </a:p>
          <a:p>
            <a:pPr marL="457200" indent="-457200">
              <a:buFont typeface="Arial" panose="020B0604020202020204" pitchFamily="34" charset="0"/>
              <a:buChar char="•"/>
            </a:pPr>
            <a:r>
              <a:rPr sz="2800" dirty="0" smtClean="0"/>
              <a:t>The success of a coordinated movement of the humeral head with normalized arthrokinematics, avoiding an impingement situation, requires the harmonious co-contraction of the RC tendons.</a:t>
            </a:r>
          </a:p>
          <a:p>
            <a:pPr marL="457200" indent="-457200">
              <a:buFont typeface="Arial" panose="020B0604020202020204" pitchFamily="34" charset="0"/>
              <a:buChar char="•"/>
            </a:pPr>
            <a:r>
              <a:rPr sz="2800" dirty="0" smtClean="0"/>
              <a:t>Abnormal glenohumeral translations have been linked to pathological shoulders and it has been suggested to be a contributing factor for shoulder pain and discomfort, and may also lead to the damage of encompassing structures</a:t>
            </a:r>
            <a:r>
              <a:rPr lang="en-IN" sz="28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Biomechanics of Shoulder</a:t>
            </a:r>
          </a:p>
        </p:txBody>
      </p:sp>
      <p:sp>
        <p:nvSpPr>
          <p:cNvPr id="2" name="TextBox 1"/>
          <p:cNvSpPr txBox="1"/>
          <p:nvPr/>
        </p:nvSpPr>
        <p:spPr>
          <a:xfrm>
            <a:off x="609600" y="165989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Acromioclavicular (AC) Joint</a:t>
            </a:r>
          </a:p>
          <a:p>
            <a:pPr marL="457200" indent="-457200">
              <a:buFont typeface="Arial" panose="020B0604020202020204" pitchFamily="34" charset="0"/>
              <a:buChar char="•"/>
            </a:pPr>
            <a:r>
              <a:rPr lang="en-US" sz="3200" dirty="0" smtClean="0"/>
              <a:t>The AC joint is a diarthrodial and synovial joint. It allows for axial rotations and antero-posterior glides. </a:t>
            </a:r>
          </a:p>
          <a:p>
            <a:pPr marL="457200" indent="-457200">
              <a:buFont typeface="Arial" panose="020B0604020202020204" pitchFamily="34" charset="0"/>
              <a:buChar char="•"/>
            </a:pPr>
            <a:r>
              <a:rPr lang="en-US" sz="3200" dirty="0" smtClean="0"/>
              <a:t>Because there are not direct attachements of muscles to the joint, all movements are passive and initiated by movements at other joints (such as the ST joint).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803</Words>
  <Application>Microsoft Office PowerPoint</Application>
  <PresentationFormat>On-screen Show (4:3)</PresentationFormat>
  <Paragraphs>256</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913</cp:revision>
  <cp:lastPrinted>2014-09-05T11:57:00Z</cp:lastPrinted>
  <dcterms:created xsi:type="dcterms:W3CDTF">2014-04-08T13:15:00Z</dcterms:created>
  <dcterms:modified xsi:type="dcterms:W3CDTF">2023-01-10T11:06:42Z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1073BBC9DFCE402A857390647890008D</vt:lpwstr>
  </property>
  <property fmtid="{D5CDD505-2E9C-101B-9397-08002B2CF9AE}" pid="3" name="KSOProductBuildVer">
    <vt:lpwstr>1033-11.2.0.11440</vt:lpwstr>
  </property>
</Properties>
</file>