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Lst>
  <p:notesMasterIdLst>
    <p:notesMasterId r:id="rId24"/>
  </p:notesMasterIdLst>
  <p:handoutMasterIdLst>
    <p:handoutMasterId r:id="rId25"/>
  </p:handoutMasterIdLst>
  <p:sldIdLst>
    <p:sldId id="483" r:id="rId3"/>
    <p:sldId id="322" r:id="rId4"/>
    <p:sldId id="324" r:id="rId5"/>
    <p:sldId id="362" r:id="rId6"/>
    <p:sldId id="397" r:id="rId7"/>
    <p:sldId id="425" r:id="rId8"/>
    <p:sldId id="472" r:id="rId9"/>
    <p:sldId id="454" r:id="rId10"/>
    <p:sldId id="473" r:id="rId11"/>
    <p:sldId id="474" r:id="rId12"/>
    <p:sldId id="475" r:id="rId13"/>
    <p:sldId id="476" r:id="rId14"/>
    <p:sldId id="477" r:id="rId15"/>
    <p:sldId id="478" r:id="rId16"/>
    <p:sldId id="479" r:id="rId17"/>
    <p:sldId id="480" r:id="rId18"/>
    <p:sldId id="481" r:id="rId19"/>
    <p:sldId id="482" r:id="rId20"/>
    <p:sldId id="351" r:id="rId21"/>
    <p:sldId id="484" r:id="rId22"/>
    <p:sldId id="485"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77728" autoAdjust="0"/>
  </p:normalViewPr>
  <p:slideViewPr>
    <p:cSldViewPr>
      <p:cViewPr>
        <p:scale>
          <a:sx n="60" d="100"/>
          <a:sy n="60" d="100"/>
        </p:scale>
        <p:origin x="-1288" y="-268"/>
      </p:cViewPr>
      <p:guideLst>
        <p:guide orient="horz" pos="2136"/>
        <p:guide pos="2917"/>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895"/>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t>12/16/2022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t>‹#›</a:t>
            </a:fld>
            <a:endParaRPr lang="en-US" altLang="en-US" dirty="0"/>
          </a:p>
        </p:txBody>
      </p:sp>
    </p:spTree>
    <p:extLst>
      <p:ext uri="{BB962C8B-B14F-4D97-AF65-F5344CB8AC3E}">
        <p14:creationId xmlns:p14="http://schemas.microsoft.com/office/powerpoint/2010/main" val="4133428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t>12/16/2022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t>‹#›</a:t>
            </a:fld>
            <a:endParaRPr lang="en-US" altLang="en-US" dirty="0"/>
          </a:p>
        </p:txBody>
      </p:sp>
    </p:spTree>
    <p:extLst>
      <p:ext uri="{BB962C8B-B14F-4D97-AF65-F5344CB8AC3E}">
        <p14:creationId xmlns:p14="http://schemas.microsoft.com/office/powerpoint/2010/main" val="3074947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12/16/2022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12/16/2022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12/16/2022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anose="05020102010507070707"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t>‹#›</a:t>
            </a:fld>
            <a:endParaRPr lang="en-US" altLang="en-US" dirty="0"/>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t>‹#›</a:t>
            </a:fld>
            <a:endParaRPr lang="en-US" altLang="en-US" dirty="0"/>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t>‹#›</a:t>
            </a:fld>
            <a:endParaRPr lang="en-US" altLang="en-US" dirty="0"/>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t>‹#›</a:t>
            </a:fld>
            <a:endParaRPr lang="en-US" altLang="en-US" dirty="0"/>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t>‹#›</a:t>
            </a:fld>
            <a:endParaRPr lang="en-US" altLang="en-US" dirty="0"/>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t>‹#›</a:t>
            </a:fld>
            <a:endParaRPr lang="en-US" altLang="en-US" dirty="0"/>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44213AF-26F6-41FA-8D85-E2C5388D6E58}" type="datetimeFigureOut">
              <a:rPr lang="en-US" smtClean="0"/>
              <a:t>12/16/2022</a:t>
            </a:fld>
            <a:endParaRPr lang="en-US" dirty="0">
              <a:solidFill>
                <a:srgbClr val="FFFFFF"/>
              </a:solidFill>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kumimoji="0" lang="en-US">
              <a:solidFill>
                <a:schemeClr val="accent1">
                  <a:tint val="20000"/>
                </a:schemeClr>
              </a:solidFill>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5BBC35B-A44B-4119-B8DA-DE9E3DFADA20}" type="slidenum">
              <a:rPr kumimoji="0" lang="en-US" smtClean="0"/>
              <a:t>‹#›</a:t>
            </a:fld>
            <a:endParaRPr kumimoji="0" lang="en-US" dirty="0">
              <a:solidFill>
                <a:srgbClr val="FFFFFF"/>
              </a:solidFill>
            </a:endParaRPr>
          </a:p>
        </p:txBody>
      </p:sp>
    </p:spTree>
  </p:cSld>
  <p:clrMapOvr>
    <a:masterClrMapping/>
  </p:clrMapOvr>
  <p:transition spd="slow">
    <p:comb/>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t>‹#›</a:t>
            </a:fld>
            <a:endParaRPr lang="en-US" altLang="en-US" dirty="0"/>
          </a:p>
        </p:txBody>
      </p:sp>
    </p:spTree>
  </p:cSld>
  <p:clrMapOvr>
    <a:masterClrMapping/>
  </p:clrMapOvr>
  <p:transition spd="slow">
    <p:comb/>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t>12/16/2022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13AF-26F6-41FA-8D85-E2C5388D6E58}" type="datetimeFigureOut">
              <a:rPr lang="en-US" smtClean="0"/>
              <a:t>12/16/2022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t>‹#›</a:t>
            </a:fld>
            <a:endParaRPr lang="en-US" altLang="en-US" dirty="0"/>
          </a:p>
        </p:txBody>
      </p:sp>
    </p:spTree>
  </p:cSld>
  <p:clrMapOvr>
    <a:masterClrMapping/>
  </p:clrMapOvr>
  <p:transition spd="slow">
    <p:comb/>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t>‹#›</a:t>
            </a:fld>
            <a:endParaRPr lang="en-US" altLang="en-US" dirty="0"/>
          </a:p>
        </p:txBody>
      </p:sp>
    </p:spTree>
  </p:cSld>
  <p:clrMapOvr>
    <a:masterClrMapping/>
  </p:clrMapOvr>
  <p:transition spd="slow">
    <p:comb/>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t>‹#›</a:t>
            </a:fld>
            <a:endParaRPr lang="en-US" altLang="en-US" dirty="0"/>
          </a:p>
        </p:txBody>
      </p:sp>
    </p:spTree>
  </p:cSld>
  <p:clrMapOvr>
    <a:masterClrMapping/>
  </p:clrMapOvr>
  <p:transition spd="slow">
    <p:comb/>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12/16/2022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12/16/2022</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solidFill>
                <a:schemeClr val="tx1"/>
              </a:solidFill>
            </a:endParaRPr>
          </a:p>
        </p:txBody>
      </p:sp>
    </p:spTree>
  </p:cSld>
  <p:clrMapOvr>
    <a:masterClrMapping/>
  </p:clrMapOvr>
  <p:transition spd="slow">
    <p:comb/>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12/16/2022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12/16/2022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12/16/2022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p:comb/>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544213AF-26F6-41FA-8D85-E2C5388D6E58}" type="datetimeFigureOut">
              <a:rPr lang="en-US" smtClean="0"/>
              <a:t>12/16/2022</a:t>
            </a:fld>
            <a:endParaRPr lang="en-US" sz="1000" dirty="0">
              <a:solidFill>
                <a:schemeClr val="tx1"/>
              </a:solidFill>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lgn="r" eaLnBrk="1" latinLnBrk="0" hangingPunct="1"/>
            <a:endParaRPr kumimoji="0" lang="en-US" sz="1000" dirty="0">
              <a:solidFill>
                <a:schemeClr val="tx1"/>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D5BBC35B-A44B-4119-B8DA-DE9E3DFADA20}" type="slidenum">
              <a:rPr kumimoji="0" lang="en-US" smtClean="0"/>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spd="slow">
    <p:comb/>
  </p:transition>
  <p:hf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76200" y="5562600"/>
            <a:ext cx="9220200" cy="646331"/>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n-lt"/>
                <a:cs typeface="Times New Roman" pitchFamily="18" charset="0"/>
              </a:rPr>
              <a:t>                       </a:t>
            </a:r>
            <a:r>
              <a:rPr lang="en-US" b="1" dirty="0" smtClean="0">
                <a:solidFill>
                  <a:schemeClr val="bg2">
                    <a:lumMod val="10000"/>
                  </a:schemeClr>
                </a:solidFill>
                <a:latin typeface="+mn-lt"/>
                <a:cs typeface="Times New Roman" pitchFamily="18" charset="0"/>
              </a:rPr>
              <a:t>Submitted </a:t>
            </a:r>
            <a:r>
              <a:rPr lang="en-US" b="1" dirty="0">
                <a:solidFill>
                  <a:schemeClr val="bg2">
                    <a:lumMod val="10000"/>
                  </a:schemeClr>
                </a:solidFill>
                <a:latin typeface="+mn-lt"/>
                <a:cs typeface="Times New Roman" pitchFamily="18" charset="0"/>
              </a:rPr>
              <a:t>To:	 </a:t>
            </a:r>
            <a:r>
              <a:rPr lang="en-US" b="1" dirty="0" smtClean="0">
                <a:solidFill>
                  <a:schemeClr val="bg2">
                    <a:lumMod val="10000"/>
                  </a:schemeClr>
                </a:solidFill>
                <a:latin typeface="+mn-lt"/>
                <a:cs typeface="Times New Roman" pitchFamily="18" charset="0"/>
              </a:rPr>
              <a:t>             </a:t>
            </a:r>
            <a:r>
              <a:rPr lang="en-US" b="1" dirty="0">
                <a:solidFill>
                  <a:schemeClr val="bg2">
                    <a:lumMod val="10000"/>
                  </a:schemeClr>
                </a:solidFill>
                <a:latin typeface="+mn-lt"/>
                <a:cs typeface="Times New Roman" pitchFamily="18" charset="0"/>
              </a:rPr>
              <a:t> </a:t>
            </a:r>
            <a:r>
              <a:rPr lang="en-US" b="1" dirty="0" smtClean="0">
                <a:solidFill>
                  <a:schemeClr val="bg2">
                    <a:lumMod val="10000"/>
                  </a:schemeClr>
                </a:solidFill>
                <a:latin typeface="+mn-lt"/>
                <a:cs typeface="Times New Roman" pitchFamily="18" charset="0"/>
              </a:rPr>
              <a:t>                   Submitted </a:t>
            </a:r>
            <a:r>
              <a:rPr lang="en-US" b="1" dirty="0">
                <a:solidFill>
                  <a:schemeClr val="bg2">
                    <a:lumMod val="10000"/>
                  </a:schemeClr>
                </a:solidFill>
                <a:latin typeface="+mn-lt"/>
                <a:cs typeface="Times New Roman" pitchFamily="18" charset="0"/>
              </a:rPr>
              <a:t>By:</a:t>
            </a:r>
          </a:p>
          <a:p>
            <a:pPr eaLnBrk="0" hangingPunct="0"/>
            <a:r>
              <a:rPr lang="en-US" b="1" dirty="0" smtClean="0">
                <a:solidFill>
                  <a:schemeClr val="bg2">
                    <a:lumMod val="10000"/>
                  </a:schemeClr>
                </a:solidFill>
                <a:latin typeface="+mn-lt"/>
                <a:cs typeface="Times New Roman" pitchFamily="18" charset="0"/>
              </a:rPr>
              <a:t>                       Studymafia.org                                     </a:t>
            </a:r>
            <a:r>
              <a:rPr lang="en-US" b="1" dirty="0" smtClean="0">
                <a:solidFill>
                  <a:schemeClr val="bg2">
                    <a:lumMod val="10000"/>
                  </a:schemeClr>
                </a:solidFill>
                <a:latin typeface="+mn-lt"/>
                <a:cs typeface="Times New Roman" pitchFamily="18" charset="0"/>
              </a:rPr>
              <a:t>     Studymafia.org               </a:t>
            </a:r>
            <a:endParaRPr lang="en-US" b="1" dirty="0">
              <a:solidFill>
                <a:schemeClr val="bg2">
                  <a:lumMod val="10000"/>
                </a:schemeClr>
              </a:solidFill>
              <a:latin typeface="+mn-lt"/>
              <a:cs typeface="Times New Roman" pitchFamily="18" charset="0"/>
            </a:endParaRPr>
          </a:p>
        </p:txBody>
      </p:sp>
      <p:sp>
        <p:nvSpPr>
          <p:cNvPr id="8" name="Rectangle 7"/>
          <p:cNvSpPr/>
          <p:nvPr/>
        </p:nvSpPr>
        <p:spPr>
          <a:xfrm>
            <a:off x="2590800" y="2055674"/>
            <a:ext cx="4596707" cy="1754326"/>
          </a:xfrm>
          <a:prstGeom prst="rect">
            <a:avLst/>
          </a:prstGeom>
          <a:noFill/>
        </p:spPr>
        <p:txBody>
          <a:bodyPr wrap="none">
            <a:spAutoFit/>
          </a:bodyPr>
          <a:lstStyle/>
          <a:p>
            <a:pPr algn="ctr" fontAlgn="auto">
              <a:spcBef>
                <a:spcPts val="0"/>
              </a:spcBef>
              <a:spcAft>
                <a:spcPts val="0"/>
              </a:spcAft>
              <a:defRPr/>
            </a:pPr>
            <a:r>
              <a:rPr lang="en-US" altLang="en-US" sz="5400" b="1" dirty="0" smtClean="0">
                <a:solidFill>
                  <a:srgbClr val="002060"/>
                </a:solidFill>
                <a:latin typeface="Times New Roman" pitchFamily="18" charset="0"/>
                <a:cs typeface="Times New Roman" pitchFamily="18" charset="0"/>
              </a:rPr>
              <a:t>Water </a:t>
            </a:r>
            <a:r>
              <a:rPr lang="en-US" altLang="en-US" sz="5400" b="1" dirty="0" smtClean="0">
                <a:latin typeface="Times New Roman" pitchFamily="18" charset="0"/>
                <a:cs typeface="Times New Roman" pitchFamily="18" charset="0"/>
              </a:rPr>
              <a:t>Quality </a:t>
            </a:r>
          </a:p>
          <a:p>
            <a:pPr algn="ctr" fontAlgn="auto">
              <a:spcBef>
                <a:spcPts val="0"/>
              </a:spcBef>
              <a:spcAft>
                <a:spcPts val="0"/>
              </a:spcAft>
              <a:defRPr/>
            </a:pPr>
            <a:r>
              <a:rPr lang="en-US" altLang="en-US" sz="5400" b="1" dirty="0" smtClean="0">
                <a:solidFill>
                  <a:schemeClr val="accent6"/>
                </a:solidFill>
                <a:latin typeface="Times New Roman" pitchFamily="18" charset="0"/>
                <a:cs typeface="Times New Roman" pitchFamily="18" charset="0"/>
              </a:rPr>
              <a:t>Parameters</a:t>
            </a:r>
            <a:endParaRPr lang="en-US" sz="5400" b="1" spc="300" dirty="0">
              <a:ln w="11430" cmpd="sng">
                <a:solidFill>
                  <a:schemeClr val="accent1">
                    <a:tint val="10000"/>
                  </a:schemeClr>
                </a:solidFill>
                <a:prstDash val="solid"/>
                <a:miter lim="800000"/>
              </a:ln>
              <a:solidFill>
                <a:schemeClr val="accent6"/>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873313362"/>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Physical Parameters of Water Quality</a:t>
            </a:r>
          </a:p>
        </p:txBody>
      </p:sp>
      <p:sp>
        <p:nvSpPr>
          <p:cNvPr id="2" name="TextBox 1"/>
          <p:cNvSpPr txBox="1"/>
          <p:nvPr/>
        </p:nvSpPr>
        <p:spPr>
          <a:xfrm>
            <a:off x="609600" y="1676400"/>
            <a:ext cx="7696200" cy="2861310"/>
          </a:xfrm>
          <a:prstGeom prst="rect">
            <a:avLst/>
          </a:prstGeom>
          <a:noFill/>
        </p:spPr>
        <p:txBody>
          <a:bodyPr wrap="square">
            <a:spAutoFit/>
          </a:bodyPr>
          <a:lstStyle/>
          <a:p>
            <a:pPr marL="0" indent="0">
              <a:buFont typeface="Arial" panose="020B0604020202020204" pitchFamily="34" charset="0"/>
              <a:buNone/>
            </a:pPr>
            <a:r>
              <a:rPr sz="3000" b="1" dirty="0" smtClean="0"/>
              <a:t>Color</a:t>
            </a:r>
          </a:p>
          <a:p>
            <a:pPr marL="457200" indent="-457200">
              <a:buFont typeface="Arial" panose="020B0604020202020204" pitchFamily="34" charset="0"/>
              <a:buChar char="•"/>
            </a:pPr>
            <a:r>
              <a:rPr sz="3000" dirty="0" smtClean="0"/>
              <a:t>Materials decayed from organic matter, namely, vegetation and inorganic matter such as soil, stones, and rocks impart color to water, which is objectionable for esthetic reasons, not for health reasons</a:t>
            </a:r>
            <a:r>
              <a:rPr lang="en-IN" sz="3000" dirty="0" smtClean="0"/>
              <a:t>.</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10</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Physical Parameters of Water Quality</a:t>
            </a:r>
          </a:p>
        </p:txBody>
      </p:sp>
      <p:sp>
        <p:nvSpPr>
          <p:cNvPr id="2" name="TextBox 1"/>
          <p:cNvSpPr txBox="1"/>
          <p:nvPr/>
        </p:nvSpPr>
        <p:spPr>
          <a:xfrm>
            <a:off x="609600" y="1676400"/>
            <a:ext cx="7696200" cy="2861310"/>
          </a:xfrm>
          <a:prstGeom prst="rect">
            <a:avLst/>
          </a:prstGeom>
          <a:noFill/>
        </p:spPr>
        <p:txBody>
          <a:bodyPr wrap="square">
            <a:spAutoFit/>
          </a:bodyPr>
          <a:lstStyle/>
          <a:p>
            <a:pPr marL="0" indent="0">
              <a:buFont typeface="Arial" panose="020B0604020202020204" pitchFamily="34" charset="0"/>
              <a:buNone/>
            </a:pPr>
            <a:r>
              <a:rPr sz="3000" b="1" dirty="0" smtClean="0"/>
              <a:t>Taste and odor</a:t>
            </a:r>
          </a:p>
          <a:p>
            <a:pPr marL="457200" indent="-457200">
              <a:buFont typeface="Arial" panose="020B0604020202020204" pitchFamily="34" charset="0"/>
              <a:buChar char="•"/>
            </a:pPr>
            <a:r>
              <a:rPr sz="3000" dirty="0" smtClean="0"/>
              <a:t>Taste and odor in water can be caused by foreign matter such as organic materials, inorganic compounds, or dissolved gasses. These materials may come from natural, domestic, or agricultural sources</a:t>
            </a:r>
            <a:r>
              <a:rPr lang="en-IN" sz="3000" dirty="0" smtClean="0"/>
              <a:t>.</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11</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Physical Parameters of Water Quality</a:t>
            </a:r>
          </a:p>
        </p:txBody>
      </p:sp>
      <p:sp>
        <p:nvSpPr>
          <p:cNvPr id="2" name="TextBox 1"/>
          <p:cNvSpPr txBox="1"/>
          <p:nvPr/>
        </p:nvSpPr>
        <p:spPr>
          <a:xfrm>
            <a:off x="609600" y="1676400"/>
            <a:ext cx="7696200" cy="4246245"/>
          </a:xfrm>
          <a:prstGeom prst="rect">
            <a:avLst/>
          </a:prstGeom>
          <a:noFill/>
        </p:spPr>
        <p:txBody>
          <a:bodyPr wrap="square">
            <a:spAutoFit/>
          </a:bodyPr>
          <a:lstStyle/>
          <a:p>
            <a:pPr marL="0" indent="0">
              <a:buFont typeface="Arial" panose="020B0604020202020204" pitchFamily="34" charset="0"/>
              <a:buNone/>
            </a:pPr>
            <a:r>
              <a:rPr sz="3000" b="1" dirty="0" smtClean="0"/>
              <a:t>Solids</a:t>
            </a:r>
          </a:p>
          <a:p>
            <a:pPr marL="457200" indent="-457200">
              <a:buFont typeface="Arial" panose="020B0604020202020204" pitchFamily="34" charset="0"/>
              <a:buChar char="•"/>
            </a:pPr>
            <a:r>
              <a:rPr sz="3000" dirty="0" smtClean="0"/>
              <a:t>Solids occur in water either in solution or in suspension. These two types of solids can be identified by using a glass fiber filter that the water sample passes through.</a:t>
            </a:r>
          </a:p>
          <a:p>
            <a:pPr marL="457200" indent="-457200">
              <a:buFont typeface="Arial" panose="020B0604020202020204" pitchFamily="34" charset="0"/>
              <a:buChar char="•"/>
            </a:pPr>
            <a:r>
              <a:rPr sz="3000" dirty="0" smtClean="0"/>
              <a:t>By definition, the suspended solids are retained on the top of the filter and the dissolved solids pass through the filter with the water</a:t>
            </a:r>
            <a:r>
              <a:rPr lang="en-IN" sz="3000" dirty="0" smtClean="0"/>
              <a:t>.</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12</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Chemical Parameters of Water Quality</a:t>
            </a:r>
          </a:p>
        </p:txBody>
      </p:sp>
      <p:sp>
        <p:nvSpPr>
          <p:cNvPr id="2" name="TextBox 1"/>
          <p:cNvSpPr txBox="1"/>
          <p:nvPr/>
        </p:nvSpPr>
        <p:spPr>
          <a:xfrm>
            <a:off x="609600" y="1676400"/>
            <a:ext cx="7696200" cy="3784600"/>
          </a:xfrm>
          <a:prstGeom prst="rect">
            <a:avLst/>
          </a:prstGeom>
          <a:noFill/>
        </p:spPr>
        <p:txBody>
          <a:bodyPr wrap="square">
            <a:spAutoFit/>
          </a:bodyPr>
          <a:lstStyle/>
          <a:p>
            <a:pPr marL="0" indent="0">
              <a:buFont typeface="Arial" panose="020B0604020202020204" pitchFamily="34" charset="0"/>
              <a:buNone/>
            </a:pPr>
            <a:r>
              <a:rPr sz="3000" b="1" dirty="0" smtClean="0"/>
              <a:t>pH</a:t>
            </a:r>
          </a:p>
          <a:p>
            <a:pPr marL="457200" indent="-457200">
              <a:buFont typeface="Arial" panose="020B0604020202020204" pitchFamily="34" charset="0"/>
              <a:buChar char="•"/>
            </a:pPr>
            <a:r>
              <a:rPr sz="3000" dirty="0" smtClean="0"/>
              <a:t>pH is one of the most important parameters of water quality. It is defined as the negative logarithm of the hydrogen ion concentration.</a:t>
            </a:r>
          </a:p>
          <a:p>
            <a:pPr marL="457200" indent="-457200">
              <a:buFont typeface="Arial" panose="020B0604020202020204" pitchFamily="34" charset="0"/>
              <a:buChar char="•"/>
            </a:pPr>
            <a:r>
              <a:rPr sz="3000" dirty="0" smtClean="0"/>
              <a:t>It is a dimensionless number indicating the strength of an acidic or a basic solution. Actually, pH of water is a measure of how acidic/basic water is</a:t>
            </a:r>
            <a:r>
              <a:rPr lang="en-IN" sz="3000" dirty="0" smtClean="0"/>
              <a:t>?</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13</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Chemical Parameters of Water Quality</a:t>
            </a:r>
          </a:p>
        </p:txBody>
      </p:sp>
      <p:sp>
        <p:nvSpPr>
          <p:cNvPr id="2" name="TextBox 1"/>
          <p:cNvSpPr txBox="1"/>
          <p:nvPr/>
        </p:nvSpPr>
        <p:spPr>
          <a:xfrm>
            <a:off x="609600" y="1676400"/>
            <a:ext cx="7696200" cy="4246245"/>
          </a:xfrm>
          <a:prstGeom prst="rect">
            <a:avLst/>
          </a:prstGeom>
          <a:noFill/>
        </p:spPr>
        <p:txBody>
          <a:bodyPr wrap="square">
            <a:spAutoFit/>
          </a:bodyPr>
          <a:lstStyle/>
          <a:p>
            <a:pPr marL="0" indent="0">
              <a:buFont typeface="Arial" panose="020B0604020202020204" pitchFamily="34" charset="0"/>
              <a:buNone/>
            </a:pPr>
            <a:r>
              <a:rPr sz="3000" b="1" dirty="0" smtClean="0"/>
              <a:t>Acidity</a:t>
            </a:r>
          </a:p>
          <a:p>
            <a:pPr marL="457200" indent="-457200">
              <a:buFont typeface="Arial" panose="020B0604020202020204" pitchFamily="34" charset="0"/>
              <a:buChar char="•"/>
            </a:pPr>
            <a:r>
              <a:rPr sz="3000" dirty="0" smtClean="0"/>
              <a:t>Acidity is the measure of acids in a solution. The acidity of water is its quantitative capacity to neutralize a strong base to a selected pH level. </a:t>
            </a:r>
          </a:p>
          <a:p>
            <a:pPr marL="457200" indent="-457200">
              <a:buFont typeface="Arial" panose="020B0604020202020204" pitchFamily="34" charset="0"/>
              <a:buChar char="•"/>
            </a:pPr>
            <a:r>
              <a:rPr sz="3000" dirty="0" smtClean="0"/>
              <a:t>Acidity in water is usually due to carbon dioxide, mineral acids, and hydrolyzed salts such as ferric and aluminum sulfates.</a:t>
            </a:r>
          </a:p>
          <a:p>
            <a:pPr marL="457200" indent="-457200">
              <a:buFont typeface="Arial" panose="020B0604020202020204" pitchFamily="34" charset="0"/>
              <a:buChar char="•"/>
            </a:pPr>
            <a:endParaRPr lang="en-IN" sz="3000" dirty="0" smtClean="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Chemical Parameters of Water Quality</a:t>
            </a:r>
          </a:p>
        </p:txBody>
      </p:sp>
      <p:sp>
        <p:nvSpPr>
          <p:cNvPr id="2" name="TextBox 1"/>
          <p:cNvSpPr txBox="1"/>
          <p:nvPr/>
        </p:nvSpPr>
        <p:spPr>
          <a:xfrm>
            <a:off x="609600" y="1676400"/>
            <a:ext cx="7696200" cy="4246245"/>
          </a:xfrm>
          <a:prstGeom prst="rect">
            <a:avLst/>
          </a:prstGeom>
          <a:noFill/>
        </p:spPr>
        <p:txBody>
          <a:bodyPr wrap="square">
            <a:spAutoFit/>
          </a:bodyPr>
          <a:lstStyle/>
          <a:p>
            <a:pPr marL="0" indent="0">
              <a:buFont typeface="Arial" panose="020B0604020202020204" pitchFamily="34" charset="0"/>
              <a:buNone/>
            </a:pPr>
            <a:r>
              <a:rPr sz="3000" b="1" dirty="0" smtClean="0"/>
              <a:t>Alkalinity</a:t>
            </a:r>
          </a:p>
          <a:p>
            <a:pPr marL="457200" indent="-457200">
              <a:buFont typeface="Arial" panose="020B0604020202020204" pitchFamily="34" charset="0"/>
              <a:buChar char="•"/>
            </a:pPr>
            <a:r>
              <a:rPr sz="3000" dirty="0" smtClean="0"/>
              <a:t>The alkalinity of water is its acid-neutralizing capacity comprised of the total of all titratable bases. </a:t>
            </a:r>
          </a:p>
          <a:p>
            <a:pPr marL="457200" indent="-457200">
              <a:buFont typeface="Arial" panose="020B0604020202020204" pitchFamily="34" charset="0"/>
              <a:buChar char="•"/>
            </a:pPr>
            <a:r>
              <a:rPr sz="3000" dirty="0" smtClean="0"/>
              <a:t>The measurement of alkalinity of water is necessary to determine the amount of lime and soda needed for water softening (e.g., for corrosion control in conditioning the boiler feed water)</a:t>
            </a:r>
            <a:r>
              <a:rPr lang="en-IN" sz="3000" dirty="0" smtClean="0"/>
              <a:t>.</a:t>
            </a:r>
            <a:r>
              <a:rPr sz="3000" dirty="0" smtClean="0"/>
              <a:t>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15</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Chemical Parameters of Water Quality</a:t>
            </a:r>
          </a:p>
        </p:txBody>
      </p:sp>
      <p:sp>
        <p:nvSpPr>
          <p:cNvPr id="2" name="TextBox 1"/>
          <p:cNvSpPr txBox="1"/>
          <p:nvPr/>
        </p:nvSpPr>
        <p:spPr>
          <a:xfrm>
            <a:off x="609600" y="1676400"/>
            <a:ext cx="7696200" cy="4246245"/>
          </a:xfrm>
          <a:prstGeom prst="rect">
            <a:avLst/>
          </a:prstGeom>
          <a:noFill/>
        </p:spPr>
        <p:txBody>
          <a:bodyPr wrap="square">
            <a:spAutoFit/>
          </a:bodyPr>
          <a:lstStyle/>
          <a:p>
            <a:pPr marL="0" indent="0">
              <a:buFont typeface="Arial" panose="020B0604020202020204" pitchFamily="34" charset="0"/>
              <a:buNone/>
            </a:pPr>
            <a:r>
              <a:rPr sz="3000" b="1" dirty="0" smtClean="0"/>
              <a:t>Chloride</a:t>
            </a:r>
          </a:p>
          <a:p>
            <a:pPr marL="457200" indent="-457200">
              <a:buFont typeface="Arial" panose="020B0604020202020204" pitchFamily="34" charset="0"/>
              <a:buChar char="•"/>
            </a:pPr>
            <a:r>
              <a:rPr sz="3000" dirty="0" smtClean="0"/>
              <a:t>Chloride occurs naturally in groundwater, streams, and lakes, but the presence of relatively high chloride concentration in freshwater (about 250 mg/L or more) may indicate wastewater pollution</a:t>
            </a:r>
            <a:r>
              <a:rPr lang="en-IN" sz="3000" dirty="0" smtClean="0"/>
              <a:t>.</a:t>
            </a:r>
          </a:p>
          <a:p>
            <a:pPr marL="457200" indent="-457200">
              <a:buFont typeface="Arial" panose="020B0604020202020204" pitchFamily="34" charset="0"/>
              <a:buChar char="•"/>
            </a:pPr>
            <a:r>
              <a:rPr sz="3000" dirty="0" smtClean="0"/>
              <a:t>Chlorides may enter surface water from several sources including chloride-containing rock, agricultural runoff, and wastewater.</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Chemical Parameters of Water Quality</a:t>
            </a:r>
          </a:p>
        </p:txBody>
      </p:sp>
      <p:sp>
        <p:nvSpPr>
          <p:cNvPr id="2" name="TextBox 1"/>
          <p:cNvSpPr txBox="1"/>
          <p:nvPr/>
        </p:nvSpPr>
        <p:spPr>
          <a:xfrm>
            <a:off x="609600" y="1676400"/>
            <a:ext cx="7696200" cy="4246245"/>
          </a:xfrm>
          <a:prstGeom prst="rect">
            <a:avLst/>
          </a:prstGeom>
          <a:noFill/>
        </p:spPr>
        <p:txBody>
          <a:bodyPr wrap="square">
            <a:spAutoFit/>
          </a:bodyPr>
          <a:lstStyle/>
          <a:p>
            <a:pPr marL="0" indent="0">
              <a:buFont typeface="Arial" panose="020B0604020202020204" pitchFamily="34" charset="0"/>
              <a:buNone/>
            </a:pPr>
            <a:r>
              <a:rPr sz="3000" b="1" dirty="0" smtClean="0"/>
              <a:t>Nitrogen</a:t>
            </a:r>
          </a:p>
          <a:p>
            <a:pPr marL="457200" indent="-457200">
              <a:buFont typeface="Arial" panose="020B0604020202020204" pitchFamily="34" charset="0"/>
              <a:buChar char="•"/>
            </a:pPr>
            <a:r>
              <a:rPr sz="3000" dirty="0" smtClean="0"/>
              <a:t>There are four forms of nitrogen in water and wastewater: organic nitrogen, ammonia nitrogen, nitrite nitrogen, and nitrate nitrogen. </a:t>
            </a:r>
          </a:p>
          <a:p>
            <a:pPr marL="457200" indent="-457200">
              <a:buFont typeface="Arial" panose="020B0604020202020204" pitchFamily="34" charset="0"/>
              <a:buChar char="•"/>
            </a:pPr>
            <a:r>
              <a:rPr sz="3000" dirty="0" smtClean="0"/>
              <a:t>If water is contaminated with sewage, most of the nitrogen is in the forms of organic and ammonia, which are transformed by microbes to form nitrites and nitrates</a:t>
            </a:r>
            <a:r>
              <a:rPr lang="en-IN" sz="3000" dirty="0" smtClean="0"/>
              <a:t>.</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Chemical Parameters of Water Quality</a:t>
            </a:r>
          </a:p>
        </p:txBody>
      </p:sp>
      <p:sp>
        <p:nvSpPr>
          <p:cNvPr id="2" name="TextBox 1"/>
          <p:cNvSpPr txBox="1"/>
          <p:nvPr/>
        </p:nvSpPr>
        <p:spPr>
          <a:xfrm>
            <a:off x="609600" y="1676400"/>
            <a:ext cx="7696200" cy="4246245"/>
          </a:xfrm>
          <a:prstGeom prst="rect">
            <a:avLst/>
          </a:prstGeom>
          <a:noFill/>
        </p:spPr>
        <p:txBody>
          <a:bodyPr wrap="square">
            <a:spAutoFit/>
          </a:bodyPr>
          <a:lstStyle/>
          <a:p>
            <a:pPr marL="0" indent="0">
              <a:buFont typeface="Arial" panose="020B0604020202020204" pitchFamily="34" charset="0"/>
              <a:buNone/>
            </a:pPr>
            <a:r>
              <a:rPr sz="3000" b="1" dirty="0" smtClean="0"/>
              <a:t>Fluoride</a:t>
            </a:r>
          </a:p>
          <a:p>
            <a:pPr marL="457200" indent="-457200">
              <a:buFont typeface="Arial" panose="020B0604020202020204" pitchFamily="34" charset="0"/>
              <a:buChar char="•"/>
            </a:pPr>
            <a:r>
              <a:rPr sz="3000" dirty="0" smtClean="0"/>
              <a:t>A moderate amount of fluoride ions (F−) in drinking water contributes to good dental health [10, 19]. About 1.0 mg/L is effective in preventing tooth decay, particularly in children</a:t>
            </a:r>
            <a:r>
              <a:rPr lang="en-IN" sz="3000" dirty="0" smtClean="0"/>
              <a:t>.</a:t>
            </a:r>
            <a:endParaRPr sz="3000" dirty="0" smtClean="0"/>
          </a:p>
          <a:p>
            <a:pPr marL="457200" indent="-457200">
              <a:buFont typeface="Arial" panose="020B0604020202020204" pitchFamily="34" charset="0"/>
              <a:buChar char="•"/>
            </a:pPr>
            <a:r>
              <a:rPr sz="3000" dirty="0" smtClean="0"/>
              <a:t>Excessive amounts of fluoride cause discolored teeth, a condition known as dental fluorosis</a:t>
            </a:r>
            <a:r>
              <a:rPr lang="en-IN" sz="3000" dirty="0" smtClean="0"/>
              <a:t>.</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Conclusion</a:t>
            </a:r>
          </a:p>
        </p:txBody>
      </p:sp>
      <p:sp>
        <p:nvSpPr>
          <p:cNvPr id="2" name="TextBox 1"/>
          <p:cNvSpPr txBox="1"/>
          <p:nvPr/>
        </p:nvSpPr>
        <p:spPr>
          <a:xfrm>
            <a:off x="533400" y="1676400"/>
            <a:ext cx="7924800" cy="3538220"/>
          </a:xfrm>
          <a:prstGeom prst="rect">
            <a:avLst/>
          </a:prstGeom>
          <a:noFill/>
        </p:spPr>
        <p:txBody>
          <a:bodyPr wrap="square">
            <a:spAutoFit/>
          </a:bodyPr>
          <a:lstStyle/>
          <a:p>
            <a:pPr marL="514350" indent="-514350">
              <a:buFont typeface="Wingdings" panose="05000000000000000000" pitchFamily="2" charset="2"/>
              <a:buChar char="ü"/>
            </a:pPr>
            <a:r>
              <a:rPr lang="en-US" sz="2800" dirty="0" smtClean="0"/>
              <a:t>Parameters that are frequently sampled or monitored for water quality include temperature, dissolved oxygen, pH, conductivity, ORP, and turbidity. </a:t>
            </a:r>
          </a:p>
          <a:p>
            <a:pPr marL="514350" indent="-514350">
              <a:buFont typeface="Wingdings" panose="05000000000000000000" pitchFamily="2" charset="2"/>
              <a:buChar char="ü"/>
            </a:pPr>
            <a:r>
              <a:rPr lang="en-US" sz="2800" dirty="0" smtClean="0"/>
              <a:t>However water monitoring may also include measuring total algae, ISEs (ammonia, nitrate, chloride), or laboratory parameters such as BOD, titration, or TOC.</a:t>
            </a:r>
          </a:p>
        </p:txBody>
      </p:sp>
      <p:cxnSp>
        <p:nvCxnSpPr>
          <p:cNvPr id="5" name="Straight Connector 4"/>
          <p:cNvCxnSpPr/>
          <p:nvPr/>
        </p:nvCxnSpPr>
        <p:spPr>
          <a:xfrm>
            <a:off x="609600" y="13716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t>19</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447800" y="304800"/>
            <a:ext cx="60947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4400" b="1" dirty="0" smtClean="0">
                <a:solidFill>
                  <a:schemeClr val="accent2"/>
                </a:solidFill>
                <a:latin typeface="Times New Roman" panose="02020603050405020304" pitchFamily="18" charset="0"/>
                <a:cs typeface="Times New Roman" panose="02020603050405020304" pitchFamily="18" charset="0"/>
              </a:rPr>
              <a:t>Table Contents</a:t>
            </a:r>
          </a:p>
        </p:txBody>
      </p:sp>
      <p:sp>
        <p:nvSpPr>
          <p:cNvPr id="71685" name="Content Placeholder 2"/>
          <p:cNvSpPr txBox="1"/>
          <p:nvPr/>
        </p:nvSpPr>
        <p:spPr bwMode="auto">
          <a:xfrm>
            <a:off x="5334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39A6"/>
              </a:buClr>
              <a:buFont typeface="Wingdings" panose="05000000000000000000" charset="0"/>
              <a:buChar char="Ø"/>
            </a:pPr>
            <a:r>
              <a:rPr lang="en-IN" altLang="en-US" sz="2600" b="1" dirty="0">
                <a:solidFill>
                  <a:schemeClr val="tx2"/>
                </a:solidFill>
                <a:latin typeface="Times New Roman" panose="02020603050405020304" pitchFamily="18" charset="0"/>
                <a:cs typeface="Times New Roman" panose="02020603050405020304" pitchFamily="18" charset="0"/>
              </a:rPr>
              <a:t>Definition</a:t>
            </a:r>
          </a:p>
          <a:p>
            <a:pPr lvl="1" eaLnBrk="1" hangingPunct="1">
              <a:buClr>
                <a:srgbClr val="0039A6"/>
              </a:buClr>
              <a:buFont typeface="Wingdings" panose="05000000000000000000" charset="0"/>
              <a:buChar char="Ø"/>
            </a:pPr>
            <a:r>
              <a:rPr lang="en-IN" altLang="en-US" sz="2600" b="1" dirty="0">
                <a:solidFill>
                  <a:schemeClr val="tx2"/>
                </a:solidFill>
                <a:latin typeface="Times New Roman" panose="02020603050405020304" pitchFamily="18" charset="0"/>
                <a:cs typeface="Times New Roman" panose="02020603050405020304" pitchFamily="18" charset="0"/>
              </a:rPr>
              <a:t>Introduction</a:t>
            </a:r>
          </a:p>
          <a:p>
            <a:pPr lvl="1" eaLnBrk="1" hangingPunct="1">
              <a:buClr>
                <a:srgbClr val="0039A6"/>
              </a:buClr>
              <a:buFont typeface="Wingdings" panose="05000000000000000000" charset="0"/>
              <a:buChar char="Ø"/>
            </a:pPr>
            <a:r>
              <a:rPr lang="en-IN" sz="2600" b="1" dirty="0">
                <a:solidFill>
                  <a:schemeClr val="tx2"/>
                </a:solidFill>
                <a:latin typeface="Times New Roman" panose="02020603050405020304" pitchFamily="18" charset="0"/>
                <a:cs typeface="Times New Roman" panose="02020603050405020304" pitchFamily="18" charset="0"/>
              </a:rPr>
              <a:t>Classification of Water</a:t>
            </a:r>
          </a:p>
          <a:p>
            <a:pPr lvl="1" eaLnBrk="1" hangingPunct="1">
              <a:buClr>
                <a:srgbClr val="0039A6"/>
              </a:buClr>
              <a:buFont typeface="Wingdings" panose="05000000000000000000" charset="0"/>
              <a:buChar char="Ø"/>
            </a:pPr>
            <a:r>
              <a:rPr lang="en-IN" altLang="en-US" sz="2600" b="1" dirty="0" smtClean="0">
                <a:solidFill>
                  <a:schemeClr val="tx2"/>
                </a:solidFill>
                <a:latin typeface="Times New Roman" panose="02020603050405020304" pitchFamily="18" charset="0"/>
                <a:cs typeface="Times New Roman" panose="02020603050405020304" pitchFamily="18" charset="0"/>
                <a:sym typeface="+mn-ea"/>
              </a:rPr>
              <a:t>Physical Parameters of Water Quality</a:t>
            </a:r>
            <a:endParaRPr lang="en-IN" altLang="en-US" sz="2600" b="1" dirty="0" smtClean="0">
              <a:solidFill>
                <a:schemeClr val="tx2"/>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Ø"/>
            </a:pPr>
            <a:r>
              <a:rPr lang="en-IN" altLang="en-US" sz="2600" b="1" dirty="0" smtClean="0">
                <a:solidFill>
                  <a:schemeClr val="tx2"/>
                </a:solidFill>
                <a:latin typeface="Times New Roman" panose="02020603050405020304" pitchFamily="18" charset="0"/>
                <a:cs typeface="Times New Roman" panose="02020603050405020304" pitchFamily="18" charset="0"/>
                <a:sym typeface="+mn-ea"/>
              </a:rPr>
              <a:t>Chemical Parameters of Water Quality</a:t>
            </a:r>
            <a:endParaRPr lang="en-IN" sz="2600" b="1" dirty="0">
              <a:solidFill>
                <a:schemeClr val="tx2"/>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Ø"/>
            </a:pPr>
            <a:r>
              <a:rPr lang="en-IN" altLang="en-US" sz="2600" b="1" dirty="0" smtClean="0">
                <a:solidFill>
                  <a:schemeClr val="tx2"/>
                </a:solidFill>
                <a:latin typeface="Times New Roman" panose="02020603050405020304" pitchFamily="18" charset="0"/>
                <a:cs typeface="Times New Roman" panose="02020603050405020304" pitchFamily="18" charset="0"/>
                <a:sym typeface="+mn-ea"/>
              </a:rPr>
              <a:t>Conclusion</a:t>
            </a:r>
            <a:endParaRPr lang="en-IN" altLang="en-US" sz="2600" b="1" dirty="0" smtClean="0">
              <a:solidFill>
                <a:schemeClr val="tx2"/>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Ø"/>
            </a:pPr>
            <a:endParaRPr lang="en-US" altLang="en-US" sz="2600" b="1" dirty="0" smtClean="0">
              <a:solidFill>
                <a:schemeClr val="tx2"/>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Ø"/>
            </a:pPr>
            <a:endParaRPr lang="en-IN" altLang="en-US" sz="2600" b="1" dirty="0">
              <a:solidFill>
                <a:schemeClr val="tx2"/>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Ø"/>
            </a:pPr>
            <a:endParaRPr lang="en-IN" altLang="en-US" sz="2600" b="1" dirty="0">
              <a:solidFill>
                <a:schemeClr val="tx2"/>
              </a:solidFill>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2</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83880" cy="1051560"/>
          </a:xfrm>
        </p:spPr>
        <p:txBody>
          <a:bodyPr/>
          <a:lstStyle/>
          <a:p>
            <a:r>
              <a:rPr lang="en-US" dirty="0">
                <a:solidFill>
                  <a:srgbClr val="FF0000"/>
                </a:solidFill>
              </a:rPr>
              <a:t>References</a:t>
            </a:r>
          </a:p>
        </p:txBody>
      </p:sp>
      <p:sp>
        <p:nvSpPr>
          <p:cNvPr id="3" name="Content Placeholder 2"/>
          <p:cNvSpPr>
            <a:spLocks noGrp="1"/>
          </p:cNvSpPr>
          <p:nvPr>
            <p:ph sz="quarter" idx="1"/>
          </p:nvPr>
        </p:nvSpPr>
        <p:spPr>
          <a:xfrm>
            <a:off x="152400" y="1905000"/>
            <a:ext cx="8183880" cy="4187952"/>
          </a:xfrm>
        </p:spPr>
        <p:txBody>
          <a:bodyPr>
            <a:normAutofit/>
          </a:bodyPr>
          <a:lstStyle/>
          <a:p>
            <a:pPr lvl="1"/>
            <a:r>
              <a:rPr lang="en-US" sz="2800" dirty="0" smtClean="0"/>
              <a:t>Google.com</a:t>
            </a:r>
          </a:p>
          <a:p>
            <a:pPr lvl="1"/>
            <a:r>
              <a:rPr lang="en-US" sz="2800" dirty="0" smtClean="0"/>
              <a:t>Wikipedia.org</a:t>
            </a:r>
          </a:p>
          <a:p>
            <a:pPr lvl="1"/>
            <a:r>
              <a:rPr lang="en-US" sz="2800" dirty="0" smtClean="0"/>
              <a:t>Studymafia.org</a:t>
            </a:r>
          </a:p>
          <a:p>
            <a:pPr lvl="1"/>
            <a:r>
              <a:rPr lang="en-US" sz="2800" dirty="0" smtClean="0"/>
              <a:t>Slidespanda.com</a:t>
            </a:r>
          </a:p>
        </p:txBody>
      </p:sp>
    </p:spTree>
    <p:extLst>
      <p:ext uri="{BB962C8B-B14F-4D97-AF65-F5344CB8AC3E}">
        <p14:creationId xmlns:p14="http://schemas.microsoft.com/office/powerpoint/2010/main" val="192062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981200"/>
            <a:ext cx="5943600" cy="2514600"/>
          </a:xfrm>
          <a:no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bg2">
                    <a:lumMod val="10000"/>
                  </a:schemeClr>
                </a:solidFill>
              </a:rPr>
              <a:t>.org</a:t>
            </a:r>
            <a:endParaRPr lang="en-US" sz="5400" b="1" dirty="0">
              <a:solidFill>
                <a:schemeClr val="bg2">
                  <a:lumMod val="10000"/>
                </a:schemeClr>
              </a:solidFill>
            </a:endParaRPr>
          </a:p>
        </p:txBody>
      </p:sp>
    </p:spTree>
    <p:extLst>
      <p:ext uri="{BB962C8B-B14F-4D97-AF65-F5344CB8AC3E}">
        <p14:creationId xmlns:p14="http://schemas.microsoft.com/office/powerpoint/2010/main" val="3567991830"/>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Definition</a:t>
            </a:r>
            <a:endParaRPr lang="en-US" altLang="en-US" sz="3600"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455930" y="1603375"/>
            <a:ext cx="8140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IN" sz="3000" b="1" dirty="0" smtClean="0"/>
              <a:t>    </a:t>
            </a:r>
            <a:r>
              <a:rPr sz="3000" b="1" dirty="0" smtClean="0"/>
              <a:t>Water is the second most important need for life to exist after air.</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3</a:t>
            </a:fld>
            <a:endParaRPr lang="en-US" altLang="en-US" sz="1400" dirty="0">
              <a:solidFill>
                <a:srgbClr val="0039A6"/>
              </a:solidFill>
              <a:latin typeface="Myriad Web Pro" charset="0"/>
            </a:endParaRPr>
          </a:p>
        </p:txBody>
      </p:sp>
      <p:cxnSp>
        <p:nvCxnSpPr>
          <p:cNvPr id="6" name="Straight Connector 5"/>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2" name="Picture 1" descr="RAU_ITV_Image_map_07_Water_quality_indicators_bg-plate_draft_v1_23Jan20"/>
          <p:cNvPicPr>
            <a:picLocks noChangeAspect="1"/>
          </p:cNvPicPr>
          <p:nvPr/>
        </p:nvPicPr>
        <p:blipFill>
          <a:blip r:embed="rId3"/>
          <a:srcRect l="5944" t="12629" r="5118" b="13947"/>
          <a:stretch>
            <a:fillRect/>
          </a:stretch>
        </p:blipFill>
        <p:spPr>
          <a:xfrm>
            <a:off x="1447800" y="2819400"/>
            <a:ext cx="6408420" cy="3345815"/>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solidFill>
                  <a:schemeClr val="accent2"/>
                </a:solidFill>
                <a:latin typeface="Times New Roman" panose="02020603050405020304" pitchFamily="18" charset="0"/>
                <a:cs typeface="Times New Roman" panose="02020603050405020304" pitchFamily="18" charset="0"/>
              </a:rPr>
              <a:t>Introduction</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727075" y="159639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3000" dirty="0" smtClean="0"/>
              <a:t>As a result, water quality has been described extensively in the scientific literature. The most popular definition of water quality is “it is the physical, chemical, and biological characteristics of water”</a:t>
            </a:r>
            <a:r>
              <a:rPr lang="en-IN" altLang="en-US" sz="3000" dirty="0" smtClean="0"/>
              <a:t>.</a:t>
            </a:r>
          </a:p>
          <a:p>
            <a:r>
              <a:rPr lang="en-US" sz="3000" dirty="0" smtClean="0"/>
              <a:t>Water quality is a measure of the condition of water relative to the requirements of one or more biotic species and/or to any human need or purpose </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5</a:t>
            </a:fld>
            <a:endParaRPr lang="en-US" altLang="en-US" sz="1400" dirty="0">
              <a:solidFill>
                <a:srgbClr val="0039A6"/>
              </a:solidFill>
              <a:latin typeface="Myriad Web Pro" charset="0"/>
            </a:endParaRPr>
          </a:p>
        </p:txBody>
      </p:sp>
      <p:pic>
        <p:nvPicPr>
          <p:cNvPr id="2" name="Picture 1" descr="The-water-quality-assessment-cycle-after-Timmerman-2000"/>
          <p:cNvPicPr>
            <a:picLocks noChangeAspect="1"/>
          </p:cNvPicPr>
          <p:nvPr/>
        </p:nvPicPr>
        <p:blipFill>
          <a:blip r:embed="rId3"/>
          <a:stretch>
            <a:fillRect/>
          </a:stretch>
        </p:blipFill>
        <p:spPr>
          <a:xfrm>
            <a:off x="533400" y="381000"/>
            <a:ext cx="7835900" cy="5784850"/>
          </a:xfrm>
          <a:prstGeom prst="rect">
            <a:avLst/>
          </a:prstGeom>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Classification of Water</a:t>
            </a:r>
          </a:p>
        </p:txBody>
      </p:sp>
      <p:sp>
        <p:nvSpPr>
          <p:cNvPr id="2" name="TextBox 1"/>
          <p:cNvSpPr txBox="1"/>
          <p:nvPr/>
        </p:nvSpPr>
        <p:spPr>
          <a:xfrm>
            <a:off x="609600" y="1676400"/>
            <a:ext cx="7696200" cy="4030980"/>
          </a:xfrm>
          <a:prstGeom prst="rect">
            <a:avLst/>
          </a:prstGeom>
          <a:noFill/>
        </p:spPr>
        <p:txBody>
          <a:bodyPr wrap="square">
            <a:spAutoFit/>
          </a:bodyPr>
          <a:lstStyle/>
          <a:p>
            <a:pPr marL="457200" indent="-457200">
              <a:buFont typeface="Arial" panose="020B0604020202020204" pitchFamily="34" charset="0"/>
              <a:buChar char="•"/>
            </a:pPr>
            <a:r>
              <a:rPr lang="en-US" sz="3200" dirty="0" smtClean="0"/>
              <a:t>Based on its source, water can be divided into ground water and surface water</a:t>
            </a:r>
            <a:r>
              <a:rPr lang="en-IN" altLang="en-US" sz="3200" dirty="0" smtClean="0"/>
              <a:t>.</a:t>
            </a:r>
          </a:p>
          <a:p>
            <a:pPr marL="457200" indent="-457200">
              <a:buFont typeface="Arial" panose="020B0604020202020204" pitchFamily="34" charset="0"/>
              <a:buChar char="•"/>
            </a:pPr>
            <a:r>
              <a:rPr lang="en-US" sz="3200" dirty="0" smtClean="0"/>
              <a:t>Both types of water can be exposed to contamination risks from agricultural, industrial, and domestic activities, which may include many types of pollutants such as heavy metals, pesticides, fertilizers, hazardous chemicals, and oils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Classification of Water</a:t>
            </a:r>
          </a:p>
        </p:txBody>
      </p:sp>
      <p:sp>
        <p:nvSpPr>
          <p:cNvPr id="2" name="TextBox 1"/>
          <p:cNvSpPr txBox="1"/>
          <p:nvPr/>
        </p:nvSpPr>
        <p:spPr>
          <a:xfrm>
            <a:off x="609600" y="1676400"/>
            <a:ext cx="8041640" cy="4399915"/>
          </a:xfrm>
          <a:prstGeom prst="rect">
            <a:avLst/>
          </a:prstGeom>
          <a:noFill/>
        </p:spPr>
        <p:txBody>
          <a:bodyPr wrap="square">
            <a:spAutoFit/>
          </a:bodyPr>
          <a:lstStyle/>
          <a:p>
            <a:pPr marL="457200" indent="-457200">
              <a:buFont typeface="Arial" panose="020B0604020202020204" pitchFamily="34" charset="0"/>
              <a:buChar char="•"/>
            </a:pPr>
            <a:r>
              <a:rPr sz="2800" b="1" dirty="0" smtClean="0"/>
              <a:t>Potable water:</a:t>
            </a:r>
            <a:r>
              <a:rPr sz="2800" dirty="0" smtClean="0"/>
              <a:t> It is safe to drink, pleasant to taste, and usable for domestic purposes </a:t>
            </a:r>
          </a:p>
          <a:p>
            <a:pPr marL="457200" indent="-457200">
              <a:buFont typeface="Arial" panose="020B0604020202020204" pitchFamily="34" charset="0"/>
              <a:buChar char="•"/>
            </a:pPr>
            <a:r>
              <a:rPr sz="2800" b="1" dirty="0" smtClean="0"/>
              <a:t>Palatable water:</a:t>
            </a:r>
            <a:r>
              <a:rPr sz="2800" dirty="0" smtClean="0"/>
              <a:t> It is esthetically pleasing; it considers the presence of chemicals that do not cause a threat to human health.</a:t>
            </a:r>
          </a:p>
          <a:p>
            <a:pPr marL="457200" indent="-457200">
              <a:buFont typeface="Arial" panose="020B0604020202020204" pitchFamily="34" charset="0"/>
              <a:buChar char="•"/>
            </a:pPr>
            <a:r>
              <a:rPr sz="2800" b="1" dirty="0" smtClean="0"/>
              <a:t>Contaminated (polluted) water</a:t>
            </a:r>
            <a:r>
              <a:rPr sz="2800" dirty="0" smtClean="0"/>
              <a:t>: It is that water containing unwanted physical, chemical, biological, or radiological substances</a:t>
            </a:r>
            <a:r>
              <a:rPr lang="en-IN" sz="2800" dirty="0" smtClean="0"/>
              <a:t>.</a:t>
            </a:r>
          </a:p>
          <a:p>
            <a:pPr marL="457200" indent="-457200">
              <a:buFont typeface="Arial" panose="020B0604020202020204" pitchFamily="34" charset="0"/>
              <a:buChar char="•"/>
            </a:pPr>
            <a:r>
              <a:rPr sz="2800" b="1" dirty="0" smtClean="0"/>
              <a:t>Infected water:</a:t>
            </a:r>
            <a:r>
              <a:rPr sz="2800" dirty="0" smtClean="0"/>
              <a:t> It is contaminated with pathogenic organism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Physical Parameters of Water Quality</a:t>
            </a:r>
          </a:p>
        </p:txBody>
      </p:sp>
      <p:sp>
        <p:nvSpPr>
          <p:cNvPr id="2" name="TextBox 1"/>
          <p:cNvSpPr txBox="1"/>
          <p:nvPr/>
        </p:nvSpPr>
        <p:spPr>
          <a:xfrm>
            <a:off x="609600" y="1676400"/>
            <a:ext cx="7696200" cy="2861310"/>
          </a:xfrm>
          <a:prstGeom prst="rect">
            <a:avLst/>
          </a:prstGeom>
          <a:noFill/>
        </p:spPr>
        <p:txBody>
          <a:bodyPr wrap="square">
            <a:spAutoFit/>
          </a:bodyPr>
          <a:lstStyle/>
          <a:p>
            <a:pPr marL="0" indent="0">
              <a:buFont typeface="Arial" panose="020B0604020202020204" pitchFamily="34" charset="0"/>
              <a:buNone/>
            </a:pPr>
            <a:r>
              <a:rPr sz="3000" b="1" dirty="0" smtClean="0"/>
              <a:t>Turbidity</a:t>
            </a:r>
          </a:p>
          <a:p>
            <a:pPr marL="457200" indent="-457200">
              <a:buFont typeface="Arial" panose="020B0604020202020204" pitchFamily="34" charset="0"/>
              <a:buChar char="•"/>
            </a:pPr>
            <a:r>
              <a:rPr sz="3000" dirty="0" smtClean="0"/>
              <a:t>Turbidity is the cloudiness of water . It is a measure of the ability of light to pass through water. It is caused by suspended material such as clay, silt, organic material, plankton, and other particulate materials in water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Physical Parameters of Water Quality</a:t>
            </a:r>
          </a:p>
        </p:txBody>
      </p:sp>
      <p:sp>
        <p:nvSpPr>
          <p:cNvPr id="2" name="TextBox 1"/>
          <p:cNvSpPr txBox="1"/>
          <p:nvPr/>
        </p:nvSpPr>
        <p:spPr>
          <a:xfrm>
            <a:off x="609600" y="1600200"/>
            <a:ext cx="7696200" cy="4246245"/>
          </a:xfrm>
          <a:prstGeom prst="rect">
            <a:avLst/>
          </a:prstGeom>
          <a:noFill/>
        </p:spPr>
        <p:txBody>
          <a:bodyPr wrap="square">
            <a:spAutoFit/>
          </a:bodyPr>
          <a:lstStyle/>
          <a:p>
            <a:pPr marL="0" indent="0">
              <a:buFont typeface="Arial" panose="020B0604020202020204" pitchFamily="34" charset="0"/>
              <a:buNone/>
            </a:pPr>
            <a:r>
              <a:rPr sz="3000" b="1" dirty="0" smtClean="0"/>
              <a:t>Temperature</a:t>
            </a:r>
          </a:p>
          <a:p>
            <a:pPr marL="457200" indent="-457200">
              <a:buFont typeface="Arial" panose="020B0604020202020204" pitchFamily="34" charset="0"/>
              <a:buChar char="•"/>
            </a:pPr>
            <a:r>
              <a:rPr sz="3000" dirty="0" smtClean="0"/>
              <a:t>Palatability, viscosity, solubility, odors, and chemical reactions are influenced by temperature. </a:t>
            </a:r>
          </a:p>
          <a:p>
            <a:pPr marL="457200" indent="-457200">
              <a:buFont typeface="Arial" panose="020B0604020202020204" pitchFamily="34" charset="0"/>
              <a:buChar char="•"/>
            </a:pPr>
            <a:r>
              <a:rPr sz="3000" dirty="0" smtClean="0"/>
              <a:t>Thereby, the sedimentation and chlorination processes and biological oxygen demand (BOD) are temperature dependent. It also affects the biosorption process of the dissolved heavy metals in water</a:t>
            </a:r>
            <a:r>
              <a:rPr lang="en-IN" sz="3000" dirty="0" smtClean="0"/>
              <a:t>.</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lue Wav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1014</Words>
  <Application>Microsoft Office PowerPoint</Application>
  <PresentationFormat>On-screen Show (4:3)</PresentationFormat>
  <Paragraphs>283</Paragraphs>
  <Slides>21</Slides>
  <Notes>19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7_SEPDPO</vt:lpstr>
      <vt:lpstr>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909</cp:revision>
  <cp:lastPrinted>2014-09-05T11:57:00Z</cp:lastPrinted>
  <dcterms:created xsi:type="dcterms:W3CDTF">2014-04-08T13:15:00Z</dcterms:created>
  <dcterms:modified xsi:type="dcterms:W3CDTF">2022-12-16T09:26:47Z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DEC0B0EB95CB49B88E03DC05762B6A31</vt:lpwstr>
  </property>
  <property fmtid="{D5CDD505-2E9C-101B-9397-08002B2CF9AE}" pid="3" name="KSOProductBuildVer">
    <vt:lpwstr>1033-11.2.0.11417</vt:lpwstr>
  </property>
</Properties>
</file>