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69" r:id="rId3"/>
    <p:sldId id="257" r:id="rId4"/>
    <p:sldId id="258" r:id="rId5"/>
    <p:sldId id="270" r:id="rId6"/>
    <p:sldId id="259" r:id="rId7"/>
    <p:sldId id="260" r:id="rId8"/>
    <p:sldId id="261" r:id="rId9"/>
    <p:sldId id="262" r:id="rId10"/>
    <p:sldId id="263" r:id="rId11"/>
    <p:sldId id="264" r:id="rId12"/>
    <p:sldId id="265" r:id="rId13"/>
    <p:sldId id="266" r:id="rId14"/>
    <p:sldId id="267" r:id="rId15"/>
    <p:sldId id="268"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6B9AB-B289-4D1B-ACEF-48FEC68B5B0E}" type="datetimeFigureOut">
              <a:rPr lang="en-US" smtClean="0"/>
              <a:t>12/11/2022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D5C35-BAE3-4C6A-AC4F-7641A50F2043}" type="slidenum">
              <a:rPr lang="en-US" smtClean="0"/>
              <a:t>‹#›</a:t>
            </a:fld>
            <a:endParaRPr lang="en-US"/>
          </a:p>
        </p:txBody>
      </p:sp>
    </p:spTree>
    <p:extLst>
      <p:ext uri="{BB962C8B-B14F-4D97-AF65-F5344CB8AC3E}">
        <p14:creationId xmlns:p14="http://schemas.microsoft.com/office/powerpoint/2010/main" val="423982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A6679-8237-4395-8DCF-7D1245947C44}" type="datetimeFigureOut">
              <a:rPr lang="en-US" smtClean="0"/>
              <a:pPr/>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58972-2615-42B0-9413-FA40CB9D2D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A6679-8237-4395-8DCF-7D1245947C44}" type="datetimeFigureOut">
              <a:rPr lang="en-US" smtClean="0"/>
              <a:pPr/>
              <a:t>12/11/2022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58972-2615-42B0-9413-FA40CB9D2D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387740"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rgbClr val="F8F8F8"/>
                </a:solidFill>
                <a:latin typeface="+mn-lt"/>
                <a:cs typeface="Times New Roman" pitchFamily="18" charset="0"/>
              </a:rPr>
              <a:t>                       Submitted </a:t>
            </a:r>
            <a:r>
              <a:rPr lang="en-US" b="1" dirty="0">
                <a:solidFill>
                  <a:srgbClr val="F8F8F8"/>
                </a:solidFill>
                <a:latin typeface="+mn-lt"/>
                <a:cs typeface="Times New Roman" pitchFamily="18" charset="0"/>
              </a:rPr>
              <a:t>To:	 </a:t>
            </a:r>
            <a:r>
              <a:rPr lang="en-US" b="1" dirty="0" smtClean="0">
                <a:solidFill>
                  <a:srgbClr val="F8F8F8"/>
                </a:solidFill>
                <a:latin typeface="+mn-lt"/>
                <a:cs typeface="Times New Roman" pitchFamily="18" charset="0"/>
              </a:rPr>
              <a:t>             </a:t>
            </a:r>
            <a:r>
              <a:rPr lang="en-US" b="1" dirty="0">
                <a:solidFill>
                  <a:srgbClr val="F8F8F8"/>
                </a:solidFill>
                <a:latin typeface="+mn-lt"/>
                <a:cs typeface="Times New Roman" pitchFamily="18" charset="0"/>
              </a:rPr>
              <a:t> </a:t>
            </a:r>
            <a:r>
              <a:rPr lang="en-US" b="1" dirty="0" smtClean="0">
                <a:solidFill>
                  <a:srgbClr val="F8F8F8"/>
                </a:solidFill>
                <a:latin typeface="+mn-lt"/>
                <a:cs typeface="Times New Roman" pitchFamily="18" charset="0"/>
              </a:rPr>
              <a:t>                           </a:t>
            </a:r>
            <a:r>
              <a:rPr lang="en-US" b="1" dirty="0" smtClean="0">
                <a:solidFill>
                  <a:srgbClr val="F8F8F8"/>
                </a:solidFill>
                <a:latin typeface="+mn-lt"/>
                <a:cs typeface="Times New Roman" pitchFamily="18" charset="0"/>
              </a:rPr>
              <a:t>         Submitted </a:t>
            </a:r>
            <a:r>
              <a:rPr lang="en-US" b="1" dirty="0">
                <a:solidFill>
                  <a:srgbClr val="F8F8F8"/>
                </a:solidFill>
                <a:latin typeface="+mn-lt"/>
                <a:cs typeface="Times New Roman" pitchFamily="18" charset="0"/>
              </a:rPr>
              <a:t>By:</a:t>
            </a:r>
          </a:p>
          <a:p>
            <a:pPr eaLnBrk="0" hangingPunct="0"/>
            <a:r>
              <a:rPr lang="en-US" b="1" dirty="0" smtClean="0">
                <a:solidFill>
                  <a:srgbClr val="F8F8F8"/>
                </a:solidFill>
                <a:latin typeface="+mn-lt"/>
                <a:cs typeface="Times New Roman" pitchFamily="18" charset="0"/>
              </a:rPr>
              <a:t>                       Studymafia.org                                                  </a:t>
            </a:r>
            <a:r>
              <a:rPr lang="en-US" b="1" dirty="0" smtClean="0">
                <a:solidFill>
                  <a:srgbClr val="F8F8F8"/>
                </a:solidFill>
                <a:latin typeface="+mn-lt"/>
                <a:cs typeface="Times New Roman" pitchFamily="18" charset="0"/>
              </a:rPr>
              <a:t>   Studymafia.org               </a:t>
            </a:r>
            <a:endParaRPr lang="en-US" b="1" dirty="0">
              <a:solidFill>
                <a:srgbClr val="F8F8F8"/>
              </a:solidFill>
              <a:latin typeface="+mn-lt"/>
              <a:cs typeface="Times New Roman" pitchFamily="18" charset="0"/>
            </a:endParaRPr>
          </a:p>
        </p:txBody>
      </p:sp>
      <p:sp>
        <p:nvSpPr>
          <p:cNvPr id="8" name="Rectangle 7"/>
          <p:cNvSpPr/>
          <p:nvPr/>
        </p:nvSpPr>
        <p:spPr>
          <a:xfrm>
            <a:off x="1905000" y="2369404"/>
            <a:ext cx="6345913" cy="923330"/>
          </a:xfrm>
          <a:prstGeom prst="rect">
            <a:avLst/>
          </a:prstGeom>
          <a:solidFill>
            <a:schemeClr val="accent1">
              <a:lumMod val="25000"/>
            </a:schemeClr>
          </a:solidFill>
        </p:spPr>
        <p:txBody>
          <a:bodyPr wrap="square">
            <a:spAutoFit/>
          </a:bodyPr>
          <a:lstStyle/>
          <a:p>
            <a:pPr algn="ctr" fontAlgn="auto">
              <a:spcBef>
                <a:spcPts val="0"/>
              </a:spcBef>
              <a:spcAft>
                <a:spcPts val="0"/>
              </a:spcAft>
              <a:defRPr/>
            </a:pPr>
            <a:r>
              <a:rPr lang="en-US" altLang="en-US" sz="5400" b="1" dirty="0" smtClean="0">
                <a:solidFill>
                  <a:srgbClr val="FFFF00"/>
                </a:solidFill>
                <a:latin typeface="Times New Roman" pitchFamily="18" charset="0"/>
                <a:cs typeface="Times New Roman" pitchFamily="18" charset="0"/>
              </a:rPr>
              <a:t>Types Of Stroke</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1481032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b="1" dirty="0" smtClean="0">
                <a:solidFill>
                  <a:schemeClr val="accent4"/>
                </a:solidFill>
              </a:rPr>
              <a:t>Additional symptoms that don’t fit in the FAST description include:</a:t>
            </a:r>
          </a:p>
          <a:p>
            <a:r>
              <a:rPr lang="en-US" dirty="0" smtClean="0">
                <a:solidFill>
                  <a:schemeClr val="accent4"/>
                </a:solidFill>
              </a:rPr>
              <a:t>sudden confusion, such as difficulty understanding what a person is saying</a:t>
            </a:r>
          </a:p>
          <a:p>
            <a:r>
              <a:rPr lang="en-US" dirty="0" smtClean="0">
                <a:solidFill>
                  <a:schemeClr val="accent4"/>
                </a:solidFill>
              </a:rPr>
              <a:t>difficulty walking, sudden dizziness, or loss of coordination</a:t>
            </a:r>
          </a:p>
          <a:p>
            <a:r>
              <a:rPr lang="en-US" dirty="0" smtClean="0">
                <a:solidFill>
                  <a:schemeClr val="accent4"/>
                </a:solidFill>
              </a:rPr>
              <a:t>sudden, severe headache that doesn’t have any other known cause</a:t>
            </a:r>
          </a:p>
          <a:p>
            <a:r>
              <a:rPr lang="en-US" dirty="0" smtClean="0">
                <a:solidFill>
                  <a:schemeClr val="accent4"/>
                </a:solidFill>
              </a:rPr>
              <a:t>difficulty seeing in one or both eyes</a:t>
            </a:r>
          </a:p>
          <a:p>
            <a:r>
              <a:rPr lang="en-US" dirty="0" smtClean="0">
                <a:solidFill>
                  <a:schemeClr val="accent4"/>
                </a:solidFill>
              </a:rPr>
              <a:t>A TIA will cause these symptoms for a short amount of time, usually anywhere from one to five minutes. However, you shouldn’t ignore stroke symptoms, even if they go away quickly.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solidFill>
                  <a:srgbClr val="FFFF00"/>
                </a:solidFill>
              </a:rPr>
              <a:t>What complications can a stroke cause?</a:t>
            </a:r>
            <a:br>
              <a:rPr lang="en-US" b="1"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4"/>
                </a:solidFill>
              </a:rPr>
              <a:t>A stroke is a medical emergency for a reason — it can have life-threatening consequences. The brain controls the major functions of human life. Without blood flow, your brain can’t manage breathing, blood pressure, and much more. Complications can vary according to the stroke type and if you are able to successfully receive treatment. Examples of complications include:</a:t>
            </a:r>
          </a:p>
          <a:p>
            <a:r>
              <a:rPr lang="en-US" b="1" dirty="0" smtClean="0">
                <a:solidFill>
                  <a:schemeClr val="accent4"/>
                </a:solidFill>
              </a:rPr>
              <a:t>Behavior changes:</a:t>
            </a:r>
            <a:r>
              <a:rPr lang="en-US" dirty="0" smtClean="0">
                <a:solidFill>
                  <a:schemeClr val="accent4"/>
                </a:solidFill>
              </a:rPr>
              <a:t> Having a stroke can contribute to depression or anxiety. You also may experience changes in your behavior, such as being more impulsive or more withdrawn from socializing with others.</a:t>
            </a:r>
          </a:p>
          <a:p>
            <a:pPr>
              <a:buNone/>
            </a:pPr>
            <a:endParaRPr lang="en-US" dirty="0">
              <a:solidFill>
                <a:schemeClr val="accent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smtClean="0">
                <a:solidFill>
                  <a:schemeClr val="accent1">
                    <a:lumMod val="25000"/>
                  </a:schemeClr>
                </a:solidFill>
              </a:rPr>
              <a:t>Speech difficulties:</a:t>
            </a:r>
            <a:r>
              <a:rPr lang="en-US" dirty="0" smtClean="0">
                <a:solidFill>
                  <a:schemeClr val="accent1">
                    <a:lumMod val="25000"/>
                  </a:schemeClr>
                </a:solidFill>
              </a:rPr>
              <a:t> </a:t>
            </a:r>
            <a:r>
              <a:rPr lang="en-US" dirty="0" smtClean="0">
                <a:solidFill>
                  <a:schemeClr val="accent4"/>
                </a:solidFill>
              </a:rPr>
              <a:t>A stroke can impact areas of your brain having to do with speech and swallowing. As a result, you may have difficulty reading, writing, or understanding other people when they’re speaking.</a:t>
            </a:r>
          </a:p>
          <a:p>
            <a:r>
              <a:rPr lang="en-US" b="1" dirty="0" smtClean="0">
                <a:solidFill>
                  <a:schemeClr val="accent4"/>
                </a:solidFill>
              </a:rPr>
              <a:t>Numbness or pain:</a:t>
            </a:r>
            <a:r>
              <a:rPr lang="en-US" dirty="0" smtClean="0">
                <a:solidFill>
                  <a:schemeClr val="accent4"/>
                </a:solidFill>
              </a:rPr>
              <a:t> A stroke can cause numbness and decreased sensation in parts of your body. This can be painful. Sometimes injury to the brain can also affect your ability to sense temperature. This condition is known as central stroke pain and can be difficult to treat.</a:t>
            </a:r>
          </a:p>
          <a:p>
            <a:r>
              <a:rPr lang="en-US" b="1" dirty="0" smtClean="0">
                <a:solidFill>
                  <a:schemeClr val="accent1">
                    <a:lumMod val="25000"/>
                  </a:schemeClr>
                </a:solidFill>
              </a:rPr>
              <a:t>Paralysis:</a:t>
            </a:r>
            <a:r>
              <a:rPr lang="en-US" dirty="0" smtClean="0">
                <a:solidFill>
                  <a:schemeClr val="accent1">
                    <a:lumMod val="25000"/>
                  </a:schemeClr>
                </a:solidFill>
              </a:rPr>
              <a:t> </a:t>
            </a:r>
            <a:r>
              <a:rPr lang="en-US" dirty="0" smtClean="0">
                <a:solidFill>
                  <a:schemeClr val="accent4"/>
                </a:solidFill>
              </a:rPr>
              <a:t>Because of the way your brain works to direct movement, a stroke in the right side of your brain can affect movement on the left side of your body and vice-versa. Those who’ve had a stroke may not be able to use facial muscles or move an arm on one side.</a:t>
            </a:r>
          </a:p>
          <a:p>
            <a:r>
              <a:rPr lang="en-US" dirty="0" smtClean="0">
                <a:solidFill>
                  <a:schemeClr val="accent4"/>
                </a:solidFill>
              </a:rPr>
              <a:t>You may be able to regain lost motor function, speech, or swallowing abilities after a stroke through rehabilitation. However, these can take time to regain.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How are strokes treated?</a:t>
            </a:r>
            <a:endParaRPr lang="en-US" b="1" dirty="0">
              <a:solidFill>
                <a:srgbClr val="FFFF00"/>
              </a:solidFill>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b="1" dirty="0" smtClean="0">
                <a:solidFill>
                  <a:schemeClr val="accent4"/>
                </a:solidFill>
              </a:rPr>
              <a:t>Transient ischemic attack</a:t>
            </a:r>
          </a:p>
          <a:p>
            <a:r>
              <a:rPr lang="en-US" dirty="0" smtClean="0">
                <a:solidFill>
                  <a:schemeClr val="accent4"/>
                </a:solidFill>
              </a:rPr>
              <a:t>Treatments for TIA include taking medications that will help prevent future strokes. These medications include </a:t>
            </a:r>
            <a:r>
              <a:rPr lang="en-US" dirty="0" err="1" smtClean="0">
                <a:solidFill>
                  <a:schemeClr val="accent4"/>
                </a:solidFill>
              </a:rPr>
              <a:t>antiplatelets</a:t>
            </a:r>
            <a:r>
              <a:rPr lang="en-US" dirty="0" smtClean="0">
                <a:solidFill>
                  <a:schemeClr val="accent4"/>
                </a:solidFill>
              </a:rPr>
              <a:t> and anticoagulants.</a:t>
            </a:r>
          </a:p>
          <a:p>
            <a:r>
              <a:rPr lang="en-US" dirty="0" err="1" smtClean="0">
                <a:solidFill>
                  <a:schemeClr val="accent4"/>
                </a:solidFill>
              </a:rPr>
              <a:t>Antiplatelets</a:t>
            </a:r>
            <a:r>
              <a:rPr lang="en-US" dirty="0" smtClean="0">
                <a:solidFill>
                  <a:schemeClr val="accent4"/>
                </a:solidFill>
              </a:rPr>
              <a:t> reduce the likelihood that components of your blood called platelets will stick together and cause a clot. Aspirin and </a:t>
            </a:r>
            <a:r>
              <a:rPr lang="en-US" dirty="0" err="1" smtClean="0">
                <a:solidFill>
                  <a:schemeClr val="accent4"/>
                </a:solidFill>
              </a:rPr>
              <a:t>clopidogrel</a:t>
            </a:r>
            <a:r>
              <a:rPr lang="en-US" dirty="0" smtClean="0">
                <a:solidFill>
                  <a:schemeClr val="accent4"/>
                </a:solidFill>
              </a:rPr>
              <a:t> (</a:t>
            </a:r>
            <a:r>
              <a:rPr lang="en-US" dirty="0" err="1" smtClean="0">
                <a:solidFill>
                  <a:schemeClr val="accent4"/>
                </a:solidFill>
              </a:rPr>
              <a:t>Plavix</a:t>
            </a:r>
            <a:r>
              <a:rPr lang="en-US" dirty="0" smtClean="0">
                <a:solidFill>
                  <a:schemeClr val="accent4"/>
                </a:solidFill>
              </a:rPr>
              <a:t>) are </a:t>
            </a:r>
            <a:r>
              <a:rPr lang="en-US" dirty="0" err="1" smtClean="0">
                <a:solidFill>
                  <a:schemeClr val="accent4"/>
                </a:solidFill>
              </a:rPr>
              <a:t>antiplatelet</a:t>
            </a:r>
            <a:r>
              <a:rPr lang="en-US" dirty="0" smtClean="0">
                <a:solidFill>
                  <a:schemeClr val="accent4"/>
                </a:solidFill>
              </a:rPr>
              <a:t> medications.</a:t>
            </a:r>
          </a:p>
          <a:p>
            <a:r>
              <a:rPr lang="en-US" dirty="0" smtClean="0">
                <a:solidFill>
                  <a:schemeClr val="accent4"/>
                </a:solidFill>
              </a:rPr>
              <a:t>Anticoagulants are medications that reduce the buildup of clotting proteins. Several different types of these medications exist, including </a:t>
            </a:r>
            <a:r>
              <a:rPr lang="en-US" dirty="0" err="1" smtClean="0">
                <a:solidFill>
                  <a:schemeClr val="accent4"/>
                </a:solidFill>
              </a:rPr>
              <a:t>warfarin</a:t>
            </a:r>
            <a:r>
              <a:rPr lang="en-US" dirty="0" smtClean="0">
                <a:solidFill>
                  <a:schemeClr val="accent4"/>
                </a:solidFill>
              </a:rPr>
              <a:t> (Coumadin) and </a:t>
            </a:r>
            <a:r>
              <a:rPr lang="en-US" dirty="0" err="1" smtClean="0">
                <a:solidFill>
                  <a:schemeClr val="accent4"/>
                </a:solidFill>
              </a:rPr>
              <a:t>dabigatran</a:t>
            </a:r>
            <a:r>
              <a:rPr lang="en-US" dirty="0" smtClean="0">
                <a:solidFill>
                  <a:schemeClr val="accent4"/>
                </a:solidFill>
              </a:rPr>
              <a:t> (</a:t>
            </a:r>
            <a:r>
              <a:rPr lang="en-US" dirty="0" err="1" smtClean="0">
                <a:solidFill>
                  <a:schemeClr val="accent4"/>
                </a:solidFill>
              </a:rPr>
              <a:t>Pradaxa</a:t>
            </a:r>
            <a:r>
              <a:rPr lang="en-US" dirty="0" smtClean="0">
                <a:solidFill>
                  <a:schemeClr val="accent4"/>
                </a:solidFill>
              </a:rPr>
              <a:t>).</a:t>
            </a:r>
          </a:p>
          <a:p>
            <a:r>
              <a:rPr lang="en-US" dirty="0" smtClean="0">
                <a:solidFill>
                  <a:schemeClr val="accent4"/>
                </a:solidFill>
              </a:rPr>
              <a:t>A doctor may also recommend a surgery called a carotid </a:t>
            </a:r>
            <a:r>
              <a:rPr lang="en-US" dirty="0" err="1" smtClean="0">
                <a:solidFill>
                  <a:schemeClr val="accent4"/>
                </a:solidFill>
              </a:rPr>
              <a:t>endarterectomy</a:t>
            </a:r>
            <a:r>
              <a:rPr lang="en-US" dirty="0" smtClean="0">
                <a:solidFill>
                  <a:schemeClr val="accent4"/>
                </a:solidFill>
              </a:rPr>
              <a:t>. This removes plaque buildup in the carotid artery of your neck, which is a major cause of stroke.</a:t>
            </a:r>
          </a:p>
          <a:p>
            <a:endParaRPr lang="en-US" dirty="0">
              <a:solidFill>
                <a:schemeClr val="accent4"/>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10000"/>
          </a:bodyPr>
          <a:lstStyle/>
          <a:p>
            <a:r>
              <a:rPr lang="en-US" b="1" dirty="0" smtClean="0">
                <a:solidFill>
                  <a:schemeClr val="accent1">
                    <a:lumMod val="25000"/>
                  </a:schemeClr>
                </a:solidFill>
              </a:rPr>
              <a:t>Ischemic stroke</a:t>
            </a:r>
          </a:p>
          <a:p>
            <a:r>
              <a:rPr lang="en-US" dirty="0" smtClean="0">
                <a:solidFill>
                  <a:schemeClr val="accent4"/>
                </a:solidFill>
              </a:rPr>
              <a:t>The ischemic stroke treatments you receive depend on how quickly you get to a hospital. They also depend on your individual medical history.</a:t>
            </a:r>
          </a:p>
          <a:p>
            <a:r>
              <a:rPr lang="en-US" dirty="0" smtClean="0">
                <a:solidFill>
                  <a:schemeClr val="accent4"/>
                </a:solidFill>
              </a:rPr>
              <a:t>If you seek treatment within three hours for this type of stroke, your doctor may be able to give you a medication known as tissue </a:t>
            </a:r>
            <a:r>
              <a:rPr lang="en-US" dirty="0" err="1" smtClean="0">
                <a:solidFill>
                  <a:schemeClr val="accent4"/>
                </a:solidFill>
              </a:rPr>
              <a:t>plasminogen</a:t>
            </a:r>
            <a:r>
              <a:rPr lang="en-US" dirty="0" smtClean="0">
                <a:solidFill>
                  <a:schemeClr val="accent4"/>
                </a:solidFill>
              </a:rPr>
              <a:t> activator (</a:t>
            </a:r>
            <a:r>
              <a:rPr lang="en-US" dirty="0" err="1" smtClean="0">
                <a:solidFill>
                  <a:schemeClr val="accent4"/>
                </a:solidFill>
              </a:rPr>
              <a:t>tPA</a:t>
            </a:r>
            <a:r>
              <a:rPr lang="en-US" dirty="0" smtClean="0">
                <a:solidFill>
                  <a:schemeClr val="accent4"/>
                </a:solidFill>
              </a:rPr>
              <a:t>). This medication, which is delivered through an IV, can dissolve the clot. However, not all people can receive </a:t>
            </a:r>
            <a:r>
              <a:rPr lang="en-US" dirty="0" err="1" smtClean="0">
                <a:solidFill>
                  <a:schemeClr val="accent4"/>
                </a:solidFill>
              </a:rPr>
              <a:t>tPA</a:t>
            </a:r>
            <a:r>
              <a:rPr lang="en-US" dirty="0" smtClean="0">
                <a:solidFill>
                  <a:schemeClr val="accent4"/>
                </a:solidFill>
              </a:rPr>
              <a:t> due to risks for bleeding. Your doctor has to carefully consider your medical history before administering </a:t>
            </a:r>
            <a:r>
              <a:rPr lang="en-US" dirty="0" err="1" smtClean="0">
                <a:solidFill>
                  <a:schemeClr val="accent4"/>
                </a:solidFill>
              </a:rPr>
              <a:t>tPA</a:t>
            </a:r>
            <a:r>
              <a:rPr lang="en-US" dirty="0" smtClean="0">
                <a:solidFill>
                  <a:schemeClr val="accent4"/>
                </a:solidFill>
              </a:rPr>
              <a:t>.</a:t>
            </a:r>
          </a:p>
          <a:p>
            <a:r>
              <a:rPr lang="en-US" dirty="0" smtClean="0">
                <a:solidFill>
                  <a:schemeClr val="accent4"/>
                </a:solidFill>
              </a:rPr>
              <a:t>Doctors can use procedures to physically remove the clot or deliver clot-busting medications to your brain. </a:t>
            </a:r>
            <a:endParaRPr lang="en-US" dirty="0">
              <a:solidFill>
                <a:schemeClr val="accent4"/>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b="1" dirty="0" smtClean="0">
                <a:solidFill>
                  <a:schemeClr val="accent1">
                    <a:lumMod val="25000"/>
                  </a:schemeClr>
                </a:solidFill>
              </a:rPr>
              <a:t>Hemorrhagic stroke</a:t>
            </a:r>
          </a:p>
          <a:p>
            <a:r>
              <a:rPr lang="en-US" dirty="0" smtClean="0">
                <a:solidFill>
                  <a:schemeClr val="accent4"/>
                </a:solidFill>
              </a:rPr>
              <a:t>Hemorrhagic stroke treatments involve trying to stop bleeding in your brain and reduce the side effects associated with brain bleeding. Side effects may include increased intracranial pressure. Surgical procedures include surgical clipping or coiling. These are designed to keep the blood vessel from bleeding further.</a:t>
            </a:r>
          </a:p>
          <a:p>
            <a:r>
              <a:rPr lang="en-US" dirty="0" smtClean="0">
                <a:solidFill>
                  <a:schemeClr val="accent4"/>
                </a:solidFill>
              </a:rPr>
              <a:t>You may be given medications to reduce intracranial pressure. You may also need blood transfusions to increase the amount of blood-clotting materials in your blood to try to stop bleeding.</a:t>
            </a:r>
            <a:endParaRPr lang="en-US" dirty="0">
              <a:solidFill>
                <a:schemeClr val="accent4"/>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1752600"/>
            <a:ext cx="8183880" cy="1477328"/>
          </a:xfrm>
          <a:prstGeom prst="rect">
            <a:avLst/>
          </a:prstGeom>
        </p:spPr>
        <p:txBody>
          <a:bodyPr>
            <a:noAutofit/>
          </a:bodyPr>
          <a:lstStyle/>
          <a:p>
            <a:pPr marL="800100" lvl="1" indent="-342900">
              <a:buFont typeface="Arial" pitchFamily="34" charset="0"/>
              <a:buChar char="•"/>
            </a:pPr>
            <a:r>
              <a:rPr lang="en-US" dirty="0" smtClean="0">
                <a:solidFill>
                  <a:srgbClr val="FFFF00"/>
                </a:solidFill>
              </a:rPr>
              <a:t>Google.com</a:t>
            </a:r>
          </a:p>
          <a:p>
            <a:pPr marL="800100" lvl="1" indent="-342900">
              <a:buFont typeface="Arial" pitchFamily="34" charset="0"/>
              <a:buChar char="•"/>
            </a:pPr>
            <a:r>
              <a:rPr lang="en-US" dirty="0" smtClean="0">
                <a:solidFill>
                  <a:srgbClr val="FFFF00"/>
                </a:solidFill>
              </a:rPr>
              <a:t>Wikipedia.org</a:t>
            </a:r>
          </a:p>
          <a:p>
            <a:pPr marL="800100" lvl="1" indent="-342900">
              <a:buFont typeface="Arial" pitchFamily="34" charset="0"/>
              <a:buChar char="•"/>
            </a:pPr>
            <a:r>
              <a:rPr lang="en-US" dirty="0" smtClean="0">
                <a:solidFill>
                  <a:srgbClr val="FFFF00"/>
                </a:solidFill>
              </a:rPr>
              <a:t>Studymafia.org</a:t>
            </a:r>
          </a:p>
          <a:p>
            <a:pPr marL="800100" lvl="1" indent="-342900">
              <a:buFont typeface="Arial" pitchFamily="34" charset="0"/>
              <a:buChar char="•"/>
            </a:pPr>
            <a:r>
              <a:rPr lang="en-US" dirty="0" smtClean="0">
                <a:solidFill>
                  <a:srgbClr val="FFFF00"/>
                </a:solidFill>
              </a:rPr>
              <a:t>Slidespanda.com</a:t>
            </a:r>
          </a:p>
        </p:txBody>
      </p:sp>
      <p:sp>
        <p:nvSpPr>
          <p:cNvPr id="2" name="Title 1"/>
          <p:cNvSpPr>
            <a:spLocks noGrp="1"/>
          </p:cNvSpPr>
          <p:nvPr>
            <p:ph type="title"/>
          </p:nvPr>
        </p:nvSpPr>
        <p:spPr>
          <a:xfrm>
            <a:off x="685800" y="381000"/>
            <a:ext cx="8183880" cy="677108"/>
          </a:xfrm>
        </p:spPr>
        <p:txBody>
          <a:bodyPr>
            <a:noAutofit/>
          </a:bodyPr>
          <a:lstStyle/>
          <a:p>
            <a:r>
              <a:rPr lang="en-US" b="1" dirty="0">
                <a:solidFill>
                  <a:schemeClr val="accent1">
                    <a:lumMod val="25000"/>
                  </a:schemeClr>
                </a:solidFill>
              </a:rPr>
              <a:t>References</a:t>
            </a:r>
          </a:p>
        </p:txBody>
      </p:sp>
    </p:spTree>
    <p:extLst>
      <p:ext uri="{BB962C8B-B14F-4D97-AF65-F5344CB8AC3E}">
        <p14:creationId xmlns:p14="http://schemas.microsoft.com/office/powerpoint/2010/main" val="88286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accent4"/>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1">
                    <a:lumMod val="25000"/>
                  </a:schemeClr>
                </a:solidFill>
              </a:rPr>
              <a:t>.org</a:t>
            </a:r>
            <a:endParaRPr lang="en-US" sz="5400" b="1" dirty="0">
              <a:solidFill>
                <a:schemeClr val="accent1">
                  <a:lumMod val="25000"/>
                </a:schemeClr>
              </a:solidFill>
            </a:endParaRPr>
          </a:p>
        </p:txBody>
      </p:sp>
    </p:spTree>
    <p:extLst>
      <p:ext uri="{BB962C8B-B14F-4D97-AF65-F5344CB8AC3E}">
        <p14:creationId xmlns:p14="http://schemas.microsoft.com/office/powerpoint/2010/main" val="183996526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Content</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4"/>
                </a:solidFill>
              </a:rPr>
              <a:t>What is a stroke?</a:t>
            </a:r>
          </a:p>
          <a:p>
            <a:r>
              <a:rPr lang="en-US" dirty="0" smtClean="0">
                <a:solidFill>
                  <a:schemeClr val="accent4"/>
                </a:solidFill>
              </a:rPr>
              <a:t>Types of strokes</a:t>
            </a:r>
          </a:p>
          <a:p>
            <a:pPr>
              <a:buNone/>
            </a:pPr>
            <a:r>
              <a:rPr lang="en-US" dirty="0" smtClean="0">
                <a:solidFill>
                  <a:schemeClr val="accent4"/>
                </a:solidFill>
              </a:rPr>
              <a:t>       Transient ischemic attack</a:t>
            </a:r>
          </a:p>
          <a:p>
            <a:pPr>
              <a:buNone/>
            </a:pPr>
            <a:r>
              <a:rPr lang="en-US" dirty="0" smtClean="0">
                <a:solidFill>
                  <a:schemeClr val="accent4"/>
                </a:solidFill>
              </a:rPr>
              <a:t>       Ischemic stroke</a:t>
            </a:r>
          </a:p>
          <a:p>
            <a:pPr>
              <a:buNone/>
            </a:pPr>
            <a:r>
              <a:rPr lang="en-US" dirty="0" smtClean="0">
                <a:solidFill>
                  <a:schemeClr val="accent4"/>
                </a:solidFill>
              </a:rPr>
              <a:t>       Hemorrhagic stroke</a:t>
            </a:r>
          </a:p>
          <a:p>
            <a:r>
              <a:rPr lang="en-US" dirty="0" smtClean="0">
                <a:solidFill>
                  <a:schemeClr val="accent4"/>
                </a:solidFill>
              </a:rPr>
              <a:t>Symptoms</a:t>
            </a:r>
          </a:p>
          <a:p>
            <a:r>
              <a:rPr lang="en-US" dirty="0" smtClean="0">
                <a:solidFill>
                  <a:schemeClr val="accent4"/>
                </a:solidFill>
              </a:rPr>
              <a:t>Causes</a:t>
            </a:r>
          </a:p>
          <a:p>
            <a:r>
              <a:rPr lang="en-US" dirty="0" smtClean="0">
                <a:solidFill>
                  <a:schemeClr val="accent4"/>
                </a:solidFill>
              </a:rPr>
              <a:t>Treatment</a:t>
            </a:r>
          </a:p>
          <a:p>
            <a:endParaRPr lang="en-US" dirty="0">
              <a:solidFill>
                <a:schemeClr val="accent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What is a stroke</a:t>
            </a:r>
            <a:r>
              <a:rPr lang="en-US" b="1"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chemeClr val="accent4"/>
                </a:solidFill>
              </a:rPr>
              <a:t>A stroke is a medical emergency that happens when the blood flow to your brain is interrupted. Without blood, your brain cells start to die. This can cause serious symptoms, lasting disability, and even death.</a:t>
            </a:r>
          </a:p>
          <a:p>
            <a:r>
              <a:rPr lang="en-US" dirty="0" smtClean="0">
                <a:solidFill>
                  <a:schemeClr val="accent4"/>
                </a:solidFill>
              </a:rPr>
              <a:t>There’s more than one kind of stroke. Keep reading to learn about the three main types of strokes, their symptoms, and treatments.</a:t>
            </a:r>
            <a:endParaRPr lang="en-US" dirty="0">
              <a:solidFill>
                <a:schemeClr val="accent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00"/>
                </a:solidFill>
              </a:rPr>
              <a:t>T</a:t>
            </a:r>
            <a:r>
              <a:rPr lang="en-US" b="1" dirty="0" smtClean="0">
                <a:solidFill>
                  <a:srgbClr val="FFFF00"/>
                </a:solidFill>
              </a:rPr>
              <a:t>ypes of </a:t>
            </a:r>
            <a:r>
              <a:rPr lang="en-US" b="1" dirty="0" smtClean="0">
                <a:solidFill>
                  <a:srgbClr val="FFFF00"/>
                </a:solidFill>
              </a:rPr>
              <a:t>strokes</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chemeClr val="accent4"/>
                </a:solidFill>
              </a:rPr>
              <a:t>There are three main types of stroke: transient ischemic attack, ischemic stroke, and hemorrhagic stroke. It’s estimated that 87 percent of strokes are ischemic.</a:t>
            </a:r>
          </a:p>
          <a:p>
            <a:r>
              <a:rPr lang="en-US" b="1" dirty="0" smtClean="0">
                <a:solidFill>
                  <a:schemeClr val="accent4"/>
                </a:solidFill>
              </a:rPr>
              <a:t>Transient ischemic attack</a:t>
            </a:r>
          </a:p>
          <a:p>
            <a:r>
              <a:rPr lang="en-US" b="1" dirty="0" smtClean="0">
                <a:solidFill>
                  <a:schemeClr val="accent4"/>
                </a:solidFill>
              </a:rPr>
              <a:t>Ischemic stroke</a:t>
            </a:r>
          </a:p>
          <a:p>
            <a:r>
              <a:rPr lang="en-US" b="1" dirty="0" smtClean="0">
                <a:solidFill>
                  <a:schemeClr val="accent4"/>
                </a:solidFill>
              </a:rPr>
              <a:t>Hemorrhagic stroke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oke: Symptoms, Causes, Treatment, Types &amp; More"/>
          <p:cNvPicPr>
            <a:picLocks noChangeAspect="1" noChangeArrowheads="1"/>
          </p:cNvPicPr>
          <p:nvPr/>
        </p:nvPicPr>
        <p:blipFill>
          <a:blip r:embed="rId2"/>
          <a:srcRect/>
          <a:stretch>
            <a:fillRect/>
          </a:stretch>
        </p:blipFill>
        <p:spPr bwMode="auto">
          <a:xfrm>
            <a:off x="228600" y="304800"/>
            <a:ext cx="8610600" cy="6286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Transient ischemic </a:t>
            </a:r>
            <a:r>
              <a:rPr lang="en-US" b="1" dirty="0" smtClean="0">
                <a:solidFill>
                  <a:srgbClr val="FFFF00"/>
                </a:solidFill>
              </a:rPr>
              <a:t>attack</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accent4"/>
                </a:solidFill>
              </a:rPr>
              <a:t>Doctors also call a transient ischemic attack (TIA) a warning or </a:t>
            </a:r>
            <a:r>
              <a:rPr lang="en-US" dirty="0" err="1" smtClean="0">
                <a:solidFill>
                  <a:schemeClr val="accent4"/>
                </a:solidFill>
              </a:rPr>
              <a:t>ministroke</a:t>
            </a:r>
            <a:r>
              <a:rPr lang="en-US" dirty="0" smtClean="0">
                <a:solidFill>
                  <a:schemeClr val="accent4"/>
                </a:solidFill>
              </a:rPr>
              <a:t>. Anything that temporarily blocks blood flow to your brain causes a TIA. The blood clot and TIA symptoms last for a short period of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rgbClr val="FFFF00"/>
                </a:solidFill>
              </a:rPr>
              <a:t>Ischemic </a:t>
            </a:r>
            <a:r>
              <a:rPr lang="en-US" b="1" dirty="0" smtClean="0">
                <a:solidFill>
                  <a:srgbClr val="FFFF00"/>
                </a:solidFill>
              </a:rPr>
              <a:t>stroke</a:t>
            </a:r>
            <a:endParaRPr lang="en-US" dirty="0">
              <a:solidFill>
                <a:srgbClr val="FFFF00"/>
              </a:solidFill>
            </a:endParaRPr>
          </a:p>
        </p:txBody>
      </p:sp>
      <p:sp>
        <p:nvSpPr>
          <p:cNvPr id="3" name="Content Placeholder 2"/>
          <p:cNvSpPr>
            <a:spLocks noGrp="1"/>
          </p:cNvSpPr>
          <p:nvPr>
            <p:ph idx="1"/>
          </p:nvPr>
        </p:nvSpPr>
        <p:spPr>
          <a:xfrm>
            <a:off x="228600" y="914400"/>
            <a:ext cx="8686800" cy="4777405"/>
          </a:xfrm>
        </p:spPr>
        <p:txBody>
          <a:bodyPr>
            <a:noAutofit/>
          </a:bodyPr>
          <a:lstStyle/>
          <a:p>
            <a:r>
              <a:rPr lang="en-US" sz="2400" dirty="0" smtClean="0">
                <a:solidFill>
                  <a:schemeClr val="accent4"/>
                </a:solidFill>
              </a:rPr>
              <a:t>An ischemic stroke occurs when a blood clot keeps blood from flowing to your brain. The blood clot is often due to atherosclerosis, which is a buildup of fatty deposits on the inner lining of a blood vessel. A portion of these fatty deposits can break off and block blood flow in your brain. The concept is similar to that of a heart attack, where a blood clot blocks blood flow to a portion of your heart.</a:t>
            </a:r>
          </a:p>
          <a:p>
            <a:r>
              <a:rPr lang="en-US" sz="2400" dirty="0" smtClean="0">
                <a:solidFill>
                  <a:schemeClr val="accent4"/>
                </a:solidFill>
              </a:rPr>
              <a:t>An ischemic stroke can be embolic, meaning the blood clot travels from another part of your body to your brain. An estimated 15 </a:t>
            </a:r>
            <a:r>
              <a:rPr lang="en-US" sz="2400" dirty="0" err="1" smtClean="0">
                <a:solidFill>
                  <a:schemeClr val="accent4"/>
                </a:solidFill>
              </a:rPr>
              <a:t>percentTrusted</a:t>
            </a:r>
            <a:r>
              <a:rPr lang="en-US" sz="2400" dirty="0" smtClean="0">
                <a:solidFill>
                  <a:schemeClr val="accent4"/>
                </a:solidFill>
              </a:rPr>
              <a:t> Source of embolic strokes are due to a condition called </a:t>
            </a:r>
            <a:r>
              <a:rPr lang="en-US" sz="2400" dirty="0" err="1" smtClean="0">
                <a:solidFill>
                  <a:schemeClr val="accent4"/>
                </a:solidFill>
              </a:rPr>
              <a:t>atrial</a:t>
            </a:r>
            <a:r>
              <a:rPr lang="en-US" sz="2400" dirty="0" smtClean="0">
                <a:solidFill>
                  <a:schemeClr val="accent4"/>
                </a:solidFill>
              </a:rPr>
              <a:t> fibrillation, where your heart beats irregularly.</a:t>
            </a:r>
          </a:p>
          <a:p>
            <a:r>
              <a:rPr lang="en-US" sz="2400" dirty="0" smtClean="0">
                <a:solidFill>
                  <a:schemeClr val="accent4"/>
                </a:solidFill>
              </a:rPr>
              <a:t>A thrombotic stroke is an ischemic stroke caused by a clot forming in a blood vessel in your brain.</a:t>
            </a:r>
          </a:p>
          <a:p>
            <a:r>
              <a:rPr lang="en-US" sz="2400" dirty="0" smtClean="0">
                <a:solidFill>
                  <a:schemeClr val="accent4"/>
                </a:solidFill>
              </a:rPr>
              <a:t>Unlike a TIA, the blood clot that causes an ischemic stroke won’t go away without treatment.</a:t>
            </a:r>
          </a:p>
          <a:p>
            <a:endParaRPr lang="en-US" sz="2400" dirty="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solidFill>
                  <a:srgbClr val="FFFF00"/>
                </a:solidFill>
              </a:rPr>
              <a:t>Hemorrhagic </a:t>
            </a:r>
            <a:r>
              <a:rPr lang="en-US" b="1" dirty="0" smtClean="0">
                <a:solidFill>
                  <a:srgbClr val="FFFF00"/>
                </a:solidFill>
              </a:rPr>
              <a:t>stroke</a:t>
            </a:r>
            <a:endParaRPr lang="en-US" dirty="0">
              <a:solidFill>
                <a:srgbClr val="FFFF00"/>
              </a:solidFill>
            </a:endParaRPr>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r>
              <a:rPr lang="en-US" dirty="0" smtClean="0">
                <a:solidFill>
                  <a:schemeClr val="accent4"/>
                </a:solidFill>
              </a:rPr>
              <a:t>A hemorrhagic stroke results when a blood vessel in your brain ruptures or breaks, spilling blood into the surrounding tissues.</a:t>
            </a:r>
          </a:p>
          <a:p>
            <a:r>
              <a:rPr lang="en-US" dirty="0" smtClean="0">
                <a:solidFill>
                  <a:schemeClr val="accent4"/>
                </a:solidFill>
              </a:rPr>
              <a:t>There are three main types of hemorrhagic strokes: The first is an aneurysm, which causes a portion of the weakened blood vessel to balloon outward and sometimes rupture. The other is an </a:t>
            </a:r>
            <a:r>
              <a:rPr lang="en-US" dirty="0" err="1" smtClean="0">
                <a:solidFill>
                  <a:schemeClr val="accent4"/>
                </a:solidFill>
              </a:rPr>
              <a:t>arteriovenous</a:t>
            </a:r>
            <a:r>
              <a:rPr lang="en-US" dirty="0" smtClean="0">
                <a:solidFill>
                  <a:schemeClr val="accent4"/>
                </a:solidFill>
              </a:rPr>
              <a:t> malformation, which involves abnormally formed blood vessels.</a:t>
            </a:r>
          </a:p>
          <a:p>
            <a:r>
              <a:rPr lang="en-US" dirty="0" smtClean="0">
                <a:solidFill>
                  <a:schemeClr val="accent4"/>
                </a:solidFill>
              </a:rPr>
              <a:t> If such a blood vessel ruptures, it can cause a hemorrhagic stroke. Lastly, very high blood pressure can cause weakening of the small blood vessels in the brain and result in bleeding into the brain as well.</a:t>
            </a:r>
          </a:p>
          <a:p>
            <a:endParaRPr lang="en-US" dirty="0">
              <a:solidFill>
                <a:schemeClr val="accent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a:solidFill>
                  <a:srgbClr val="FFFF00"/>
                </a:solidFill>
              </a:rPr>
              <a:t>S</a:t>
            </a:r>
            <a:r>
              <a:rPr lang="en-US" b="1" dirty="0" smtClean="0">
                <a:solidFill>
                  <a:srgbClr val="FFFF00"/>
                </a:solidFill>
              </a:rPr>
              <a:t>ymptoms </a:t>
            </a:r>
            <a:endParaRPr lang="en-US" dirty="0">
              <a:solidFill>
                <a:srgbClr val="FFFF00"/>
              </a:solidFill>
            </a:endParaRP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r>
              <a:rPr lang="en-US" dirty="0" smtClean="0">
                <a:solidFill>
                  <a:schemeClr val="accent4"/>
                </a:solidFill>
              </a:rPr>
              <a:t>The different stroke types cause similar symptoms because each affects blood flow in your brain. The only way to determine what type of stroke you may be having is to seek medical attention. A doctor will order imaging tests to view your brain.</a:t>
            </a:r>
          </a:p>
          <a:p>
            <a:r>
              <a:rPr lang="en-US" dirty="0" smtClean="0">
                <a:solidFill>
                  <a:schemeClr val="accent4"/>
                </a:solidFill>
              </a:rPr>
              <a:t>The National Stroke </a:t>
            </a:r>
            <a:r>
              <a:rPr lang="en-US" dirty="0" err="1" smtClean="0">
                <a:solidFill>
                  <a:schemeClr val="accent4"/>
                </a:solidFill>
              </a:rPr>
              <a:t>AssociationTrusted</a:t>
            </a:r>
            <a:r>
              <a:rPr lang="en-US" dirty="0" smtClean="0">
                <a:solidFill>
                  <a:schemeClr val="accent4"/>
                </a:solidFill>
              </a:rPr>
              <a:t> Source recommends the FAST method to help identify the warning signs of a stroke:</a:t>
            </a:r>
          </a:p>
          <a:p>
            <a:r>
              <a:rPr lang="en-US" b="1" dirty="0" smtClean="0">
                <a:solidFill>
                  <a:schemeClr val="accent4"/>
                </a:solidFill>
              </a:rPr>
              <a:t>Face:</a:t>
            </a:r>
            <a:r>
              <a:rPr lang="en-US" dirty="0" smtClean="0">
                <a:solidFill>
                  <a:schemeClr val="accent4"/>
                </a:solidFill>
              </a:rPr>
              <a:t> When you smile, does one side of your face droop?</a:t>
            </a:r>
          </a:p>
          <a:p>
            <a:r>
              <a:rPr lang="en-US" b="1" dirty="0" smtClean="0">
                <a:solidFill>
                  <a:schemeClr val="accent4"/>
                </a:solidFill>
              </a:rPr>
              <a:t>Arms:</a:t>
            </a:r>
            <a:r>
              <a:rPr lang="en-US" dirty="0" smtClean="0">
                <a:solidFill>
                  <a:schemeClr val="accent4"/>
                </a:solidFill>
              </a:rPr>
              <a:t> When you raise both arms, does one arm drift down?</a:t>
            </a:r>
          </a:p>
          <a:p>
            <a:r>
              <a:rPr lang="en-US" b="1" dirty="0" smtClean="0">
                <a:solidFill>
                  <a:schemeClr val="accent4"/>
                </a:solidFill>
              </a:rPr>
              <a:t>Speech:</a:t>
            </a:r>
            <a:r>
              <a:rPr lang="en-US" dirty="0" smtClean="0">
                <a:solidFill>
                  <a:schemeClr val="accent4"/>
                </a:solidFill>
              </a:rPr>
              <a:t> Is your speech slurred? Are you having trouble talking?</a:t>
            </a:r>
          </a:p>
          <a:p>
            <a:r>
              <a:rPr lang="en-US" b="1" dirty="0" smtClean="0">
                <a:solidFill>
                  <a:schemeClr val="accent4"/>
                </a:solidFill>
              </a:rPr>
              <a:t>Time:</a:t>
            </a:r>
            <a:r>
              <a:rPr lang="en-US" dirty="0" smtClean="0">
                <a:solidFill>
                  <a:schemeClr val="accent4"/>
                </a:solidFill>
              </a:rPr>
              <a:t> If you experience any of these symptoms, call 911 immediately.</a:t>
            </a:r>
          </a:p>
          <a:p>
            <a:pPr>
              <a:buNone/>
            </a:pPr>
            <a:endParaRPr lang="en-US" dirty="0">
              <a:solidFill>
                <a:schemeClr val="accent4"/>
              </a:solidFill>
            </a:endParaRPr>
          </a:p>
        </p:txBody>
      </p:sp>
    </p:spTree>
  </p:cSld>
  <p:clrMapOvr>
    <a:masterClrMapping/>
  </p:clrMapOvr>
</p:sld>
</file>

<file path=ppt/theme/theme1.xml><?xml version="1.0" encoding="utf-8"?>
<a:theme xmlns:a="http://schemas.openxmlformats.org/drawingml/2006/main" name="Office Theme">
  <a:themeElements>
    <a:clrScheme name="Custom 4">
      <a:dk1>
        <a:srgbClr val="93A299"/>
      </a:dk1>
      <a:lt1>
        <a:srgbClr val="726056"/>
      </a:lt1>
      <a:dk2>
        <a:srgbClr val="D2533C"/>
      </a:dk2>
      <a:lt2>
        <a:srgbClr val="F3F2DC"/>
      </a:lt2>
      <a:accent1>
        <a:srgbClr val="F2F2F2"/>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1283</Words>
  <Application>Microsoft Office PowerPoint</Application>
  <PresentationFormat>On-screen Show (4:3)</PresentationFormat>
  <Paragraphs>72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Content</vt:lpstr>
      <vt:lpstr>What is a stroke?</vt:lpstr>
      <vt:lpstr>Types of strokes</vt:lpstr>
      <vt:lpstr>PowerPoint Presentation</vt:lpstr>
      <vt:lpstr>Transient ischemic attack</vt:lpstr>
      <vt:lpstr>Ischemic stroke</vt:lpstr>
      <vt:lpstr>Hemorrhagic stroke</vt:lpstr>
      <vt:lpstr>Symptoms </vt:lpstr>
      <vt:lpstr>PowerPoint Presentation</vt:lpstr>
      <vt:lpstr>What complications can a stroke cause? </vt:lpstr>
      <vt:lpstr>PowerPoint Presentation</vt:lpstr>
      <vt:lpstr>How are strokes treated?</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stroke?</dc:title>
  <dc:creator>crc</dc:creator>
  <cp:lastModifiedBy>CRP</cp:lastModifiedBy>
  <cp:revision>5</cp:revision>
  <dcterms:created xsi:type="dcterms:W3CDTF">2022-11-28T02:13:33Z</dcterms:created>
  <dcterms:modified xsi:type="dcterms:W3CDTF">2022-12-11T12:03:51Z</dcterms:modified>
</cp:coreProperties>
</file>