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65" d="100"/>
          <a:sy n="65" d="100"/>
        </p:scale>
        <p:origin x="-131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72767-05A4-460B-A8AA-38873B9B981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E954B-919C-40AE-AC4B-E68C8EE4F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86CA07A-AF38-4F3A-A475-FBB8723816A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CD311C-7287-4C77-84CB-BA3E83768FA1}" type="datetimeFigureOut">
              <a:rPr lang="en-US" smtClean="0"/>
              <a:t>12/10/2022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228600" y="5488327"/>
            <a:ext cx="90610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+mn-lt"/>
                <a:cs typeface="Times New Roman" pitchFamily="18" charset="0"/>
              </a:rPr>
              <a:t>                       Submitted </a:t>
            </a:r>
            <a:r>
              <a:rPr lang="en-US" b="1" dirty="0">
                <a:latin typeface="+mn-lt"/>
                <a:cs typeface="Times New Roman" pitchFamily="18" charset="0"/>
              </a:rPr>
              <a:t>To:	 </a:t>
            </a:r>
            <a:r>
              <a:rPr lang="en-US" b="1" dirty="0" smtClean="0">
                <a:latin typeface="+mn-lt"/>
                <a:cs typeface="Times New Roman" pitchFamily="18" charset="0"/>
              </a:rPr>
              <a:t>             </a:t>
            </a:r>
            <a:r>
              <a:rPr lang="en-US" b="1" dirty="0">
                <a:latin typeface="+mn-lt"/>
                <a:cs typeface="Times New Roman" pitchFamily="18" charset="0"/>
              </a:rPr>
              <a:t> </a:t>
            </a:r>
            <a:r>
              <a:rPr lang="en-US" b="1" dirty="0" smtClean="0">
                <a:latin typeface="+mn-lt"/>
                <a:cs typeface="Times New Roman" pitchFamily="18" charset="0"/>
              </a:rPr>
              <a:t>                           </a:t>
            </a:r>
            <a:r>
              <a:rPr lang="en-US" b="1" dirty="0" smtClean="0">
                <a:latin typeface="+mn-lt"/>
                <a:cs typeface="Times New Roman" pitchFamily="18" charset="0"/>
              </a:rPr>
              <a:t>      Submitted </a:t>
            </a:r>
            <a:r>
              <a:rPr lang="en-US" b="1" dirty="0">
                <a:latin typeface="+mn-lt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b="1" dirty="0" smtClean="0">
                <a:latin typeface="+mn-lt"/>
                <a:cs typeface="Times New Roman" pitchFamily="18" charset="0"/>
              </a:rPr>
              <a:t>                       Studymafia.org                                                  Studymafia.org               </a:t>
            </a:r>
            <a:endParaRPr lang="en-US" b="1" dirty="0"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8494" y="2369404"/>
            <a:ext cx="44805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Types</a:t>
            </a:r>
            <a:r>
              <a:rPr lang="en-US" alt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altLang="en-US" sz="5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Elisa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19283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229600" cy="3276600"/>
          </a:xfrm>
        </p:spPr>
        <p:txBody>
          <a:bodyPr>
            <a:normAutofit/>
          </a:bodyPr>
          <a:lstStyle/>
          <a:p>
            <a:r>
              <a:rPr lang="en-US" b="1" dirty="0" smtClean="0"/>
              <a:t>Advantages:</a:t>
            </a:r>
            <a:endParaRPr lang="en-US" dirty="0" smtClean="0"/>
          </a:p>
          <a:p>
            <a:r>
              <a:rPr lang="en-US" dirty="0" smtClean="0"/>
              <a:t>Highest specificity and sensitivity</a:t>
            </a:r>
          </a:p>
          <a:p>
            <a:r>
              <a:rPr lang="en-US" dirty="0" smtClean="0"/>
              <a:t>Compatible with complex sample matrices</a:t>
            </a:r>
          </a:p>
          <a:p>
            <a:r>
              <a:rPr lang="en-US" b="1" dirty="0" smtClean="0"/>
              <a:t>Disadvantages:</a:t>
            </a:r>
            <a:endParaRPr lang="en-US" dirty="0" smtClean="0"/>
          </a:p>
          <a:p>
            <a:r>
              <a:rPr lang="en-US" dirty="0" smtClean="0"/>
              <a:t>Longer protocol</a:t>
            </a:r>
          </a:p>
          <a:p>
            <a:r>
              <a:rPr lang="en-US" dirty="0" smtClean="0"/>
              <a:t>Challenging to develop</a:t>
            </a:r>
            <a:endParaRPr lang="en-US" dirty="0"/>
          </a:p>
        </p:txBody>
      </p:sp>
      <p:pic>
        <p:nvPicPr>
          <p:cNvPr id="12290" name="Picture 2" descr="Diagram of a sandwich ELI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3657600"/>
            <a:ext cx="9153525" cy="29908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Competitive ELISA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Competitive ELISAs are commonly used for small molecules, when the protein of interest is too small to efficiently sandwich with two antibodies. Similar to a sandwich ELISA, a capture antibody is coated on a </a:t>
            </a:r>
            <a:r>
              <a:rPr lang="en-US" dirty="0" err="1" smtClean="0"/>
              <a:t>microplate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Instead of using a conjugated detection antibody, a conjugated antigen is used to complete for binding with the antigen present in the sample. </a:t>
            </a:r>
          </a:p>
          <a:p>
            <a:r>
              <a:rPr lang="en-US" dirty="0" smtClean="0"/>
              <a:t>The more antigen present in the sample, the less conjugated antigen will bind to the capture antibody. </a:t>
            </a:r>
          </a:p>
          <a:p>
            <a:r>
              <a:rPr lang="en-US" dirty="0" smtClean="0"/>
              <a:t>Substrate is added and the signal produced is inversely proportional to the amount of protein present in the sample.</a:t>
            </a: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229600" cy="2895599"/>
          </a:xfrm>
        </p:spPr>
        <p:txBody>
          <a:bodyPr>
            <a:normAutofit/>
          </a:bodyPr>
          <a:lstStyle/>
          <a:p>
            <a:r>
              <a:rPr lang="en-US" b="1" dirty="0" smtClean="0"/>
              <a:t>When to Use:</a:t>
            </a:r>
            <a:r>
              <a:rPr lang="en-US" dirty="0" smtClean="0"/>
              <a:t> Determining concentrations of a small molecules and hormones.</a:t>
            </a:r>
          </a:p>
          <a:p>
            <a:r>
              <a:rPr lang="en-US" b="1" dirty="0" smtClean="0"/>
              <a:t>Advantages:</a:t>
            </a:r>
            <a:endParaRPr lang="en-US" dirty="0" smtClean="0"/>
          </a:p>
          <a:p>
            <a:r>
              <a:rPr lang="en-US" dirty="0" smtClean="0"/>
              <a:t>Ability to </a:t>
            </a:r>
            <a:r>
              <a:rPr lang="en-US" dirty="0" err="1" smtClean="0"/>
              <a:t>quantitate</a:t>
            </a:r>
            <a:r>
              <a:rPr lang="en-US" dirty="0" smtClean="0"/>
              <a:t> small molecules</a:t>
            </a:r>
          </a:p>
          <a:p>
            <a:r>
              <a:rPr lang="en-US" b="1" dirty="0" smtClean="0"/>
              <a:t>Disadvantages:</a:t>
            </a:r>
            <a:endParaRPr lang="en-US" dirty="0" smtClean="0"/>
          </a:p>
          <a:p>
            <a:r>
              <a:rPr lang="en-US" dirty="0" smtClean="0"/>
              <a:t>Less specific since you are only using 1 antibody</a:t>
            </a:r>
          </a:p>
          <a:p>
            <a:r>
              <a:rPr lang="en-US" dirty="0" smtClean="0"/>
              <a:t>Requires a conjugated antigen</a:t>
            </a:r>
          </a:p>
          <a:p>
            <a:endParaRPr lang="en-US" dirty="0"/>
          </a:p>
        </p:txBody>
      </p:sp>
      <p:pic>
        <p:nvPicPr>
          <p:cNvPr id="24578" name="Picture 2" descr="Diagram of a competitive ELI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76600"/>
            <a:ext cx="8705850" cy="319087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 Principle </a:t>
            </a:r>
            <a:r>
              <a:rPr lang="en-US" b="1" dirty="0" smtClean="0"/>
              <a:t>of </a:t>
            </a:r>
            <a:r>
              <a:rPr lang="en-US" b="1" dirty="0" smtClean="0"/>
              <a:t>ELISA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ELISA works on the principle that specific antibodies bind the target antigen and detect the presence and quantity of antigens binding.</a:t>
            </a:r>
          </a:p>
          <a:p>
            <a:r>
              <a:rPr lang="en-US" dirty="0" smtClean="0"/>
              <a:t> In order to increase the sensitivity and precision of the assay, the plate must be coated with antibodies with high affinity. </a:t>
            </a:r>
          </a:p>
          <a:p>
            <a:r>
              <a:rPr lang="en-US" dirty="0" smtClean="0"/>
              <a:t>ELISA can provide a useful measurement of antigen-antibody concentration.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      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ELISA test is an innovation in biomedical research field as it gives most accurate results. </a:t>
            </a:r>
          </a:p>
          <a:p>
            <a:r>
              <a:rPr lang="en-US" dirty="0" smtClean="0"/>
              <a:t>It has many advantages over other methods in terms of sensitivity, specificity and in terms of cost. </a:t>
            </a:r>
          </a:p>
          <a:p>
            <a:r>
              <a:rPr lang="en-US" dirty="0" smtClean="0"/>
              <a:t>It detects almost all types of biological molecules in the given sample at very low concentrations and quantities. </a:t>
            </a:r>
          </a:p>
          <a:p>
            <a:r>
              <a:rPr lang="en-US" dirty="0" smtClean="0"/>
              <a:t>ELISA remains an important tool in both clinical and basic research, as well as in clinical diagnostics although it has its own disadvantages and limitations.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             References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3767946021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</a:rPr>
              <a:t>.org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3578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Content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ELISA?</a:t>
            </a:r>
          </a:p>
          <a:p>
            <a:r>
              <a:rPr lang="en-US" dirty="0"/>
              <a:t>T</a:t>
            </a:r>
            <a:r>
              <a:rPr lang="en-US" dirty="0" smtClean="0"/>
              <a:t>ypes of ELISA</a:t>
            </a:r>
          </a:p>
          <a:p>
            <a:pPr>
              <a:buNone/>
            </a:pPr>
            <a:r>
              <a:rPr lang="en-US" dirty="0" smtClean="0"/>
              <a:t>           Direct </a:t>
            </a:r>
          </a:p>
          <a:p>
            <a:pPr>
              <a:buNone/>
            </a:pPr>
            <a:r>
              <a:rPr lang="en-US" dirty="0" smtClean="0"/>
              <a:t>           Indirect</a:t>
            </a:r>
          </a:p>
          <a:p>
            <a:pPr>
              <a:buNone/>
            </a:pPr>
            <a:r>
              <a:rPr lang="en-US" dirty="0" smtClean="0"/>
              <a:t>           Sandwich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  Competitive</a:t>
            </a:r>
          </a:p>
          <a:p>
            <a:r>
              <a:rPr lang="en-US" dirty="0" smtClean="0"/>
              <a:t> Principle</a:t>
            </a:r>
          </a:p>
          <a:p>
            <a:r>
              <a:rPr lang="en-US" dirty="0" smtClean="0"/>
              <a:t>Conclusion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What </a:t>
            </a:r>
            <a:r>
              <a:rPr lang="en-US" b="1" dirty="0" smtClean="0"/>
              <a:t>is an ELISA?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ELISA stands for </a:t>
            </a:r>
            <a:r>
              <a:rPr lang="en-US" b="1" dirty="0" smtClean="0"/>
              <a:t>enzyme-linked immunoassay</a:t>
            </a:r>
            <a:r>
              <a:rPr lang="en-US" b="0" dirty="0" smtClean="0"/>
              <a:t>. It is a commonly used laboratory test to detect antibodies in the blood. </a:t>
            </a:r>
          </a:p>
          <a:p>
            <a:r>
              <a:rPr lang="en-US" b="0" dirty="0" smtClean="0"/>
              <a:t>An antibody is a protein produced by the body’s immune system when it detects harmful substances, called antigens.</a:t>
            </a:r>
          </a:p>
          <a:p>
            <a:r>
              <a:rPr lang="en-US" b="0" dirty="0" smtClean="0"/>
              <a:t> ELISA is an effective and widely used technique in microbiology and virology—in particular, for investigating infectious pathogens.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    Types </a:t>
            </a:r>
            <a:r>
              <a:rPr lang="en-US" b="1" dirty="0" smtClean="0"/>
              <a:t>of </a:t>
            </a:r>
            <a:r>
              <a:rPr lang="en-US" b="1" dirty="0" smtClean="0"/>
              <a:t>ELISAs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four main types of ELISAs are </a:t>
            </a:r>
          </a:p>
          <a:p>
            <a:r>
              <a:rPr lang="en-US" b="1" dirty="0" smtClean="0"/>
              <a:t>Direct </a:t>
            </a:r>
          </a:p>
          <a:p>
            <a:r>
              <a:rPr lang="en-US" b="1" dirty="0" smtClean="0"/>
              <a:t>Indirect</a:t>
            </a:r>
          </a:p>
          <a:p>
            <a:r>
              <a:rPr lang="en-US" b="1" dirty="0" smtClean="0"/>
              <a:t>Sandwich</a:t>
            </a:r>
            <a:endParaRPr lang="en-US" b="1" dirty="0"/>
          </a:p>
          <a:p>
            <a:r>
              <a:rPr lang="en-US" b="1" dirty="0" smtClean="0"/>
              <a:t>Competitive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     Direct ELISA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 a direct ELISA, an antigen or sample is immobilized directly on the plate and a conjugated detection antibody binds to the target protein. </a:t>
            </a:r>
          </a:p>
          <a:p>
            <a:r>
              <a:rPr lang="en-US" dirty="0" smtClean="0"/>
              <a:t>Substrate is then added, producing a signal that is proportional to the amount of </a:t>
            </a:r>
            <a:r>
              <a:rPr lang="en-US" dirty="0" err="1" smtClean="0"/>
              <a:t>analyte</a:t>
            </a:r>
            <a:r>
              <a:rPr lang="en-US" dirty="0" smtClean="0"/>
              <a:t> in the sample. Since only one antibody is used in a direct ELISA, they are less specific than a sandwich ELISA.</a:t>
            </a:r>
          </a:p>
          <a:p>
            <a:r>
              <a:rPr lang="en-US" b="1" dirty="0" smtClean="0"/>
              <a:t>When to Use:</a:t>
            </a:r>
            <a:r>
              <a:rPr lang="en-US" dirty="0" smtClean="0"/>
              <a:t> Assessing antibody affinity and specificity. Investigating blocking/inhibitory interactions.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  Advantages:</a:t>
            </a:r>
            <a:endParaRPr lang="en-US" dirty="0" smtClean="0"/>
          </a:p>
          <a:p>
            <a:r>
              <a:rPr lang="en-US" dirty="0" smtClean="0"/>
              <a:t>Fast and simple protocol</a:t>
            </a:r>
          </a:p>
          <a:p>
            <a:pPr>
              <a:buNone/>
            </a:pPr>
            <a:r>
              <a:rPr lang="en-US" b="1" dirty="0" smtClean="0"/>
              <a:t>    Disadvantages:</a:t>
            </a:r>
            <a:endParaRPr lang="en-US" dirty="0" smtClean="0"/>
          </a:p>
          <a:p>
            <a:r>
              <a:rPr lang="en-US" dirty="0" smtClean="0"/>
              <a:t>Less specific since you are only using 1 antibody.</a:t>
            </a:r>
          </a:p>
          <a:p>
            <a:r>
              <a:rPr lang="en-US" dirty="0" smtClean="0"/>
              <a:t>Potential for high background if all proteins from a sample are immobilized in well.</a:t>
            </a:r>
          </a:p>
        </p:txBody>
      </p:sp>
      <p:pic>
        <p:nvPicPr>
          <p:cNvPr id="2050" name="Picture 2" descr="Diagram of a direct ELI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86200"/>
            <a:ext cx="8001000" cy="277603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     Indirect ELISA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indirect ELISA is similar to a direct ELISA in that an antigen is immobilized on a plate, but it includes an additional amplification detection step. </a:t>
            </a:r>
          </a:p>
          <a:p>
            <a:r>
              <a:rPr lang="en-US" dirty="0" smtClean="0"/>
              <a:t>First, an </a:t>
            </a:r>
            <a:r>
              <a:rPr lang="en-US" dirty="0" err="1" smtClean="0"/>
              <a:t>unconjugated</a:t>
            </a:r>
            <a:r>
              <a:rPr lang="en-US" dirty="0" smtClean="0"/>
              <a:t> primary detection antibody is added and binds to the specific antigen. A conjugated secondary antibody directed against the host species of the primary antibody is then added. </a:t>
            </a:r>
          </a:p>
          <a:p>
            <a:r>
              <a:rPr lang="en-US" dirty="0" smtClean="0"/>
              <a:t>Substrate then produces a signal proportional to the amount of antigen bound in the well.</a:t>
            </a:r>
          </a:p>
          <a:p>
            <a:r>
              <a:rPr lang="en-US" b="1" dirty="0" smtClean="0"/>
              <a:t>When to Use:</a:t>
            </a:r>
            <a:r>
              <a:rPr lang="en-US" dirty="0" smtClean="0"/>
              <a:t> Measuring endogenous antibodies.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1"/>
            <a:ext cx="8229600" cy="2895600"/>
          </a:xfrm>
        </p:spPr>
        <p:txBody>
          <a:bodyPr/>
          <a:lstStyle/>
          <a:p>
            <a:r>
              <a:rPr lang="en-US" b="1" dirty="0" smtClean="0"/>
              <a:t>Advantages:</a:t>
            </a:r>
            <a:endParaRPr lang="en-US" dirty="0" smtClean="0"/>
          </a:p>
          <a:p>
            <a:r>
              <a:rPr lang="en-US" dirty="0" smtClean="0"/>
              <a:t>Amplification using a secondary antibody</a:t>
            </a:r>
          </a:p>
          <a:p>
            <a:r>
              <a:rPr lang="en-US" b="1" dirty="0" smtClean="0"/>
              <a:t>Disadvantages:</a:t>
            </a:r>
            <a:endParaRPr lang="en-US" dirty="0" smtClean="0"/>
          </a:p>
          <a:p>
            <a:r>
              <a:rPr lang="en-US" dirty="0" smtClean="0"/>
              <a:t>Potential for cross-reactivity caused by secondary antibody</a:t>
            </a:r>
          </a:p>
          <a:p>
            <a:endParaRPr lang="en-US" dirty="0"/>
          </a:p>
        </p:txBody>
      </p:sp>
      <p:pic>
        <p:nvPicPr>
          <p:cNvPr id="11266" name="Picture 2" descr="Diagram of an indirect ELI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581400"/>
            <a:ext cx="8458200" cy="221322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             Sandwich ELISA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Sandwich ELISAs are the most common type of ELISA. Two specific antibodies are used to sandwich the antigen, commonly referred to as matched antibody pairs. </a:t>
            </a:r>
          </a:p>
          <a:p>
            <a:r>
              <a:rPr lang="en-US" dirty="0" smtClean="0"/>
              <a:t>Capture antibody is coated on a </a:t>
            </a:r>
            <a:r>
              <a:rPr lang="en-US" dirty="0" err="1" smtClean="0"/>
              <a:t>microplate</a:t>
            </a:r>
            <a:r>
              <a:rPr lang="en-US" dirty="0" smtClean="0"/>
              <a:t>, sample is added, and the protein of interest binds and is immobilized on the plate. </a:t>
            </a:r>
          </a:p>
          <a:p>
            <a:r>
              <a:rPr lang="en-US" dirty="0" smtClean="0"/>
              <a:t>A conjugated-detection antibody is then added and binds to an additional </a:t>
            </a:r>
            <a:r>
              <a:rPr lang="en-US" dirty="0" err="1" smtClean="0"/>
              <a:t>epitope</a:t>
            </a:r>
            <a:r>
              <a:rPr lang="en-US" dirty="0" smtClean="0"/>
              <a:t> on the target protein. Substrate is added and produces a signal that is proportional to the amount of </a:t>
            </a:r>
            <a:r>
              <a:rPr lang="en-US" dirty="0" err="1" smtClean="0"/>
              <a:t>analyte</a:t>
            </a:r>
            <a:r>
              <a:rPr lang="en-US" dirty="0" smtClean="0"/>
              <a:t> present in the sample. </a:t>
            </a:r>
          </a:p>
          <a:p>
            <a:r>
              <a:rPr lang="en-US" dirty="0" smtClean="0"/>
              <a:t>Sandwich ELISAs are highly specific, since two antibodies are required to bind to the protein of interest.</a:t>
            </a:r>
          </a:p>
          <a:p>
            <a:r>
              <a:rPr lang="en-US" b="1" dirty="0" smtClean="0"/>
              <a:t>When to Use:</a:t>
            </a:r>
            <a:r>
              <a:rPr lang="en-US" dirty="0" smtClean="0"/>
              <a:t> Determining </a:t>
            </a:r>
            <a:r>
              <a:rPr lang="en-US" dirty="0" err="1" smtClean="0"/>
              <a:t>analyte</a:t>
            </a:r>
            <a:r>
              <a:rPr lang="en-US" dirty="0" smtClean="0"/>
              <a:t> concentration in a biological sample.</a:t>
            </a: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963</TotalTime>
  <Words>756</Words>
  <Application>Microsoft Office PowerPoint</Application>
  <PresentationFormat>On-screen Show (4:3)</PresentationFormat>
  <Paragraphs>80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PowerPoint Presentation</vt:lpstr>
      <vt:lpstr>             Content</vt:lpstr>
      <vt:lpstr>           What is an ELISA? </vt:lpstr>
      <vt:lpstr>               Types of ELISAs</vt:lpstr>
      <vt:lpstr>                Direct ELISA</vt:lpstr>
      <vt:lpstr>PowerPoint Presentation</vt:lpstr>
      <vt:lpstr>                Indirect ELISA</vt:lpstr>
      <vt:lpstr>PowerPoint Presentation</vt:lpstr>
      <vt:lpstr>              Sandwich ELISA</vt:lpstr>
      <vt:lpstr>PowerPoint Presentation</vt:lpstr>
      <vt:lpstr>          Competitive ELISA</vt:lpstr>
      <vt:lpstr>PowerPoint Presentation</vt:lpstr>
      <vt:lpstr>            Principle of ELISA</vt:lpstr>
      <vt:lpstr>                  Conclusion</vt:lpstr>
      <vt:lpstr>             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crc</dc:creator>
  <cp:lastModifiedBy>CRP</cp:lastModifiedBy>
  <cp:revision>4</cp:revision>
  <dcterms:created xsi:type="dcterms:W3CDTF">2022-11-30T04:24:42Z</dcterms:created>
  <dcterms:modified xsi:type="dcterms:W3CDTF">2022-12-11T08:11:11Z</dcterms:modified>
</cp:coreProperties>
</file>