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0"/>
  </p:notesMasterIdLst>
  <p:handoutMasterIdLst>
    <p:handoutMasterId r:id="rId21"/>
  </p:handoutMasterIdLst>
  <p:sldIdLst>
    <p:sldId id="426" r:id="rId3"/>
    <p:sldId id="322" r:id="rId4"/>
    <p:sldId id="324" r:id="rId5"/>
    <p:sldId id="362" r:id="rId6"/>
    <p:sldId id="361" r:id="rId7"/>
    <p:sldId id="325" r:id="rId8"/>
    <p:sldId id="418" r:id="rId9"/>
    <p:sldId id="419" r:id="rId10"/>
    <p:sldId id="420" r:id="rId11"/>
    <p:sldId id="421" r:id="rId12"/>
    <p:sldId id="422" r:id="rId13"/>
    <p:sldId id="423" r:id="rId14"/>
    <p:sldId id="424" r:id="rId15"/>
    <p:sldId id="397" r:id="rId16"/>
    <p:sldId id="425" r:id="rId17"/>
    <p:sldId id="351" r:id="rId18"/>
    <p:sldId id="427"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77728" autoAdjust="0"/>
  </p:normalViewPr>
  <p:slideViewPr>
    <p:cSldViewPr>
      <p:cViewPr>
        <p:scale>
          <a:sx n="51" d="100"/>
          <a:sy n="51" d="100"/>
        </p:scale>
        <p:origin x="-1548" y="-460"/>
      </p:cViewPr>
      <p:guideLst>
        <p:guide orient="horz" pos="2136"/>
        <p:guide pos="2917"/>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95"/>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11/30/2022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422961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11/30/2022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2025169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544213AF-26F6-41FA-8D85-E2C5388D6E58}" type="datetimeFigureOut">
              <a:rPr lang="en-US" smtClean="0"/>
              <a:t>11/30/2022</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11/30/2022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t>11/30/2022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44213AF-26F6-41FA-8D85-E2C5388D6E58}" type="datetimeFigureOut">
              <a:rPr lang="en-US" smtClean="0"/>
              <a:t>11/30/2022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544213AF-26F6-41FA-8D85-E2C5388D6E58}" type="datetimeFigureOut">
              <a:rPr lang="en-US" smtClean="0"/>
              <a:t>11/30/2022</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BBC35B-A44B-4119-B8DA-DE9E3DFADA20}" type="slidenum">
              <a:rPr kumimoji="0" lang="en-US" smtClean="0"/>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11/30/2022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t>11/30/2022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2.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p:nvPr/>
        </p:nvSpPr>
        <p:spPr bwMode="auto">
          <a:xfrm>
            <a:off x="-6042" y="5791253"/>
            <a:ext cx="3402314" cy="1080868"/>
          </a:xfrm>
          <a:prstGeom prst="rtTriangle">
            <a:avLst/>
          </a:prstGeom>
          <a:blipFill>
            <a:blip r:embed="rId19">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44213AF-26F6-41FA-8D85-E2C5388D6E58}" type="datetimeFigureOut">
              <a:rPr lang="en-US" smtClean="0"/>
              <a:t>11/30/2022</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ransition spd="slow">
    <p:comb/>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6740" y="5867400"/>
            <a:ext cx="9137260" cy="707886"/>
          </a:xfrm>
          <a:prstGeom prst="rect">
            <a:avLst/>
          </a:prstGeom>
          <a:solidFill>
            <a:schemeClr val="accent5">
              <a:lumMod val="25000"/>
            </a:schemeClr>
          </a:solidFill>
          <a:ln w="9525">
            <a:noFill/>
            <a:miter lim="800000"/>
            <a:headEnd/>
            <a:tailEnd/>
          </a:ln>
        </p:spPr>
        <p:txBody>
          <a:bodyPr wrap="square">
            <a:spAutoFit/>
          </a:bodyPr>
          <a:lstStyle/>
          <a:p>
            <a:pPr eaLnBrk="0" hangingPunct="0">
              <a:spcBef>
                <a:spcPct val="50000"/>
              </a:spcBef>
            </a:pP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To:	 </a:t>
            </a:r>
            <a:r>
              <a:rPr lang="en-US" sz="2000" b="1" dirty="0" smtClean="0">
                <a:solidFill>
                  <a:schemeClr val="bg1"/>
                </a:solidFill>
                <a:latin typeface="+mn-lt"/>
                <a:cs typeface="Times New Roman" pitchFamily="18" charset="0"/>
              </a:rPr>
              <a:t>             </a:t>
            </a:r>
            <a:r>
              <a:rPr lang="en-US" sz="2000" b="1" dirty="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Submitted </a:t>
            </a:r>
            <a:r>
              <a:rPr lang="en-US" sz="2000" b="1" dirty="0">
                <a:solidFill>
                  <a:schemeClr val="bg1"/>
                </a:solidFill>
                <a:latin typeface="+mn-lt"/>
                <a:cs typeface="Times New Roman" pitchFamily="18" charset="0"/>
              </a:rPr>
              <a:t>By:</a:t>
            </a:r>
          </a:p>
          <a:p>
            <a:pPr eaLnBrk="0" hangingPunct="0"/>
            <a:r>
              <a:rPr lang="en-US" sz="2000" b="1" dirty="0" smtClean="0">
                <a:solidFill>
                  <a:schemeClr val="bg1"/>
                </a:solidFill>
                <a:latin typeface="+mn-lt"/>
                <a:cs typeface="Times New Roman" pitchFamily="18" charset="0"/>
              </a:rPr>
              <a:t>                      </a:t>
            </a:r>
            <a:r>
              <a:rPr lang="en-US" sz="2000" b="1" dirty="0" smtClean="0">
                <a:solidFill>
                  <a:schemeClr val="bg1"/>
                </a:solidFill>
                <a:latin typeface="+mn-lt"/>
                <a:cs typeface="Times New Roman" pitchFamily="18" charset="0"/>
              </a:rPr>
              <a:t>Studymafia.org                                  Studymafia.org               </a:t>
            </a:r>
            <a:endParaRPr lang="en-US" sz="2000" b="1" dirty="0">
              <a:solidFill>
                <a:schemeClr val="bg1"/>
              </a:solidFill>
              <a:latin typeface="+mn-lt"/>
              <a:cs typeface="Times New Roman" pitchFamily="18" charset="0"/>
            </a:endParaRPr>
          </a:p>
        </p:txBody>
      </p:sp>
      <p:sp>
        <p:nvSpPr>
          <p:cNvPr id="8" name="Rectangle 7"/>
          <p:cNvSpPr/>
          <p:nvPr/>
        </p:nvSpPr>
        <p:spPr>
          <a:xfrm>
            <a:off x="2057400" y="2413337"/>
            <a:ext cx="6096000" cy="1938992"/>
          </a:xfrm>
          <a:prstGeom prst="rect">
            <a:avLst/>
          </a:prstGeom>
          <a:noFill/>
        </p:spPr>
        <p:txBody>
          <a:bodyPr wrap="square">
            <a:spAutoFit/>
          </a:bodyPr>
          <a:lstStyle/>
          <a:p>
            <a:pPr algn="ctr" fontAlgn="auto">
              <a:spcBef>
                <a:spcPts val="0"/>
              </a:spcBef>
              <a:spcAft>
                <a:spcPts val="0"/>
              </a:spcAft>
              <a:defRPr/>
            </a:pPr>
            <a:r>
              <a:rPr lang="en-US" altLang="en-US" sz="6000" b="1" dirty="0" smtClean="0">
                <a:solidFill>
                  <a:srgbClr val="002060"/>
                </a:solidFill>
                <a:latin typeface="Times New Roman" pitchFamily="18" charset="0"/>
                <a:cs typeface="Times New Roman" pitchFamily="18" charset="0"/>
              </a:rPr>
              <a:t>Threats</a:t>
            </a:r>
            <a:r>
              <a:rPr lang="en-US" altLang="en-US" sz="6000" b="1" dirty="0" smtClean="0">
                <a:solidFill>
                  <a:srgbClr val="C00000"/>
                </a:solidFill>
                <a:latin typeface="Times New Roman" pitchFamily="18" charset="0"/>
                <a:cs typeface="Times New Roman" pitchFamily="18" charset="0"/>
              </a:rPr>
              <a:t> to </a:t>
            </a:r>
            <a:r>
              <a:rPr lang="en-US" altLang="en-US" sz="6000" b="1" dirty="0" smtClean="0">
                <a:solidFill>
                  <a:schemeClr val="accent4"/>
                </a:solidFill>
                <a:latin typeface="Times New Roman" pitchFamily="18" charset="0"/>
                <a:cs typeface="Times New Roman" pitchFamily="18" charset="0"/>
              </a:rPr>
              <a:t>Biodiversity</a:t>
            </a:r>
            <a:endParaRPr lang="en-US" sz="6000" b="1" spc="300" dirty="0">
              <a:ln w="11430" cmpd="sng">
                <a:solidFill>
                  <a:schemeClr val="accent1">
                    <a:tint val="10000"/>
                  </a:schemeClr>
                </a:solidFill>
                <a:prstDash val="solid"/>
                <a:miter lim="800000"/>
              </a:ln>
              <a:solidFill>
                <a:schemeClr val="accent4"/>
              </a:solidFill>
              <a:effectLst>
                <a:glow rad="45500">
                  <a:schemeClr val="accent1">
                    <a:satMod val="220000"/>
                    <a:alpha val="35000"/>
                  </a:schemeClr>
                </a:glow>
              </a:effectLst>
            </a:endParaRPr>
          </a:p>
        </p:txBody>
      </p:sp>
    </p:spTree>
    <p:extLst>
      <p:ext uri="{BB962C8B-B14F-4D97-AF65-F5344CB8AC3E}">
        <p14:creationId xmlns:p14="http://schemas.microsoft.com/office/powerpoint/2010/main" val="2794362599"/>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4399915"/>
          </a:xfrm>
          <a:prstGeom prst="rect">
            <a:avLst/>
          </a:prstGeom>
          <a:noFill/>
        </p:spPr>
        <p:txBody>
          <a:bodyPr wrap="square">
            <a:spAutoFit/>
          </a:bodyPr>
          <a:lstStyle/>
          <a:p>
            <a:pPr marL="0" indent="0">
              <a:buFont typeface="Arial" panose="020B0604020202020204" pitchFamily="34" charset="0"/>
              <a:buNone/>
            </a:pPr>
            <a:r>
              <a:rPr sz="2800" b="1" smtClean="0"/>
              <a:t>Water pollution</a:t>
            </a:r>
          </a:p>
          <a:p>
            <a:pPr marL="457200" indent="-457200">
              <a:buFont typeface="Arial" panose="020B0604020202020204" pitchFamily="34" charset="0"/>
              <a:buChar char="•"/>
            </a:pPr>
            <a:r>
              <a:rPr sz="2800" smtClean="0"/>
              <a:t>Water pollution decreases biological diversity as well. </a:t>
            </a:r>
          </a:p>
          <a:p>
            <a:pPr marL="457200" indent="-457200">
              <a:buFont typeface="Arial" panose="020B0604020202020204" pitchFamily="34" charset="0"/>
              <a:buNone/>
            </a:pPr>
            <a:r>
              <a:rPr sz="2800" b="1" smtClean="0"/>
              <a:t>Water pollution can include:</a:t>
            </a:r>
          </a:p>
          <a:p>
            <a:pPr marL="457200" indent="-457200">
              <a:buFont typeface="Arial" panose="020B0604020202020204" pitchFamily="34" charset="0"/>
              <a:buChar char="•"/>
            </a:pPr>
            <a:r>
              <a:rPr sz="2800" smtClean="0"/>
              <a:t>debris from garbage dumping, including plastic in the oceans which can strangle, suffocate or congest the gastrointestinal systems of birds and marine life;</a:t>
            </a:r>
          </a:p>
          <a:p>
            <a:pPr marL="457200" indent="-457200">
              <a:buFont typeface="Arial" panose="020B0604020202020204" pitchFamily="34" charset="0"/>
              <a:buChar char="•"/>
            </a:pPr>
            <a:r>
              <a:rPr sz="2800" smtClean="0"/>
              <a:t>oil and petrochemicals from many different sources;</a:t>
            </a:r>
            <a:r>
              <a:rPr lang="en-IN" sz="2800" smtClean="0"/>
              <a:t> </a:t>
            </a:r>
            <a:r>
              <a:rPr sz="2800" smtClean="0"/>
              <a:t>heavy metals from acid mine drainage;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3538220"/>
          </a:xfrm>
          <a:prstGeom prst="rect">
            <a:avLst/>
          </a:prstGeom>
          <a:noFill/>
        </p:spPr>
        <p:txBody>
          <a:bodyPr wrap="square">
            <a:spAutoFit/>
          </a:bodyPr>
          <a:lstStyle/>
          <a:p>
            <a:pPr marL="0" indent="0">
              <a:buFont typeface="Arial" panose="020B0604020202020204" pitchFamily="34" charset="0"/>
              <a:buNone/>
            </a:pPr>
            <a:r>
              <a:rPr sz="3200" b="1" smtClean="0"/>
              <a:t>Land pollution</a:t>
            </a:r>
          </a:p>
          <a:p>
            <a:pPr marL="457200" indent="-457200">
              <a:buFont typeface="Arial" panose="020B0604020202020204" pitchFamily="34" charset="0"/>
              <a:buChar char="•"/>
            </a:pPr>
            <a:r>
              <a:rPr sz="3200" smtClean="0"/>
              <a:t>Land pollution, like acid mine drainage, hazardous waste sites, deposition of toxic chemicals from the air, whatever the source is a special threat to biodiversity because it diminishes the land available for any plant growth.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4030980"/>
          </a:xfrm>
          <a:prstGeom prst="rect">
            <a:avLst/>
          </a:prstGeom>
          <a:noFill/>
        </p:spPr>
        <p:txBody>
          <a:bodyPr wrap="square">
            <a:spAutoFit/>
          </a:bodyPr>
          <a:lstStyle/>
          <a:p>
            <a:pPr marL="0" indent="0">
              <a:buFont typeface="Arial" panose="020B0604020202020204" pitchFamily="34" charset="0"/>
              <a:buNone/>
            </a:pPr>
            <a:r>
              <a:rPr sz="3200" b="1" smtClean="0"/>
              <a:t>Climate change</a:t>
            </a:r>
          </a:p>
          <a:p>
            <a:pPr marL="457200" indent="-457200">
              <a:buFont typeface="Arial" panose="020B0604020202020204" pitchFamily="34" charset="0"/>
              <a:buChar char="•"/>
            </a:pPr>
            <a:r>
              <a:rPr sz="3200" smtClean="0"/>
              <a:t>Climate change is the recent rapid warming of the earth due in large part to the burning of fossil fuels which is creating too much carbon in the atmosphere. </a:t>
            </a:r>
          </a:p>
          <a:p>
            <a:pPr marL="457200" indent="-457200">
              <a:buFont typeface="Arial" panose="020B0604020202020204" pitchFamily="34" charset="0"/>
              <a:buChar char="•"/>
            </a:pPr>
            <a:r>
              <a:rPr sz="3200" smtClean="0"/>
              <a:t>Rainforests have been studied for their role as a carbon sink, absorbing copious amounts of this greenhouse gas emission.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4246245"/>
          </a:xfrm>
          <a:prstGeom prst="rect">
            <a:avLst/>
          </a:prstGeom>
          <a:noFill/>
        </p:spPr>
        <p:txBody>
          <a:bodyPr wrap="square">
            <a:spAutoFit/>
          </a:bodyPr>
          <a:lstStyle/>
          <a:p>
            <a:pPr marL="0" indent="0">
              <a:buFont typeface="Arial" panose="020B0604020202020204" pitchFamily="34" charset="0"/>
              <a:buNone/>
            </a:pPr>
            <a:r>
              <a:rPr sz="3000" b="1" smtClean="0"/>
              <a:t>Invasive species</a:t>
            </a:r>
          </a:p>
          <a:p>
            <a:pPr marL="457200" indent="-457200">
              <a:buFont typeface="Arial" panose="020B0604020202020204" pitchFamily="34" charset="0"/>
              <a:buChar char="•"/>
            </a:pPr>
            <a:r>
              <a:rPr sz="3000" smtClean="0"/>
              <a:t>The ease with which one can travel the globe and the plenitude of transcontinental voyages has increased invasive species everywhere.  </a:t>
            </a:r>
          </a:p>
          <a:p>
            <a:pPr marL="457200" indent="-457200">
              <a:buFont typeface="Arial" panose="020B0604020202020204" pitchFamily="34" charset="0"/>
              <a:buChar char="•"/>
            </a:pPr>
            <a:r>
              <a:rPr sz="3000" smtClean="0"/>
              <a:t>Climate change affords yet another advantage to invasive species that bloom earlier in an extended growing season, taking firm hold and crowding out the new growth of native species. </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Importance of Biodiversity</a:t>
            </a:r>
          </a:p>
        </p:txBody>
      </p:sp>
      <p:sp>
        <p:nvSpPr>
          <p:cNvPr id="2" name="TextBox 1"/>
          <p:cNvSpPr txBox="1"/>
          <p:nvPr/>
        </p:nvSpPr>
        <p:spPr>
          <a:xfrm>
            <a:off x="609600" y="1676400"/>
            <a:ext cx="7696200" cy="3538220"/>
          </a:xfrm>
          <a:prstGeom prst="rect">
            <a:avLst/>
          </a:prstGeom>
          <a:noFill/>
        </p:spPr>
        <p:txBody>
          <a:bodyPr wrap="square">
            <a:spAutoFit/>
          </a:bodyPr>
          <a:lstStyle/>
          <a:p>
            <a:pPr marL="514350" indent="-514350">
              <a:buFont typeface="Arial" panose="020B0604020202020204" pitchFamily="34" charset="0"/>
              <a:buChar char="•"/>
            </a:pPr>
            <a:r>
              <a:rPr lang="en-US" sz="3200" dirty="0" smtClean="0"/>
              <a:t>Biodiversity strengthens the web of life and contributes to healthy ecosystems.</a:t>
            </a:r>
          </a:p>
          <a:p>
            <a:pPr marL="514350" indent="-514350">
              <a:buFont typeface="Arial" panose="020B0604020202020204" pitchFamily="34" charset="0"/>
              <a:buChar char="•"/>
            </a:pPr>
            <a:r>
              <a:rPr lang="en-US" sz="3200" dirty="0" smtClean="0"/>
              <a:t>Healthy ecosystems contribute to clean air and climate regulation, clean water through filtration and decompose and cycle organic matter to make rich soil so that the process of life can continue.</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e5a34415fc91937c134e7b6b395858"/>
          <p:cNvPicPr>
            <a:picLocks noChangeAspect="1"/>
          </p:cNvPicPr>
          <p:nvPr/>
        </p:nvPicPr>
        <p:blipFill>
          <a:blip r:embed="rId2"/>
          <a:srcRect b="10098"/>
          <a:stretch>
            <a:fillRect/>
          </a:stretch>
        </p:blipFill>
        <p:spPr>
          <a:xfrm>
            <a:off x="609600" y="304800"/>
            <a:ext cx="8086090" cy="5394325"/>
          </a:xfrm>
          <a:prstGeom prst="rect">
            <a:avLst/>
          </a:prstGeom>
        </p:spPr>
      </p:pic>
    </p:spTree>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3107690"/>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Biodiversity is all the different kinds of life you'll find in one area—the variety of animals, plants, fungi, and even microorganisms like bacteria that make up our natural world. </a:t>
            </a:r>
          </a:p>
          <a:p>
            <a:pPr marL="514350" indent="-514350">
              <a:buFont typeface="Wingdings" panose="05000000000000000000" pitchFamily="2" charset="2"/>
              <a:buChar char="ü"/>
            </a:pPr>
            <a:r>
              <a:rPr lang="en-US" sz="2800" dirty="0" smtClean="0"/>
              <a:t>Each of these species and organisms work together in ecosystems, like an intricate web, to maintain balance and support life.</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16</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tx1">
                    <a:lumMod val="75000"/>
                    <a:lumOff val="25000"/>
                  </a:schemeClr>
                </a:solidFill>
              </a:rPr>
              <a:t>.org</a:t>
            </a:r>
            <a:endParaRPr lang="en-US" sz="5400" b="1" dirty="0">
              <a:solidFill>
                <a:schemeClr val="tx1">
                  <a:lumMod val="75000"/>
                  <a:lumOff val="25000"/>
                </a:schemeClr>
              </a:solidFill>
            </a:endParaRPr>
          </a:p>
        </p:txBody>
      </p:sp>
    </p:spTree>
    <p:extLst>
      <p:ext uri="{BB962C8B-B14F-4D97-AF65-F5344CB8AC3E}">
        <p14:creationId xmlns:p14="http://schemas.microsoft.com/office/powerpoint/2010/main" val="4090947764"/>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5334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buFont typeface="Wingdings" panose="05000000000000000000" charset="0"/>
              <a:buChar char="ü"/>
            </a:pPr>
            <a:r>
              <a:rPr lang="en-IN" altLang="en-US" sz="3200" dirty="0">
                <a:solidFill>
                  <a:schemeClr val="tx2"/>
                </a:solidFill>
                <a:latin typeface="Times New Roman" panose="02020603050405020304" pitchFamily="18" charset="0"/>
                <a:cs typeface="Times New Roman" panose="02020603050405020304" pitchFamily="18" charset="0"/>
              </a:rPr>
              <a:t>Definition</a:t>
            </a:r>
          </a:p>
          <a:p>
            <a:pPr lvl="1" eaLnBrk="1" hangingPunct="1">
              <a:buClr>
                <a:srgbClr val="0039A6"/>
              </a:buClr>
              <a:buFont typeface="Wingdings" panose="05000000000000000000" charset="0"/>
              <a:buChar char="ü"/>
            </a:pPr>
            <a:r>
              <a:rPr lang="en-IN" altLang="en-US" sz="3200" dirty="0">
                <a:solidFill>
                  <a:schemeClr val="tx2"/>
                </a:solidFill>
                <a:latin typeface="Times New Roman" panose="02020603050405020304" pitchFamily="18" charset="0"/>
                <a:cs typeface="Times New Roman" panose="02020603050405020304" pitchFamily="18" charset="0"/>
              </a:rPr>
              <a:t>Introduction</a:t>
            </a:r>
            <a:endParaRPr lang="en-US" altLang="en-US" sz="3200" dirty="0" smtClean="0">
              <a:solidFill>
                <a:schemeClr val="tx2"/>
              </a:solidFill>
              <a:latin typeface="Times New Roman" panose="02020603050405020304" pitchFamily="18" charset="0"/>
              <a:cs typeface="Times New Roman" panose="02020603050405020304" pitchFamily="18" charset="0"/>
              <a:sym typeface="+mn-ea"/>
            </a:endParaRPr>
          </a:p>
          <a:p>
            <a:pPr lvl="1" eaLnBrk="1" hangingPunct="1">
              <a:buClr>
                <a:srgbClr val="0039A6"/>
              </a:buClr>
              <a:buFont typeface="Wingdings" panose="05000000000000000000" charset="0"/>
              <a:buChar char="ü"/>
            </a:pPr>
            <a:r>
              <a:rPr lang="en-IN" altLang="en-US" sz="3200" dirty="0" smtClean="0">
                <a:solidFill>
                  <a:schemeClr val="tx2"/>
                </a:solidFill>
                <a:latin typeface="Times New Roman" panose="02020603050405020304" pitchFamily="18" charset="0"/>
                <a:cs typeface="Times New Roman" panose="02020603050405020304" pitchFamily="18" charset="0"/>
                <a:sym typeface="+mn-ea"/>
              </a:rPr>
              <a:t>Threats to Biodiversity</a:t>
            </a:r>
          </a:p>
          <a:p>
            <a:pPr lvl="1" eaLnBrk="1" hangingPunct="1">
              <a:buClr>
                <a:srgbClr val="0039A6"/>
              </a:buClr>
              <a:buFont typeface="Wingdings" panose="05000000000000000000" charset="0"/>
              <a:buChar char="ü"/>
            </a:pPr>
            <a:r>
              <a:rPr lang="en-IN" altLang="en-US" sz="3200" dirty="0" smtClean="0">
                <a:solidFill>
                  <a:schemeClr val="tx2"/>
                </a:solidFill>
                <a:latin typeface="Times New Roman" panose="02020603050405020304" pitchFamily="18" charset="0"/>
                <a:cs typeface="Times New Roman" panose="02020603050405020304" pitchFamily="18" charset="0"/>
                <a:sym typeface="+mn-ea"/>
              </a:rPr>
              <a:t>Importance</a:t>
            </a:r>
            <a:r>
              <a:rPr lang="en-US" altLang="en-US" sz="3200" dirty="0" smtClean="0">
                <a:solidFill>
                  <a:schemeClr val="tx2"/>
                </a:solidFill>
                <a:latin typeface="Times New Roman" panose="02020603050405020304" pitchFamily="18" charset="0"/>
                <a:cs typeface="Times New Roman" panose="02020603050405020304" pitchFamily="18" charset="0"/>
                <a:sym typeface="+mn-ea"/>
              </a:rPr>
              <a:t> </a:t>
            </a:r>
            <a:r>
              <a:rPr lang="en-IN" altLang="en-US" sz="3200" dirty="0" smtClean="0">
                <a:solidFill>
                  <a:schemeClr val="tx2"/>
                </a:solidFill>
                <a:latin typeface="Times New Roman" panose="02020603050405020304" pitchFamily="18" charset="0"/>
                <a:cs typeface="Times New Roman" panose="02020603050405020304" pitchFamily="18" charset="0"/>
                <a:sym typeface="+mn-ea"/>
              </a:rPr>
              <a:t>of</a:t>
            </a:r>
            <a:r>
              <a:rPr lang="en-US" altLang="en-US" sz="3200" dirty="0" smtClean="0">
                <a:solidFill>
                  <a:schemeClr val="tx2"/>
                </a:solidFill>
                <a:latin typeface="Times New Roman" panose="02020603050405020304" pitchFamily="18" charset="0"/>
                <a:cs typeface="Times New Roman" panose="02020603050405020304" pitchFamily="18" charset="0"/>
                <a:sym typeface="+mn-ea"/>
              </a:rPr>
              <a:t> Biodiversity </a:t>
            </a:r>
          </a:p>
          <a:p>
            <a:pPr lvl="1" eaLnBrk="1" hangingPunct="1">
              <a:buClr>
                <a:srgbClr val="0039A6"/>
              </a:buClr>
              <a:buFont typeface="Wingdings" panose="05000000000000000000" charset="0"/>
              <a:buChar char="ü"/>
            </a:pPr>
            <a:r>
              <a:rPr lang="en-IN" altLang="en-US" sz="3200" dirty="0" smtClean="0">
                <a:solidFill>
                  <a:schemeClr val="tx2"/>
                </a:solidFill>
                <a:latin typeface="Times New Roman" panose="02020603050405020304" pitchFamily="18" charset="0"/>
                <a:cs typeface="Times New Roman" panose="02020603050405020304" pitchFamily="18" charset="0"/>
                <a:sym typeface="+mn-ea"/>
              </a:rPr>
              <a:t>Conclusion</a:t>
            </a:r>
            <a:endParaRPr lang="en-IN" altLang="en-US" sz="3200" dirty="0" smtClean="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US" altLang="en-US" sz="3200" dirty="0" smtClean="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IN" altLang="en-US" sz="3200" dirty="0">
              <a:solidFill>
                <a:schemeClr val="tx2"/>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IN" altLang="en-US" sz="3200" dirty="0">
              <a:solidFill>
                <a:schemeClr val="tx2"/>
              </a:solidFill>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609600" y="1752600"/>
            <a:ext cx="317627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3600" dirty="0" smtClean="0"/>
              <a:t>    </a:t>
            </a:r>
            <a:r>
              <a:rPr sz="3600" dirty="0" smtClean="0"/>
              <a:t>Biodiversity is the variety of life on Earth at all its levels, from genes to ecosystems.  </a:t>
            </a:r>
            <a:r>
              <a:rPr lang="en-IN" sz="3600" dirty="0" smtClean="0"/>
              <a:t> </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threats-to-biodiversity"/>
          <p:cNvPicPr>
            <a:picLocks noChangeAspect="1"/>
          </p:cNvPicPr>
          <p:nvPr/>
        </p:nvPicPr>
        <p:blipFill>
          <a:blip r:embed="rId3"/>
          <a:srcRect r="49538"/>
          <a:stretch>
            <a:fillRect/>
          </a:stretch>
        </p:blipFill>
        <p:spPr>
          <a:xfrm>
            <a:off x="4191000" y="1828800"/>
            <a:ext cx="3782060" cy="3885565"/>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67259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dirty="0" smtClean="0"/>
              <a:t>Taking a step back then, we can see that the biggest threat to biodiversity is the exponential population growth of homo sapiens and consequent urbanization. </a:t>
            </a:r>
          </a:p>
          <a:p>
            <a:r>
              <a:rPr lang="en-US" dirty="0" smtClean="0"/>
              <a:t>In meeting our demands for food, shelter, clothing and consumer goods, we are destroying the of habitats of other species without check. </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pic>
        <p:nvPicPr>
          <p:cNvPr id="2" name="Picture 1" descr="Major-Threats-to-Biodiversity"/>
          <p:cNvPicPr>
            <a:picLocks noChangeAspect="1"/>
          </p:cNvPicPr>
          <p:nvPr/>
        </p:nvPicPr>
        <p:blipFill>
          <a:blip r:embed="rId3"/>
          <a:srcRect b="9870"/>
          <a:stretch>
            <a:fillRect/>
          </a:stretch>
        </p:blipFill>
        <p:spPr>
          <a:xfrm>
            <a:off x="609600" y="381000"/>
            <a:ext cx="7992110" cy="5440045"/>
          </a:xfrm>
          <a:prstGeom prst="rect">
            <a:avLst/>
          </a:prstGeom>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4399915"/>
          </a:xfrm>
          <a:prstGeom prst="rect">
            <a:avLst/>
          </a:prstGeom>
          <a:noFill/>
        </p:spPr>
        <p:txBody>
          <a:bodyPr wrap="square">
            <a:spAutoFit/>
          </a:bodyPr>
          <a:lstStyle/>
          <a:p>
            <a:pPr marL="0" indent="0">
              <a:buFont typeface="Arial" panose="020B0604020202020204" pitchFamily="34" charset="0"/>
              <a:buNone/>
            </a:pPr>
            <a:r>
              <a:rPr lang="en-US" sz="2800" b="1" smtClean="0"/>
              <a:t>Deforestation</a:t>
            </a:r>
          </a:p>
          <a:p>
            <a:pPr marL="514350" indent="-514350">
              <a:buFont typeface="Arial" panose="020B0604020202020204" pitchFamily="34" charset="0"/>
              <a:buChar char="•"/>
            </a:pPr>
            <a:r>
              <a:rPr lang="en-US" sz="2800" smtClean="0"/>
              <a:t>The highest concentrations of biodiversity on land are in the tropical rainforests.  More than 50 percent of the world’s species are thought to exist in the tropical rainforests</a:t>
            </a:r>
            <a:r>
              <a:rPr lang="en-IN" altLang="en-US" sz="2800" smtClean="0"/>
              <a:t>.</a:t>
            </a:r>
            <a:endParaRPr lang="en-US" sz="2800" smtClean="0"/>
          </a:p>
          <a:p>
            <a:pPr marL="514350" indent="-514350">
              <a:buFont typeface="Arial" panose="020B0604020202020204" pitchFamily="34" charset="0"/>
              <a:buChar char="•"/>
            </a:pPr>
            <a:r>
              <a:rPr lang="en-US" sz="2800" smtClean="0"/>
              <a:t>And yet, over the past 40 years, around 20 percent of the Amazon jungle has been cleared for timber, agriculture and cattle ranching and scientists estimate that another 20 percent of the trees will be felled over the next 20 years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3969385"/>
          </a:xfrm>
          <a:prstGeom prst="rect">
            <a:avLst/>
          </a:prstGeom>
          <a:noFill/>
        </p:spPr>
        <p:txBody>
          <a:bodyPr wrap="square">
            <a:spAutoFit/>
          </a:bodyPr>
          <a:lstStyle/>
          <a:p>
            <a:pPr marL="0" indent="0">
              <a:buFont typeface="Arial" panose="020B0604020202020204" pitchFamily="34" charset="0"/>
              <a:buNone/>
            </a:pPr>
            <a:r>
              <a:rPr lang="en-US" sz="2800" b="1" smtClean="0"/>
              <a:t>Further habitat loss and nature degradation</a:t>
            </a:r>
            <a:r>
              <a:rPr lang="en-IN" altLang="en-US" sz="2800" b="1" smtClean="0"/>
              <a:t>:</a:t>
            </a:r>
            <a:endParaRPr lang="en-US" sz="2800" b="1" smtClean="0"/>
          </a:p>
          <a:p>
            <a:pPr marL="457200" indent="-457200">
              <a:buFont typeface="Arial" panose="020B0604020202020204" pitchFamily="34" charset="0"/>
              <a:buChar char="•"/>
            </a:pPr>
            <a:r>
              <a:rPr lang="en-US" sz="2800" smtClean="0"/>
              <a:t>Habitat loss generally involves development, sometimes intensive development and subsequent permanent population by humans. </a:t>
            </a:r>
          </a:p>
          <a:p>
            <a:pPr marL="457200" indent="-457200">
              <a:buFont typeface="Arial" panose="020B0604020202020204" pitchFamily="34" charset="0"/>
              <a:buChar char="•"/>
            </a:pPr>
            <a:r>
              <a:rPr lang="en-US" sz="2800" smtClean="0"/>
              <a:t>It eliminates natural habitats with one scoop of the backhoe, fragments ecosystems so they are unrecognizable as such in an afternoon, and forces migration of any animals and birds which might have survived.</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3969385"/>
          </a:xfrm>
          <a:prstGeom prst="rect">
            <a:avLst/>
          </a:prstGeom>
          <a:noFill/>
        </p:spPr>
        <p:txBody>
          <a:bodyPr wrap="square">
            <a:spAutoFit/>
          </a:bodyPr>
          <a:lstStyle/>
          <a:p>
            <a:pPr marL="0" indent="0">
              <a:buFont typeface="Arial" panose="020B0604020202020204" pitchFamily="34" charset="0"/>
              <a:buNone/>
            </a:pPr>
            <a:r>
              <a:rPr sz="2800" b="1" smtClean="0"/>
              <a:t>Overexploitation</a:t>
            </a:r>
          </a:p>
          <a:p>
            <a:pPr marL="457200" indent="-457200">
              <a:buFont typeface="Arial" panose="020B0604020202020204" pitchFamily="34" charset="0"/>
              <a:buChar char="•"/>
            </a:pPr>
            <a:r>
              <a:rPr sz="2800" smtClean="0"/>
              <a:t>The World Wildlife Fund asserts that overexploitation is the second largest threat to many species after habitat loss. </a:t>
            </a:r>
          </a:p>
          <a:p>
            <a:pPr marL="457200" indent="-457200">
              <a:buFont typeface="Arial" panose="020B0604020202020204" pitchFamily="34" charset="0"/>
              <a:buChar char="•"/>
            </a:pPr>
            <a:r>
              <a:rPr sz="2800" smtClean="0"/>
              <a:t>If overfishing continues at its present rate, the world will run out of seafood by 2048. </a:t>
            </a:r>
          </a:p>
          <a:p>
            <a:pPr marL="457200" indent="-457200">
              <a:buFont typeface="Arial" panose="020B0604020202020204" pitchFamily="34" charset="0"/>
              <a:buChar char="•"/>
            </a:pPr>
            <a:r>
              <a:rPr sz="2800" smtClean="0"/>
              <a:t>Overhunting is done for several different reasons, one is for the high profits to be made in the illegal wildlife trade of plants and animals.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Threats </a:t>
            </a:r>
            <a:r>
              <a:rPr lang="en-US" altLang="en-US" sz="3600" b="1" dirty="0" smtClean="0">
                <a:solidFill>
                  <a:schemeClr val="accent2"/>
                </a:solidFill>
                <a:latin typeface="Times New Roman" panose="02020603050405020304" pitchFamily="18" charset="0"/>
                <a:cs typeface="Times New Roman" panose="02020603050405020304" pitchFamily="18" charset="0"/>
              </a:rPr>
              <a:t>to Biodiversity  </a:t>
            </a:r>
          </a:p>
        </p:txBody>
      </p:sp>
      <p:sp>
        <p:nvSpPr>
          <p:cNvPr id="2" name="TextBox 1"/>
          <p:cNvSpPr txBox="1"/>
          <p:nvPr/>
        </p:nvSpPr>
        <p:spPr>
          <a:xfrm>
            <a:off x="609600" y="1600200"/>
            <a:ext cx="7924800" cy="3969385"/>
          </a:xfrm>
          <a:prstGeom prst="rect">
            <a:avLst/>
          </a:prstGeom>
          <a:noFill/>
        </p:spPr>
        <p:txBody>
          <a:bodyPr wrap="square">
            <a:spAutoFit/>
          </a:bodyPr>
          <a:lstStyle/>
          <a:p>
            <a:pPr marL="0" indent="0">
              <a:buFont typeface="Arial" panose="020B0604020202020204" pitchFamily="34" charset="0"/>
              <a:buNone/>
            </a:pPr>
            <a:r>
              <a:rPr sz="2800" b="1" smtClean="0"/>
              <a:t>Air pollution</a:t>
            </a:r>
          </a:p>
          <a:p>
            <a:pPr marL="457200" indent="-457200">
              <a:buFont typeface="Arial" panose="020B0604020202020204" pitchFamily="34" charset="0"/>
              <a:buChar char="•"/>
            </a:pPr>
            <a:r>
              <a:rPr sz="2800" smtClean="0"/>
              <a:t>Pollution, in the many forms it takes, is a major threat to biodiversity.</a:t>
            </a:r>
          </a:p>
          <a:p>
            <a:pPr marL="457200" indent="-457200">
              <a:buFont typeface="Arial" panose="020B0604020202020204" pitchFamily="34" charset="0"/>
              <a:buChar char="•"/>
            </a:pPr>
            <a:r>
              <a:rPr sz="2800" smtClean="0"/>
              <a:t>Air pollution can affect animals and birds through inhalation of gases or small particles, ingesting particles suspended in food or water or in the case of soft-bodied invertebrates like earthworms or animals with thin, moist skin like frogs and lizards, by absorbing gases through the skin</a:t>
            </a:r>
            <a:r>
              <a:rPr lang="en-IN" sz="2800" smtClean="0"/>
              <a:t>.</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773</Words>
  <Application>Microsoft Office PowerPoint</Application>
  <PresentationFormat>On-screen Show (4:3)</PresentationFormat>
  <Paragraphs>214</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7_SEPDPO</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906</cp:revision>
  <cp:lastPrinted>2014-09-05T11:57:00Z</cp:lastPrinted>
  <dcterms:created xsi:type="dcterms:W3CDTF">2014-04-08T13:15:00Z</dcterms:created>
  <dcterms:modified xsi:type="dcterms:W3CDTF">2022-11-30T14:23:18Z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CF3B8A366DFA48799A42ED28D73A18EA</vt:lpwstr>
  </property>
  <property fmtid="{D5CDD505-2E9C-101B-9397-08002B2CF9AE}" pid="3" name="KSOProductBuildVer">
    <vt:lpwstr>1033-11.2.0.11417</vt:lpwstr>
  </property>
</Properties>
</file>