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1" r:id="rId2"/>
  </p:sldMasterIdLst>
  <p:notesMasterIdLst>
    <p:notesMasterId r:id="rId25"/>
  </p:notesMasterIdLst>
  <p:handoutMasterIdLst>
    <p:handoutMasterId r:id="rId26"/>
  </p:handoutMasterIdLst>
  <p:sldIdLst>
    <p:sldId id="426" r:id="rId3"/>
    <p:sldId id="322" r:id="rId4"/>
    <p:sldId id="324" r:id="rId5"/>
    <p:sldId id="362" r:id="rId6"/>
    <p:sldId id="361" r:id="rId7"/>
    <p:sldId id="325" r:id="rId8"/>
    <p:sldId id="397" r:id="rId9"/>
    <p:sldId id="418" r:id="rId10"/>
    <p:sldId id="419" r:id="rId11"/>
    <p:sldId id="398" r:id="rId12"/>
    <p:sldId id="420" r:id="rId13"/>
    <p:sldId id="399" r:id="rId14"/>
    <p:sldId id="421" r:id="rId15"/>
    <p:sldId id="422" r:id="rId16"/>
    <p:sldId id="407" r:id="rId17"/>
    <p:sldId id="423" r:id="rId18"/>
    <p:sldId id="409" r:id="rId19"/>
    <p:sldId id="424" r:id="rId20"/>
    <p:sldId id="425" r:id="rId21"/>
    <p:sldId id="351" r:id="rId22"/>
    <p:sldId id="427" r:id="rId23"/>
    <p:sldId id="428"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9A6"/>
    <a:srgbClr val="006600"/>
    <a:srgbClr val="028432"/>
    <a:srgbClr val="E7E7D8"/>
    <a:srgbClr val="0536C6"/>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4" autoAdjust="0"/>
    <p:restoredTop sz="77728" autoAdjust="0"/>
  </p:normalViewPr>
  <p:slideViewPr>
    <p:cSldViewPr>
      <p:cViewPr>
        <p:scale>
          <a:sx n="51" d="100"/>
          <a:sy n="51" d="100"/>
        </p:scale>
        <p:origin x="-1548" y="-460"/>
      </p:cViewPr>
      <p:guideLst>
        <p:guide orient="horz" pos="2170"/>
        <p:guide pos="291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942"/>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7" Type="http://schemas.openxmlformats.org/officeDocument/2006/relationships/slide" Target="slides/slide20.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7.xml"/><Relationship Id="rId5" Type="http://schemas.openxmlformats.org/officeDocument/2006/relationships/slide" Target="slides/slide15.xml"/><Relationship Id="rId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t>12/14/2022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AD26005-350B-4663-8083-A0ECEF69C9D7}" type="slidenum">
              <a:rPr lang="en-US" altLang="en-US"/>
              <a:t>‹#›</a:t>
            </a:fld>
            <a:endParaRPr lang="en-US" altLang="en-US" dirty="0"/>
          </a:p>
        </p:txBody>
      </p:sp>
    </p:spTree>
    <p:extLst>
      <p:ext uri="{BB962C8B-B14F-4D97-AF65-F5344CB8AC3E}">
        <p14:creationId xmlns:p14="http://schemas.microsoft.com/office/powerpoint/2010/main" val="196313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t>12/14/2022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1C3C041-5338-46DC-B5C2-45D7FFBDD6E7}" type="slidenum">
              <a:rPr lang="en-US" altLang="en-US"/>
              <a:t>‹#›</a:t>
            </a:fld>
            <a:endParaRPr lang="en-US" altLang="en-US" dirty="0"/>
          </a:p>
        </p:txBody>
      </p:sp>
    </p:spTree>
    <p:extLst>
      <p:ext uri="{BB962C8B-B14F-4D97-AF65-F5344CB8AC3E}">
        <p14:creationId xmlns:p14="http://schemas.microsoft.com/office/powerpoint/2010/main" val="2256388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12/14/2022</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12/14/2022</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12</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12/14/2022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12/14/2022</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14</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12/14/2022</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12/14/2022</a:t>
            </a:fld>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12/14/2022</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12/14/2022</a:t>
            </a:fld>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12/14/2022</a:t>
            </a:fld>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12/14/2022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12/14/2022</a:t>
            </a:fld>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20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12/14/2022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12/14/2022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4</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12/14/2022</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5</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12/14/2022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12/14/2022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12/14/2022</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12/14/2022</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12/14/2022</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2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2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ln>
          <a:effectLst/>
        </p:spPr>
        <p:txBody>
          <a:bodyPr wrap="none" anchor="ctr"/>
          <a:lstStyle/>
          <a:p>
            <a:pPr>
              <a:lnSpc>
                <a:spcPct val="106000"/>
              </a:lnSpc>
              <a:spcBef>
                <a:spcPct val="50000"/>
              </a:spcBef>
              <a:buSzPct val="100000"/>
              <a:buFont typeface="Wingdings 2" panose="05020102010507070707" pitchFamily="18" charset="2"/>
              <a:buNone/>
              <a:defRPr/>
            </a:pPr>
            <a:endParaRPr lang="en-US" sz="11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anose="020B0604020202020204"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anose="05000000000000000000"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9EDE2762-D309-4A1B-90D4-EE2DB97D9608}" type="slidenum">
              <a:rPr lang="en-US" altLang="en-US"/>
              <a:t>‹#›</a:t>
            </a:fld>
            <a:endParaRPr lang="en-US" altLang="en-US" dirty="0"/>
          </a:p>
        </p:txBody>
      </p:sp>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A6995B87-722D-46BC-9CC9-1ED5024E22B0}" type="slidenum">
              <a:rPr lang="en-US" altLang="en-US"/>
              <a:t>‹#›</a:t>
            </a:fld>
            <a:endParaRPr lang="en-US" altLang="en-US" dirty="0"/>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2CBE984D-2DD5-4668-BAF8-1C9AC1A13DBC}" type="slidenum">
              <a:rPr lang="en-US" altLang="en-US"/>
              <a:t>‹#›</a:t>
            </a:fld>
            <a:endParaRPr lang="en-US" altLang="en-US" dirty="0"/>
          </a:p>
        </p:txBody>
      </p:sp>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486D207D-9E64-417F-AA84-D9CB1A523B53}" type="slidenum">
              <a:rPr lang="en-US" altLang="en-US"/>
              <a:t>‹#›</a:t>
            </a:fld>
            <a:endParaRPr lang="en-US" altLang="en-US" dirty="0"/>
          </a:p>
        </p:txBody>
      </p:sp>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C346C8A6-4EAA-425C-AD65-FB7185D13849}" type="slidenum">
              <a:rPr lang="en-US" altLang="en-US"/>
              <a:t>‹#›</a:t>
            </a:fld>
            <a:endParaRPr lang="en-US" altLang="en-US" dirty="0"/>
          </a:p>
        </p:txBody>
      </p:sp>
    </p:spTree>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2800">
                <a:solidFill>
                  <a:srgbClr val="0039A6"/>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1pPr>
          </a:lstStyle>
          <a:p>
            <a:pPr>
              <a:defRPr/>
            </a:pPr>
            <a:fld id="{BF2DA97D-831A-48CD-A7A1-23EF5E790589}" type="slidenum">
              <a:rPr lang="en-US" altLang="en-US"/>
              <a:t>‹#›</a:t>
            </a:fld>
            <a:endParaRPr lang="en-US" altLang="en-US" dirty="0"/>
          </a:p>
        </p:txBody>
      </p:sp>
    </p:spTree>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i="0" u="none">
                <a:solidFill>
                  <a:schemeClr val="bg2"/>
                </a:solidFill>
                <a:latin typeface="+mn-lt"/>
              </a:defRPr>
            </a:lvl2pPr>
            <a:lvl3pPr>
              <a:buClr>
                <a:schemeClr val="tx1"/>
              </a:buClr>
              <a:buSzPct val="100000"/>
              <a:buFont typeface="Arial" panose="020B0604020202020204" pitchFamily="34" charset="0"/>
              <a:buChar char="•"/>
              <a:defRPr sz="1800" i="0">
                <a:solidFill>
                  <a:schemeClr val="bg2"/>
                </a:solidFill>
              </a:defRPr>
            </a:lvl3pPr>
            <a:lvl4pPr>
              <a:buClr>
                <a:schemeClr val="tx1"/>
              </a:buClr>
              <a:buSzPct val="70000"/>
              <a:buFont typeface="Courier New" panose="02070309020205020404" pitchFamily="49" charset="0"/>
              <a:buChar char="o"/>
              <a:defRPr sz="1800" i="0" baseline="0">
                <a:solidFill>
                  <a:schemeClr val="bg2"/>
                </a:solidFill>
              </a:defRPr>
            </a:lvl4pPr>
            <a:lvl5pPr>
              <a:buClr>
                <a:schemeClr val="tx1"/>
              </a:buClr>
              <a:buSzPct val="70000"/>
              <a:buFont typeface="Arial" panose="020B0604020202020204"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544213AF-26F6-41FA-8D85-E2C5388D6E58}" type="datetimeFigureOut">
              <a:rPr lang="en-US" smtClean="0"/>
              <a:t>12/14/2022</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D5BBC35B-A44B-4119-B8DA-DE9E3DFADA20}" type="slidenum">
              <a:rPr kumimoji="0" lang="en-US" smtClean="0"/>
              <a:t>‹#›</a:t>
            </a:fld>
            <a:endParaRPr kumimoji="0" lang="en-US" dirty="0">
              <a:solidFill>
                <a:srgbClr val="FFFFFF"/>
              </a:solidFill>
            </a:endParaRPr>
          </a:p>
        </p:txBody>
      </p:sp>
    </p:spTree>
  </p:cSld>
  <p:clrMapOvr>
    <a:masterClrMapping/>
  </p:clrMapOvr>
  <p:transition spd="slow">
    <p:comb/>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DE2762-D309-4A1B-90D4-EE2DB97D9608}" type="slidenum">
              <a:rPr lang="en-US" altLang="en-US" smtClean="0"/>
              <a:t>‹#›</a:t>
            </a:fld>
            <a:endParaRPr lang="en-US" alt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t>12/14/2022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t>12/14/2022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46C8A6-4EAA-425C-AD65-FB7185D13849}" type="slidenum">
              <a:rPr lang="en-US" altLang="en-US" smtClean="0"/>
              <a:t>‹#›</a:t>
            </a:fld>
            <a:endParaRPr lang="en-US" altLang="en-US" dirty="0"/>
          </a:p>
        </p:txBody>
      </p:sp>
    </p:spTree>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CBE984D-2DD5-4668-BAF8-1C9AC1A13DBC}" type="slidenum">
              <a:rPr lang="en-US" altLang="en-US" smtClean="0"/>
              <a:t>‹#›</a:t>
            </a:fld>
            <a:endParaRPr lang="en-US" alt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6D207D-9E64-417F-AA84-D9CB1A523B53}" type="slidenum">
              <a:rPr lang="en-US" altLang="en-US" smtClean="0"/>
              <a:t>‹#›</a:t>
            </a:fld>
            <a:endParaRPr lang="en-US" altLang="en-US" dirty="0"/>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44213AF-26F6-41FA-8D85-E2C5388D6E58}" type="datetimeFigureOut">
              <a:rPr lang="en-US" smtClean="0"/>
              <a:t>12/14/2022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overrideClrMapping bg1="lt1" tx1="dk1" bg2="lt2" tx2="dk2" accent1="accent1" accent2="accent2" accent3="accent3" accent4="accent4" accent5="accent5" accent6="accent6" hlink="hlink" folHlink="folHlink"/>
  </p:clrMapOvr>
  <p:transition spd="slow">
    <p:comb/>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544213AF-26F6-41FA-8D85-E2C5388D6E58}" type="datetimeFigureOut">
              <a:rPr lang="en-US" smtClean="0"/>
              <a:t>12/14/2022</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5BBC35B-A44B-4119-B8DA-DE9E3DFADA20}" type="slidenum">
              <a:rPr kumimoji="0" lang="en-US" smtClean="0"/>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t>12/14/2022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t>12/14/2022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anose="05000000000000000000" pitchFamily="2" charset="2"/>
              <a:buChar char="q"/>
              <a:defRPr sz="2400" b="1">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a:solidFill>
                  <a:schemeClr val="bg2"/>
                </a:solidFill>
              </a:defRPr>
            </a:lvl4pPr>
            <a:lvl5pPr>
              <a:buClr>
                <a:schemeClr val="tx1"/>
              </a:buClr>
              <a:buSzPct val="70000"/>
              <a:buFont typeface="Arial" panose="020B0604020202020204"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2.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image" Target="../media/image2.jpe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transition spd="slow">
    <p:comb/>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p:nvPr/>
        </p:nvSpPr>
        <p:spPr bwMode="auto">
          <a:xfrm>
            <a:off x="-6042" y="5791253"/>
            <a:ext cx="3402314"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544213AF-26F6-41FA-8D85-E2C5388D6E58}" type="datetimeFigureOut">
              <a:rPr lang="en-US" smtClean="0"/>
              <a:t>12/14/2022</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D5BBC35B-A44B-4119-B8DA-DE9E3DFADA20}" type="slidenum">
              <a:rPr kumimoji="0" lang="en-US" smtClean="0"/>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ransition spd="slow">
    <p:comb/>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319942" y="76200"/>
            <a:ext cx="7024836" cy="792088"/>
          </a:xfrm>
          <a:prstGeom prst="rect">
            <a:avLst/>
          </a:prstGeom>
          <a:solidFill>
            <a:srgbClr val="FFFFFF"/>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accent4">
                    <a:lumMod val="25000"/>
                  </a:schemeClr>
                </a:solidFill>
                <a:latin typeface="Verdana" pitchFamily="34" charset="0"/>
                <a:cs typeface="+mn-cs"/>
              </a:rPr>
              <a:t>.Org</a:t>
            </a:r>
            <a:endParaRPr lang="en-US" sz="2800" b="1" dirty="0">
              <a:solidFill>
                <a:schemeClr val="accent4">
                  <a:lumMod val="25000"/>
                </a:schemeClr>
              </a:solidFill>
              <a:latin typeface="Tahoma" pitchFamily="34" charset="0"/>
              <a:cs typeface="+mn-cs"/>
            </a:endParaRPr>
          </a:p>
        </p:txBody>
      </p:sp>
      <p:sp>
        <p:nvSpPr>
          <p:cNvPr id="16389" name="Text Box 9"/>
          <p:cNvSpPr txBox="1">
            <a:spLocks noChangeArrowheads="1"/>
          </p:cNvSpPr>
          <p:nvPr/>
        </p:nvSpPr>
        <p:spPr bwMode="auto">
          <a:xfrm>
            <a:off x="6740" y="5754469"/>
            <a:ext cx="9061060" cy="707886"/>
          </a:xfrm>
          <a:prstGeom prst="rect">
            <a:avLst/>
          </a:prstGeom>
          <a:noFill/>
          <a:ln w="9525">
            <a:noFill/>
            <a:miter lim="800000"/>
            <a:headEnd/>
            <a:tailEnd/>
          </a:ln>
        </p:spPr>
        <p:txBody>
          <a:bodyPr wrap="square">
            <a:spAutoFit/>
          </a:bodyPr>
          <a:lstStyle/>
          <a:p>
            <a:pPr eaLnBrk="0" hangingPunct="0">
              <a:spcBef>
                <a:spcPct val="50000"/>
              </a:spcBef>
            </a:pPr>
            <a:r>
              <a:rPr lang="en-US" sz="2000" b="1" dirty="0" smtClean="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Submitted </a:t>
            </a:r>
            <a:r>
              <a:rPr lang="en-US" sz="2000" b="1" dirty="0">
                <a:solidFill>
                  <a:schemeClr val="bg1"/>
                </a:solidFill>
                <a:latin typeface="+mn-lt"/>
                <a:cs typeface="Times New Roman" pitchFamily="18" charset="0"/>
              </a:rPr>
              <a:t>To:	 </a:t>
            </a:r>
            <a:r>
              <a:rPr lang="en-US" sz="2000" b="1" dirty="0" smtClean="0">
                <a:solidFill>
                  <a:schemeClr val="bg1"/>
                </a:solidFill>
                <a:latin typeface="+mn-lt"/>
                <a:cs typeface="Times New Roman" pitchFamily="18" charset="0"/>
              </a:rPr>
              <a:t>             </a:t>
            </a:r>
            <a:r>
              <a:rPr lang="en-US" sz="2000" b="1" dirty="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Submitted </a:t>
            </a:r>
            <a:r>
              <a:rPr lang="en-US" sz="2000" b="1" dirty="0">
                <a:solidFill>
                  <a:schemeClr val="bg1"/>
                </a:solidFill>
                <a:latin typeface="+mn-lt"/>
                <a:cs typeface="Times New Roman" pitchFamily="18" charset="0"/>
              </a:rPr>
              <a:t>By:</a:t>
            </a:r>
          </a:p>
          <a:p>
            <a:pPr eaLnBrk="0" hangingPunct="0"/>
            <a:r>
              <a:rPr lang="en-US" sz="2000" b="1" dirty="0" smtClean="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 Studymafia.org                                   Studymafia.org               </a:t>
            </a:r>
            <a:endParaRPr lang="en-US" sz="2000" b="1" dirty="0">
              <a:solidFill>
                <a:schemeClr val="bg1"/>
              </a:solidFill>
              <a:latin typeface="+mn-lt"/>
              <a:cs typeface="Times New Roman" pitchFamily="18" charset="0"/>
            </a:endParaRPr>
          </a:p>
        </p:txBody>
      </p:sp>
      <p:sp>
        <p:nvSpPr>
          <p:cNvPr id="8" name="Rectangle 7"/>
          <p:cNvSpPr/>
          <p:nvPr/>
        </p:nvSpPr>
        <p:spPr>
          <a:xfrm>
            <a:off x="3316889" y="2369404"/>
            <a:ext cx="2863797" cy="1015663"/>
          </a:xfrm>
          <a:prstGeom prst="rect">
            <a:avLst/>
          </a:prstGeom>
          <a:noFill/>
        </p:spPr>
        <p:txBody>
          <a:bodyPr wrap="none">
            <a:spAutoFit/>
          </a:bodyPr>
          <a:lstStyle/>
          <a:p>
            <a:pPr algn="ctr" fontAlgn="auto">
              <a:spcBef>
                <a:spcPts val="0"/>
              </a:spcBef>
              <a:spcAft>
                <a:spcPts val="0"/>
              </a:spcAft>
              <a:defRPr/>
            </a:pPr>
            <a:r>
              <a:rPr lang="en-US" altLang="en-US" sz="6000" b="1" dirty="0" smtClean="0">
                <a:solidFill>
                  <a:schemeClr val="accent2">
                    <a:lumMod val="75000"/>
                  </a:schemeClr>
                </a:solidFill>
                <a:latin typeface="Times New Roman" pitchFamily="18" charset="0"/>
                <a:cs typeface="Times New Roman" pitchFamily="18" charset="0"/>
              </a:rPr>
              <a:t>Steroids</a:t>
            </a:r>
            <a:endParaRPr lang="en-US" sz="6000" b="1" spc="300" dirty="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endParaRPr>
          </a:p>
        </p:txBody>
      </p:sp>
    </p:spTree>
    <p:extLst>
      <p:ext uri="{BB962C8B-B14F-4D97-AF65-F5344CB8AC3E}">
        <p14:creationId xmlns:p14="http://schemas.microsoft.com/office/powerpoint/2010/main" val="355257139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When are </a:t>
            </a:r>
            <a:r>
              <a:rPr lang="en-IN" altLang="en-US" sz="3600" b="1" dirty="0" smtClean="0">
                <a:solidFill>
                  <a:schemeClr val="accent2"/>
                </a:solidFill>
                <a:latin typeface="Times New Roman" panose="02020603050405020304" pitchFamily="18" charset="0"/>
                <a:cs typeface="Times New Roman" panose="02020603050405020304" pitchFamily="18" charset="0"/>
              </a:rPr>
              <a:t>S</a:t>
            </a:r>
            <a:r>
              <a:rPr lang="en-US" altLang="en-US" sz="3600" b="1" dirty="0" smtClean="0">
                <a:solidFill>
                  <a:schemeClr val="accent2"/>
                </a:solidFill>
                <a:latin typeface="Times New Roman" panose="02020603050405020304" pitchFamily="18" charset="0"/>
                <a:cs typeface="Times New Roman" panose="02020603050405020304" pitchFamily="18" charset="0"/>
              </a:rPr>
              <a:t>teroids </a:t>
            </a:r>
            <a:r>
              <a:rPr lang="en-IN" altLang="en-US" sz="3600" b="1" dirty="0" smtClean="0">
                <a:solidFill>
                  <a:schemeClr val="accent2"/>
                </a:solidFill>
                <a:latin typeface="Times New Roman" panose="02020603050405020304" pitchFamily="18" charset="0"/>
                <a:cs typeface="Times New Roman" panose="02020603050405020304" pitchFamily="18" charset="0"/>
              </a:rPr>
              <a:t>G</a:t>
            </a:r>
            <a:r>
              <a:rPr lang="en-US" altLang="en-US" sz="3600" b="1" dirty="0" smtClean="0">
                <a:solidFill>
                  <a:schemeClr val="accent2"/>
                </a:solidFill>
                <a:latin typeface="Times New Roman" panose="02020603050405020304" pitchFamily="18" charset="0"/>
                <a:cs typeface="Times New Roman" panose="02020603050405020304" pitchFamily="18" charset="0"/>
              </a:rPr>
              <a:t>iven?</a:t>
            </a:r>
          </a:p>
        </p:txBody>
      </p:sp>
      <p:sp>
        <p:nvSpPr>
          <p:cNvPr id="2" name="TextBox 1"/>
          <p:cNvSpPr txBox="1"/>
          <p:nvPr/>
        </p:nvSpPr>
        <p:spPr>
          <a:xfrm>
            <a:off x="533400" y="1676400"/>
            <a:ext cx="7924800" cy="4030980"/>
          </a:xfrm>
          <a:prstGeom prst="rect">
            <a:avLst/>
          </a:prstGeom>
          <a:noFill/>
        </p:spPr>
        <p:txBody>
          <a:bodyPr wrap="square">
            <a:spAutoFit/>
          </a:bodyPr>
          <a:lstStyle/>
          <a:p>
            <a:pPr marL="514350" indent="-514350">
              <a:buFont typeface="Arial" panose="020B0604020202020204" pitchFamily="34" charset="0"/>
              <a:buChar char="•"/>
            </a:pPr>
            <a:r>
              <a:rPr lang="en-US" sz="3200" smtClean="0"/>
              <a:t>Steroids are used to treat many conditions in which the body’s defense system doesn’t work properly and causes tissue damage. Steroids may be the main therapy for certain diseases. </a:t>
            </a:r>
          </a:p>
          <a:p>
            <a:pPr marL="514350" indent="-514350">
              <a:buFont typeface="Arial" panose="020B0604020202020204" pitchFamily="34" charset="0"/>
              <a:buChar char="•"/>
            </a:pPr>
            <a:r>
              <a:rPr lang="en-US" sz="3200" smtClean="0"/>
              <a:t>For other conditions, steroids might only be used sparingly or when other measures have not been successful.</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10</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When are </a:t>
            </a:r>
            <a:r>
              <a:rPr lang="en-IN" altLang="en-US" sz="3600" b="1" dirty="0" smtClean="0">
                <a:solidFill>
                  <a:schemeClr val="accent2"/>
                </a:solidFill>
                <a:latin typeface="Times New Roman" panose="02020603050405020304" pitchFamily="18" charset="0"/>
                <a:cs typeface="Times New Roman" panose="02020603050405020304" pitchFamily="18" charset="0"/>
              </a:rPr>
              <a:t>S</a:t>
            </a:r>
            <a:r>
              <a:rPr lang="en-US" altLang="en-US" sz="3600" b="1" dirty="0" smtClean="0">
                <a:solidFill>
                  <a:schemeClr val="accent2"/>
                </a:solidFill>
                <a:latin typeface="Times New Roman" panose="02020603050405020304" pitchFamily="18" charset="0"/>
                <a:cs typeface="Times New Roman" panose="02020603050405020304" pitchFamily="18" charset="0"/>
              </a:rPr>
              <a:t>teroids </a:t>
            </a:r>
            <a:r>
              <a:rPr lang="en-IN" altLang="en-US" sz="3600" b="1" dirty="0" smtClean="0">
                <a:solidFill>
                  <a:schemeClr val="accent2"/>
                </a:solidFill>
                <a:latin typeface="Times New Roman" panose="02020603050405020304" pitchFamily="18" charset="0"/>
                <a:cs typeface="Times New Roman" panose="02020603050405020304" pitchFamily="18" charset="0"/>
              </a:rPr>
              <a:t>G</a:t>
            </a:r>
            <a:r>
              <a:rPr lang="en-US" altLang="en-US" sz="3600" b="1" dirty="0" smtClean="0">
                <a:solidFill>
                  <a:schemeClr val="accent2"/>
                </a:solidFill>
                <a:latin typeface="Times New Roman" panose="02020603050405020304" pitchFamily="18" charset="0"/>
                <a:cs typeface="Times New Roman" panose="02020603050405020304" pitchFamily="18" charset="0"/>
              </a:rPr>
              <a:t>iven?</a:t>
            </a:r>
          </a:p>
        </p:txBody>
      </p:sp>
      <p:sp>
        <p:nvSpPr>
          <p:cNvPr id="2" name="TextBox 1"/>
          <p:cNvSpPr txBox="1"/>
          <p:nvPr/>
        </p:nvSpPr>
        <p:spPr>
          <a:xfrm>
            <a:off x="533400" y="1676400"/>
            <a:ext cx="8064500" cy="3969385"/>
          </a:xfrm>
          <a:prstGeom prst="rect">
            <a:avLst/>
          </a:prstGeom>
          <a:noFill/>
        </p:spPr>
        <p:txBody>
          <a:bodyPr wrap="square">
            <a:spAutoFit/>
          </a:bodyPr>
          <a:lstStyle/>
          <a:p>
            <a:pPr marL="0" indent="0">
              <a:buFont typeface="Arial" panose="020B0604020202020204" pitchFamily="34" charset="0"/>
              <a:buNone/>
            </a:pPr>
            <a:r>
              <a:rPr lang="en-US" sz="2800" smtClean="0"/>
              <a:t>Steroids are used in the treatment for certain rheumatologic inflammatory conditions, such as:</a:t>
            </a:r>
          </a:p>
          <a:p>
            <a:pPr marL="514350" indent="-514350">
              <a:buFont typeface="Arial" panose="020B0604020202020204" pitchFamily="34" charset="0"/>
              <a:buChar char="•"/>
            </a:pPr>
            <a:r>
              <a:rPr lang="en-US" sz="2800" smtClean="0"/>
              <a:t>Systemic vasculitis (inflammation of blood vessels).</a:t>
            </a:r>
          </a:p>
          <a:p>
            <a:pPr marL="514350" indent="-514350">
              <a:buFont typeface="Arial" panose="020B0604020202020204" pitchFamily="34" charset="0"/>
              <a:buChar char="•"/>
            </a:pPr>
            <a:r>
              <a:rPr lang="en-US" sz="2800" smtClean="0"/>
              <a:t>Myositis (inflammation of muscle).</a:t>
            </a:r>
          </a:p>
          <a:p>
            <a:pPr marL="514350" indent="-514350">
              <a:buFont typeface="Arial" panose="020B0604020202020204" pitchFamily="34" charset="0"/>
              <a:buChar char="•"/>
            </a:pPr>
            <a:r>
              <a:rPr lang="en-US" sz="2800" smtClean="0"/>
              <a:t>Rheumatoid arthritis (chronic inflammatory arthritis).</a:t>
            </a:r>
          </a:p>
          <a:p>
            <a:pPr marL="514350" indent="-514350">
              <a:buFont typeface="Arial" panose="020B0604020202020204" pitchFamily="34" charset="0"/>
              <a:buChar char="•"/>
            </a:pPr>
            <a:r>
              <a:rPr lang="en-US" sz="2800" smtClean="0"/>
              <a:t>Systemic lupus erythematosus (a generalized disease caused by abnormal immune system function).</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11</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Working of Steroids</a:t>
            </a:r>
          </a:p>
        </p:txBody>
      </p:sp>
      <p:sp>
        <p:nvSpPr>
          <p:cNvPr id="2" name="TextBox 1"/>
          <p:cNvSpPr txBox="1"/>
          <p:nvPr/>
        </p:nvSpPr>
        <p:spPr>
          <a:xfrm>
            <a:off x="762000" y="1600200"/>
            <a:ext cx="7391400" cy="3969385"/>
          </a:xfrm>
          <a:prstGeom prst="rect">
            <a:avLst/>
          </a:prstGeom>
          <a:noFill/>
        </p:spPr>
        <p:txBody>
          <a:bodyPr wrap="square">
            <a:spAutoFit/>
          </a:bodyPr>
          <a:lstStyle/>
          <a:p>
            <a:pPr marL="514350" indent="-514350">
              <a:buFont typeface="Arial" panose="020B0604020202020204" pitchFamily="34" charset="0"/>
              <a:buChar char="•"/>
            </a:pPr>
            <a:r>
              <a:rPr lang="en-US" sz="2800" dirty="0" smtClean="0"/>
              <a:t>Steroids work by decreasing inflammation and reducing the activity of the immune system. </a:t>
            </a:r>
          </a:p>
          <a:p>
            <a:pPr marL="514350" indent="-514350">
              <a:buFont typeface="Arial" panose="020B0604020202020204" pitchFamily="34" charset="0"/>
              <a:buChar char="•"/>
            </a:pPr>
            <a:r>
              <a:rPr lang="en-US" sz="2800" dirty="0" smtClean="0"/>
              <a:t>Inflammation is a process in which the body's white blood cells and chemicals can protect against infection and foreign substances such as bacteria and viruses. </a:t>
            </a:r>
          </a:p>
          <a:p>
            <a:pPr marL="514350" indent="-514350">
              <a:buFont typeface="Arial" panose="020B0604020202020204" pitchFamily="34" charset="0"/>
              <a:buChar char="•"/>
            </a:pPr>
            <a:r>
              <a:rPr lang="en-US" sz="2800" dirty="0" smtClean="0"/>
              <a:t>In certain diseases, however, the body's defense system (immune system) doesn't function properly.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12</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Working of Steroids</a:t>
            </a:r>
          </a:p>
        </p:txBody>
      </p:sp>
      <p:sp>
        <p:nvSpPr>
          <p:cNvPr id="2" name="TextBox 1"/>
          <p:cNvSpPr txBox="1"/>
          <p:nvPr/>
        </p:nvSpPr>
        <p:spPr>
          <a:xfrm>
            <a:off x="914400" y="1676400"/>
            <a:ext cx="7391400" cy="3538220"/>
          </a:xfrm>
          <a:prstGeom prst="rect">
            <a:avLst/>
          </a:prstGeom>
          <a:noFill/>
        </p:spPr>
        <p:txBody>
          <a:bodyPr wrap="square">
            <a:spAutoFit/>
          </a:bodyPr>
          <a:lstStyle/>
          <a:p>
            <a:pPr marL="0" indent="0">
              <a:buFont typeface="Arial" panose="020B0604020202020204" pitchFamily="34" charset="0"/>
              <a:buNone/>
            </a:pPr>
            <a:r>
              <a:rPr lang="en-US" sz="3200" dirty="0" smtClean="0"/>
              <a:t>This might cause inflammation to work against the body's tissues and cause damage. Signs of inflammation include:</a:t>
            </a:r>
          </a:p>
          <a:p>
            <a:pPr marL="514350" indent="-514350">
              <a:buFont typeface="Arial" panose="020B0604020202020204" pitchFamily="34" charset="0"/>
              <a:buChar char="•"/>
            </a:pPr>
            <a:r>
              <a:rPr lang="en-US" sz="3200" dirty="0" smtClean="0"/>
              <a:t>Redness.</a:t>
            </a:r>
          </a:p>
          <a:p>
            <a:pPr marL="514350" indent="-514350">
              <a:buFont typeface="Arial" panose="020B0604020202020204" pitchFamily="34" charset="0"/>
              <a:buChar char="•"/>
            </a:pPr>
            <a:r>
              <a:rPr lang="en-US" sz="3200" dirty="0" smtClean="0"/>
              <a:t>Warmth.</a:t>
            </a:r>
          </a:p>
          <a:p>
            <a:pPr marL="514350" indent="-514350">
              <a:buFont typeface="Arial" panose="020B0604020202020204" pitchFamily="34" charset="0"/>
              <a:buChar char="•"/>
            </a:pPr>
            <a:r>
              <a:rPr lang="en-US" sz="3200" dirty="0" smtClean="0"/>
              <a:t>Swelling.</a:t>
            </a:r>
          </a:p>
          <a:p>
            <a:pPr marL="514350" indent="-514350">
              <a:buFont typeface="Arial" panose="020B0604020202020204" pitchFamily="34" charset="0"/>
              <a:buChar char="•"/>
            </a:pPr>
            <a:r>
              <a:rPr lang="en-US" sz="3200" dirty="0" smtClean="0"/>
              <a:t>Pain.</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13</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Working of Steroids</a:t>
            </a:r>
          </a:p>
        </p:txBody>
      </p:sp>
      <p:sp>
        <p:nvSpPr>
          <p:cNvPr id="2" name="TextBox 1"/>
          <p:cNvSpPr txBox="1"/>
          <p:nvPr/>
        </p:nvSpPr>
        <p:spPr>
          <a:xfrm>
            <a:off x="914400" y="1676400"/>
            <a:ext cx="7391400" cy="3538220"/>
          </a:xfrm>
          <a:prstGeom prst="rect">
            <a:avLst/>
          </a:prstGeom>
          <a:noFill/>
        </p:spPr>
        <p:txBody>
          <a:bodyPr wrap="square">
            <a:spAutoFit/>
          </a:bodyPr>
          <a:lstStyle/>
          <a:p>
            <a:pPr marL="457200" indent="-457200">
              <a:buFont typeface="Arial" panose="020B0604020202020204" pitchFamily="34" charset="0"/>
              <a:buChar char="•"/>
            </a:pPr>
            <a:r>
              <a:rPr lang="en-US" sz="3200" dirty="0" smtClean="0"/>
              <a:t>Steroids reduce the production of chemicals that cause inflammation. This helps keep tissue damage as low as possible. </a:t>
            </a:r>
          </a:p>
          <a:p>
            <a:pPr marL="457200" indent="-457200">
              <a:buFont typeface="Arial" panose="020B0604020202020204" pitchFamily="34" charset="0"/>
              <a:buChar char="•"/>
            </a:pPr>
            <a:r>
              <a:rPr lang="en-US" sz="3200" dirty="0" smtClean="0"/>
              <a:t>Steroids also reduce the activity of the immune system by affecting the way white blood cells work.</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Benefits of Steroids</a:t>
            </a:r>
          </a:p>
        </p:txBody>
      </p:sp>
      <p:sp>
        <p:nvSpPr>
          <p:cNvPr id="2" name="TextBox 1"/>
          <p:cNvSpPr txBox="1"/>
          <p:nvPr/>
        </p:nvSpPr>
        <p:spPr>
          <a:xfrm>
            <a:off x="533400" y="1524000"/>
            <a:ext cx="8093710" cy="4554220"/>
          </a:xfrm>
          <a:prstGeom prst="rect">
            <a:avLst/>
          </a:prstGeom>
          <a:noFill/>
        </p:spPr>
        <p:txBody>
          <a:bodyPr wrap="square">
            <a:spAutoFit/>
          </a:bodyPr>
          <a:lstStyle/>
          <a:p>
            <a:pPr marL="514350" indent="-514350">
              <a:buFont typeface="Arial" panose="020B0604020202020204" pitchFamily="34" charset="0"/>
              <a:buChar char="•"/>
            </a:pPr>
            <a:r>
              <a:rPr lang="en-US" sz="2900" dirty="0" smtClean="0"/>
              <a:t>When inflammation threatens to damage critical body organs, steroids can be organ-saving and in many instances, life-saving. </a:t>
            </a:r>
          </a:p>
          <a:p>
            <a:pPr marL="514350" indent="-514350">
              <a:buFont typeface="Arial" panose="020B0604020202020204" pitchFamily="34" charset="0"/>
              <a:buChar char="•"/>
            </a:pPr>
            <a:r>
              <a:rPr lang="en-US" sz="2900" dirty="0" smtClean="0"/>
              <a:t>For example, steroids may prevent the worsening of kidney inflammation, which could lead to kidney failure in people who have lupus or vasculitis. </a:t>
            </a:r>
          </a:p>
          <a:p>
            <a:pPr marL="514350" indent="-514350">
              <a:buFont typeface="Arial" panose="020B0604020202020204" pitchFamily="34" charset="0"/>
              <a:buChar char="•"/>
            </a:pPr>
            <a:r>
              <a:rPr lang="en-US" sz="2900" dirty="0" smtClean="0"/>
              <a:t>For these patients, steroid therapy might eliminate the need for kidney dialysis or transplantation.</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15</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Benefits of Steroids</a:t>
            </a:r>
          </a:p>
        </p:txBody>
      </p:sp>
      <p:sp>
        <p:nvSpPr>
          <p:cNvPr id="2" name="TextBox 1"/>
          <p:cNvSpPr txBox="1"/>
          <p:nvPr/>
        </p:nvSpPr>
        <p:spPr>
          <a:xfrm>
            <a:off x="609600" y="1676400"/>
            <a:ext cx="7694295" cy="3046095"/>
          </a:xfrm>
          <a:prstGeom prst="rect">
            <a:avLst/>
          </a:prstGeom>
          <a:noFill/>
        </p:spPr>
        <p:txBody>
          <a:bodyPr wrap="square">
            <a:spAutoFit/>
          </a:bodyPr>
          <a:lstStyle/>
          <a:p>
            <a:pPr marL="514350" indent="-514350">
              <a:buFont typeface="Arial" panose="020B0604020202020204" pitchFamily="34" charset="0"/>
              <a:buChar char="•"/>
            </a:pPr>
            <a:r>
              <a:rPr lang="en-US" sz="3200" dirty="0" smtClean="0"/>
              <a:t>Low doses of steroids might provide significant relief from pain and stiffness for people with rheumatoid arthritis. </a:t>
            </a:r>
          </a:p>
          <a:p>
            <a:pPr marL="514350" indent="-514350">
              <a:buFont typeface="Arial" panose="020B0604020202020204" pitchFamily="34" charset="0"/>
              <a:buChar char="•"/>
            </a:pPr>
            <a:r>
              <a:rPr lang="en-US" sz="3200" dirty="0" smtClean="0"/>
              <a:t>Short-term use of higher doses of steroids might help a person recover from a severe flare-up of arthritis.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Side Effects </a:t>
            </a:r>
            <a:r>
              <a:rPr lang="en-US" altLang="en-US" sz="3600" b="1" dirty="0" smtClean="0">
                <a:solidFill>
                  <a:schemeClr val="accent2"/>
                </a:solidFill>
                <a:latin typeface="Times New Roman" panose="02020603050405020304" pitchFamily="18" charset="0"/>
                <a:cs typeface="Times New Roman" panose="02020603050405020304" pitchFamily="18" charset="0"/>
              </a:rPr>
              <a:t>of </a:t>
            </a:r>
            <a:r>
              <a:rPr lang="en-IN" altLang="en-US" sz="3600" b="1" dirty="0" smtClean="0">
                <a:solidFill>
                  <a:schemeClr val="accent2"/>
                </a:solidFill>
                <a:latin typeface="Times New Roman" panose="02020603050405020304" pitchFamily="18" charset="0"/>
                <a:cs typeface="Times New Roman" panose="02020603050405020304" pitchFamily="18" charset="0"/>
              </a:rPr>
              <a:t>Steroids </a:t>
            </a:r>
            <a:endParaRPr lang="en-US" altLang="en-US" sz="3600" b="1" dirty="0" smtClean="0">
              <a:solidFill>
                <a:schemeClr val="accent2"/>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09600" y="1600200"/>
            <a:ext cx="8031480" cy="4030980"/>
          </a:xfrm>
          <a:prstGeom prst="rect">
            <a:avLst/>
          </a:prstGeom>
          <a:noFill/>
        </p:spPr>
        <p:txBody>
          <a:bodyPr wrap="square">
            <a:spAutoFit/>
          </a:bodyPr>
          <a:lstStyle/>
          <a:p>
            <a:pPr marL="0" indent="0">
              <a:buFont typeface="Arial" panose="020B0604020202020204" pitchFamily="34" charset="0"/>
              <a:buNone/>
            </a:pPr>
            <a:r>
              <a:rPr lang="en-US" sz="3200" dirty="0" smtClean="0"/>
              <a:t>The chance of side effects depends on the dose, type of steroid and length of treatment. Some side effects are more serious than others. Common side effects of systemic steroids include:</a:t>
            </a:r>
          </a:p>
          <a:p>
            <a:pPr marL="514350" indent="-514350">
              <a:buFont typeface="Arial" panose="020B0604020202020204" pitchFamily="34" charset="0"/>
              <a:buChar char="•"/>
            </a:pPr>
            <a:r>
              <a:rPr lang="en-US" sz="3200" dirty="0" smtClean="0"/>
              <a:t>Increased appetite.</a:t>
            </a:r>
          </a:p>
          <a:p>
            <a:pPr marL="514350" indent="-514350">
              <a:buFont typeface="Arial" panose="020B0604020202020204" pitchFamily="34" charset="0"/>
              <a:buChar char="•"/>
            </a:pPr>
            <a:r>
              <a:rPr lang="en-US" sz="3200" dirty="0" smtClean="0"/>
              <a:t>Weight gain.</a:t>
            </a:r>
          </a:p>
          <a:p>
            <a:pPr marL="514350" indent="-514350">
              <a:buFont typeface="Arial" panose="020B0604020202020204" pitchFamily="34" charset="0"/>
              <a:buChar char="•"/>
            </a:pPr>
            <a:r>
              <a:rPr lang="en-US" sz="3200" dirty="0" smtClean="0"/>
              <a:t>Changes in mood.</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Side Effects </a:t>
            </a:r>
            <a:r>
              <a:rPr lang="en-US" altLang="en-US" sz="3600" b="1" dirty="0" smtClean="0">
                <a:solidFill>
                  <a:schemeClr val="accent2"/>
                </a:solidFill>
                <a:latin typeface="Times New Roman" panose="02020603050405020304" pitchFamily="18" charset="0"/>
                <a:cs typeface="Times New Roman" panose="02020603050405020304" pitchFamily="18" charset="0"/>
              </a:rPr>
              <a:t>of </a:t>
            </a:r>
            <a:r>
              <a:rPr lang="en-IN" altLang="en-US" sz="3600" b="1" dirty="0" smtClean="0">
                <a:solidFill>
                  <a:schemeClr val="accent2"/>
                </a:solidFill>
                <a:latin typeface="Times New Roman" panose="02020603050405020304" pitchFamily="18" charset="0"/>
                <a:cs typeface="Times New Roman" panose="02020603050405020304" pitchFamily="18" charset="0"/>
              </a:rPr>
              <a:t>Steroids </a:t>
            </a:r>
            <a:endParaRPr lang="en-US" altLang="en-US" sz="3600" b="1" dirty="0" smtClean="0">
              <a:solidFill>
                <a:schemeClr val="accent2"/>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09600" y="1600200"/>
            <a:ext cx="8031480" cy="4030980"/>
          </a:xfrm>
          <a:prstGeom prst="rect">
            <a:avLst/>
          </a:prstGeom>
          <a:noFill/>
        </p:spPr>
        <p:txBody>
          <a:bodyPr wrap="square">
            <a:spAutoFit/>
          </a:bodyPr>
          <a:lstStyle/>
          <a:p>
            <a:pPr marL="457200" indent="-457200">
              <a:buFont typeface="Arial" panose="020B0604020202020204" pitchFamily="34" charset="0"/>
              <a:buChar char="•"/>
            </a:pPr>
            <a:r>
              <a:rPr lang="en-US" sz="3200" dirty="0" smtClean="0"/>
              <a:t>Muscle weakness.</a:t>
            </a:r>
          </a:p>
          <a:p>
            <a:pPr marL="457200" indent="-457200">
              <a:buFont typeface="Arial" panose="020B0604020202020204" pitchFamily="34" charset="0"/>
              <a:buChar char="•"/>
            </a:pPr>
            <a:r>
              <a:rPr lang="en-US" sz="3200" dirty="0" smtClean="0"/>
              <a:t>Blurred vision.</a:t>
            </a:r>
          </a:p>
          <a:p>
            <a:pPr marL="457200" indent="-457200">
              <a:buFont typeface="Arial" panose="020B0604020202020204" pitchFamily="34" charset="0"/>
              <a:buChar char="•"/>
            </a:pPr>
            <a:r>
              <a:rPr lang="en-US" sz="3200" dirty="0" smtClean="0"/>
              <a:t>Increased growth of body hair.</a:t>
            </a:r>
          </a:p>
          <a:p>
            <a:pPr marL="457200" indent="-457200">
              <a:buFont typeface="Arial" panose="020B0604020202020204" pitchFamily="34" charset="0"/>
              <a:buChar char="•"/>
            </a:pPr>
            <a:r>
              <a:rPr lang="en-US" sz="3200" dirty="0" smtClean="0"/>
              <a:t>Easy bruising.</a:t>
            </a:r>
          </a:p>
          <a:p>
            <a:pPr marL="457200" indent="-457200">
              <a:buFont typeface="Arial" panose="020B0604020202020204" pitchFamily="34" charset="0"/>
              <a:buChar char="•"/>
            </a:pPr>
            <a:r>
              <a:rPr lang="en-US" sz="3200" dirty="0" smtClean="0"/>
              <a:t>Lower resistance to infection.</a:t>
            </a:r>
          </a:p>
          <a:p>
            <a:pPr marL="457200" indent="-457200">
              <a:buFont typeface="Arial" panose="020B0604020202020204" pitchFamily="34" charset="0"/>
              <a:buChar char="•"/>
            </a:pPr>
            <a:r>
              <a:rPr lang="en-US" sz="3200" dirty="0" smtClean="0"/>
              <a:t>Swollen, "puffy" face.</a:t>
            </a:r>
          </a:p>
          <a:p>
            <a:pPr marL="457200" indent="-457200">
              <a:buFont typeface="Arial" panose="020B0604020202020204" pitchFamily="34" charset="0"/>
              <a:buChar char="•"/>
            </a:pPr>
            <a:r>
              <a:rPr lang="en-US" sz="3200" dirty="0" smtClean="0"/>
              <a:t>Acne.</a:t>
            </a:r>
          </a:p>
          <a:p>
            <a:pPr marL="457200" indent="-457200">
              <a:buFont typeface="Arial" panose="020B0604020202020204" pitchFamily="34" charset="0"/>
              <a:buChar char="•"/>
            </a:pPr>
            <a:r>
              <a:rPr lang="en-US" sz="3200" dirty="0" smtClean="0"/>
              <a:t>Osteoporosis (bone weakening disease)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18</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Side Effects </a:t>
            </a:r>
            <a:r>
              <a:rPr lang="en-US" altLang="en-US" sz="3600" b="1" dirty="0" smtClean="0">
                <a:solidFill>
                  <a:schemeClr val="accent2"/>
                </a:solidFill>
                <a:latin typeface="Times New Roman" panose="02020603050405020304" pitchFamily="18" charset="0"/>
                <a:cs typeface="Times New Roman" panose="02020603050405020304" pitchFamily="18" charset="0"/>
              </a:rPr>
              <a:t>of </a:t>
            </a:r>
            <a:r>
              <a:rPr lang="en-IN" altLang="en-US" sz="3600" b="1" dirty="0" smtClean="0">
                <a:solidFill>
                  <a:schemeClr val="accent2"/>
                </a:solidFill>
                <a:latin typeface="Times New Roman" panose="02020603050405020304" pitchFamily="18" charset="0"/>
                <a:cs typeface="Times New Roman" panose="02020603050405020304" pitchFamily="18" charset="0"/>
              </a:rPr>
              <a:t>Steroids </a:t>
            </a:r>
            <a:endParaRPr lang="en-US" altLang="en-US" sz="3600" b="1" dirty="0" smtClean="0">
              <a:solidFill>
                <a:schemeClr val="accent2"/>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09600" y="1600200"/>
            <a:ext cx="8031480" cy="4030980"/>
          </a:xfrm>
          <a:prstGeom prst="rect">
            <a:avLst/>
          </a:prstGeom>
          <a:noFill/>
        </p:spPr>
        <p:txBody>
          <a:bodyPr wrap="square">
            <a:spAutoFit/>
          </a:bodyPr>
          <a:lstStyle/>
          <a:p>
            <a:pPr marL="457200" indent="-457200">
              <a:buFont typeface="Arial" panose="020B0604020202020204" pitchFamily="34" charset="0"/>
              <a:buChar char="•"/>
            </a:pPr>
            <a:r>
              <a:rPr lang="en-US" sz="3200" dirty="0" smtClean="0"/>
              <a:t>Onset of, or worsening of, diabetes.</a:t>
            </a:r>
          </a:p>
          <a:p>
            <a:pPr marL="457200" indent="-457200">
              <a:buFont typeface="Arial" panose="020B0604020202020204" pitchFamily="34" charset="0"/>
              <a:buChar char="•"/>
            </a:pPr>
            <a:r>
              <a:rPr lang="en-US" sz="3200" dirty="0" smtClean="0"/>
              <a:t>Onset of, or worsening of, high blood pressure.</a:t>
            </a:r>
          </a:p>
          <a:p>
            <a:pPr marL="457200" indent="-457200">
              <a:buFont typeface="Arial" panose="020B0604020202020204" pitchFamily="34" charset="0"/>
              <a:buChar char="•"/>
            </a:pPr>
            <a:r>
              <a:rPr lang="en-US" sz="3200" dirty="0" smtClean="0"/>
              <a:t>Stomach irritation.</a:t>
            </a:r>
          </a:p>
          <a:p>
            <a:pPr marL="457200" indent="-457200">
              <a:buFont typeface="Arial" panose="020B0604020202020204" pitchFamily="34" charset="0"/>
              <a:buChar char="•"/>
            </a:pPr>
            <a:r>
              <a:rPr lang="en-US" sz="3200" dirty="0" smtClean="0"/>
              <a:t>Nervousness, restlessness.</a:t>
            </a:r>
          </a:p>
          <a:p>
            <a:pPr marL="457200" indent="-457200">
              <a:buFont typeface="Arial" panose="020B0604020202020204" pitchFamily="34" charset="0"/>
              <a:buChar char="•"/>
            </a:pPr>
            <a:r>
              <a:rPr lang="en-US" sz="3200" dirty="0" smtClean="0"/>
              <a:t>Difficulty sleeping.</a:t>
            </a:r>
          </a:p>
          <a:p>
            <a:pPr marL="457200" indent="-457200">
              <a:buFont typeface="Arial" panose="020B0604020202020204" pitchFamily="34" charset="0"/>
              <a:buChar char="•"/>
            </a:pPr>
            <a:r>
              <a:rPr lang="en-US" sz="3200" dirty="0" smtClean="0"/>
              <a:t>Cataracts or glaucoma.</a:t>
            </a:r>
          </a:p>
          <a:p>
            <a:pPr marL="457200" indent="-457200">
              <a:buFont typeface="Arial" panose="020B0604020202020204" pitchFamily="34" charset="0"/>
              <a:buChar char="•"/>
            </a:pPr>
            <a:r>
              <a:rPr lang="en-US" sz="3200" dirty="0" smtClean="0"/>
              <a:t>Water retention, swelling.</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19</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1447800" y="304800"/>
            <a:ext cx="609473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4400" b="1" dirty="0" smtClean="0">
                <a:solidFill>
                  <a:schemeClr val="accent2"/>
                </a:solidFill>
                <a:latin typeface="Times New Roman" panose="02020603050405020304" pitchFamily="18" charset="0"/>
                <a:cs typeface="Times New Roman" panose="02020603050405020304" pitchFamily="18" charset="0"/>
              </a:rPr>
              <a:t>Table Contents</a:t>
            </a:r>
          </a:p>
        </p:txBody>
      </p:sp>
      <p:sp>
        <p:nvSpPr>
          <p:cNvPr id="71685" name="Content Placeholder 2"/>
          <p:cNvSpPr txBox="1"/>
          <p:nvPr/>
        </p:nvSpPr>
        <p:spPr bwMode="auto">
          <a:xfrm>
            <a:off x="533400" y="1219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buClr>
                <a:srgbClr val="0039A6"/>
              </a:buClr>
              <a:buFont typeface="Wingdings" panose="05000000000000000000" charset="0"/>
              <a:buChar char="ü"/>
            </a:pPr>
            <a:r>
              <a:rPr lang="en-IN" altLang="en-US" dirty="0">
                <a:latin typeface="Times New Roman" panose="02020603050405020304" pitchFamily="18" charset="0"/>
                <a:cs typeface="Times New Roman" panose="02020603050405020304" pitchFamily="18" charset="0"/>
              </a:rPr>
              <a:t>Definition</a:t>
            </a:r>
          </a:p>
          <a:p>
            <a:pPr lvl="1" eaLnBrk="1" hangingPunct="1">
              <a:buClr>
                <a:srgbClr val="0039A6"/>
              </a:buClr>
              <a:buFont typeface="Wingdings" panose="05000000000000000000" charset="0"/>
              <a:buChar char="ü"/>
            </a:pPr>
            <a:r>
              <a:rPr lang="en-IN" altLang="en-US" dirty="0">
                <a:latin typeface="Times New Roman" panose="02020603050405020304" pitchFamily="18" charset="0"/>
                <a:cs typeface="Times New Roman" panose="02020603050405020304" pitchFamily="18" charset="0"/>
              </a:rPr>
              <a:t>Introduction</a:t>
            </a:r>
          </a:p>
          <a:p>
            <a:pPr lvl="1" eaLnBrk="1" hangingPunct="1">
              <a:buClr>
                <a:srgbClr val="0039A6"/>
              </a:buClr>
              <a:buFont typeface="Wingdings" panose="05000000000000000000" charset="0"/>
              <a:buChar char="ü"/>
            </a:pPr>
            <a:r>
              <a:rPr lang="en-IN" altLang="en-US" dirty="0" smtClean="0">
                <a:solidFill>
                  <a:schemeClr val="tx1"/>
                </a:solidFill>
                <a:latin typeface="Times New Roman" panose="02020603050405020304" pitchFamily="18" charset="0"/>
                <a:cs typeface="Times New Roman" panose="02020603050405020304" pitchFamily="18" charset="0"/>
                <a:sym typeface="+mn-ea"/>
              </a:rPr>
              <a:t>Types of Steroids</a:t>
            </a:r>
          </a:p>
          <a:p>
            <a:pPr lvl="1" eaLnBrk="1" hangingPunct="1">
              <a:buClr>
                <a:srgbClr val="0039A6"/>
              </a:buClr>
              <a:buFont typeface="Wingdings" panose="05000000000000000000" charset="0"/>
              <a:buChar char="ü"/>
            </a:pPr>
            <a:r>
              <a:rPr lang="en-IN" altLang="en-US" dirty="0" smtClean="0">
                <a:solidFill>
                  <a:schemeClr val="tx1"/>
                </a:solidFill>
                <a:latin typeface="Times New Roman" panose="02020603050405020304" pitchFamily="18" charset="0"/>
                <a:cs typeface="Times New Roman" panose="02020603050405020304" pitchFamily="18" charset="0"/>
                <a:sym typeface="+mn-ea"/>
              </a:rPr>
              <a:t>How are Steroids Given?</a:t>
            </a:r>
          </a:p>
          <a:p>
            <a:pPr lvl="1" eaLnBrk="1" hangingPunct="1">
              <a:buClr>
                <a:srgbClr val="0039A6"/>
              </a:buClr>
              <a:buFont typeface="Wingdings" panose="05000000000000000000" charset="0"/>
              <a:buChar char="ü"/>
            </a:pPr>
            <a:r>
              <a:rPr lang="en-IN" altLang="en-US" dirty="0" smtClean="0">
                <a:solidFill>
                  <a:schemeClr val="tx1"/>
                </a:solidFill>
                <a:latin typeface="Times New Roman" panose="02020603050405020304" pitchFamily="18" charset="0"/>
                <a:cs typeface="Times New Roman" panose="02020603050405020304" pitchFamily="18" charset="0"/>
                <a:sym typeface="+mn-ea"/>
              </a:rPr>
              <a:t>When are Steroids Given?</a:t>
            </a:r>
          </a:p>
          <a:p>
            <a:pPr lvl="1" eaLnBrk="1" hangingPunct="1">
              <a:buClr>
                <a:srgbClr val="0039A6"/>
              </a:buClr>
              <a:buFont typeface="Wingdings" panose="05000000000000000000" charset="0"/>
              <a:buChar char="ü"/>
            </a:pPr>
            <a:r>
              <a:rPr lang="en-IN" altLang="en-US" dirty="0" smtClean="0">
                <a:solidFill>
                  <a:schemeClr val="tx1"/>
                </a:solidFill>
                <a:latin typeface="Times New Roman" panose="02020603050405020304" pitchFamily="18" charset="0"/>
                <a:cs typeface="Times New Roman" panose="02020603050405020304" pitchFamily="18" charset="0"/>
                <a:sym typeface="+mn-ea"/>
              </a:rPr>
              <a:t>Working of Steroids</a:t>
            </a:r>
          </a:p>
          <a:p>
            <a:pPr lvl="1" eaLnBrk="1" hangingPunct="1">
              <a:buClr>
                <a:srgbClr val="0039A6"/>
              </a:buClr>
              <a:buFont typeface="Wingdings" panose="05000000000000000000" charset="0"/>
              <a:buChar char="ü"/>
            </a:pPr>
            <a:r>
              <a:rPr lang="en-IN" altLang="en-US" dirty="0" smtClean="0">
                <a:solidFill>
                  <a:schemeClr val="tx1"/>
                </a:solidFill>
                <a:latin typeface="Times New Roman" panose="02020603050405020304" pitchFamily="18" charset="0"/>
                <a:cs typeface="Times New Roman" panose="02020603050405020304" pitchFamily="18" charset="0"/>
                <a:sym typeface="+mn-ea"/>
              </a:rPr>
              <a:t>Benefits of Steroids</a:t>
            </a:r>
          </a:p>
          <a:p>
            <a:pPr lvl="1" eaLnBrk="1" hangingPunct="1">
              <a:buClr>
                <a:srgbClr val="0039A6"/>
              </a:buClr>
              <a:buFont typeface="Wingdings" panose="05000000000000000000" charset="0"/>
              <a:buChar char="ü"/>
            </a:pPr>
            <a:r>
              <a:rPr lang="en-IN" altLang="en-US" dirty="0" smtClean="0">
                <a:solidFill>
                  <a:schemeClr val="tx1"/>
                </a:solidFill>
                <a:latin typeface="Times New Roman" panose="02020603050405020304" pitchFamily="18" charset="0"/>
                <a:cs typeface="Times New Roman" panose="02020603050405020304" pitchFamily="18" charset="0"/>
                <a:sym typeface="+mn-ea"/>
              </a:rPr>
              <a:t>Side Effects of Steroids</a:t>
            </a:r>
          </a:p>
          <a:p>
            <a:pPr lvl="1" eaLnBrk="1" hangingPunct="1">
              <a:buClr>
                <a:srgbClr val="0039A6"/>
              </a:buClr>
              <a:buFont typeface="Wingdings" panose="05000000000000000000" charset="0"/>
              <a:buChar char="ü"/>
            </a:pPr>
            <a:r>
              <a:rPr lang="en-IN" altLang="en-US" dirty="0" smtClean="0">
                <a:solidFill>
                  <a:schemeClr val="tx1"/>
                </a:solidFill>
                <a:latin typeface="Times New Roman" panose="02020603050405020304" pitchFamily="18" charset="0"/>
                <a:cs typeface="Times New Roman" panose="02020603050405020304" pitchFamily="18" charset="0"/>
                <a:sym typeface="+mn-ea"/>
              </a:rPr>
              <a:t>Conclusion</a:t>
            </a:r>
            <a:endParaRPr lang="en-IN" altLang="en-US" dirty="0" smtClean="0">
              <a:solidFill>
                <a:schemeClr val="tx1"/>
              </a:solidFill>
              <a:latin typeface="Times New Roman" panose="02020603050405020304" pitchFamily="18" charset="0"/>
              <a:cs typeface="Times New Roman" panose="02020603050405020304" pitchFamily="18" charset="0"/>
            </a:endParaRPr>
          </a:p>
          <a:p>
            <a:pPr lvl="1" eaLnBrk="1" hangingPunct="1">
              <a:buClr>
                <a:srgbClr val="0039A6"/>
              </a:buClr>
              <a:buFont typeface="Wingdings" panose="05000000000000000000" charset="0"/>
              <a:buChar char="ü"/>
            </a:pPr>
            <a:endParaRPr lang="en-US" altLang="en-US" dirty="0" smtClean="0">
              <a:solidFill>
                <a:schemeClr val="tx1"/>
              </a:solidFill>
              <a:latin typeface="Times New Roman" panose="02020603050405020304" pitchFamily="18" charset="0"/>
              <a:cs typeface="Times New Roman" panose="02020603050405020304" pitchFamily="18" charset="0"/>
            </a:endParaRPr>
          </a:p>
          <a:p>
            <a:pPr lvl="1" eaLnBrk="1" hangingPunct="1">
              <a:buClr>
                <a:srgbClr val="0039A6"/>
              </a:buClr>
              <a:buFont typeface="Wingdings" panose="05000000000000000000" charset="0"/>
              <a:buChar char="ü"/>
            </a:pPr>
            <a:endParaRPr lang="en-IN" altLang="en-US" dirty="0">
              <a:latin typeface="Times New Roman" panose="02020603050405020304" pitchFamily="18" charset="0"/>
              <a:cs typeface="Times New Roman" panose="02020603050405020304" pitchFamily="18" charset="0"/>
            </a:endParaRPr>
          </a:p>
          <a:p>
            <a:pPr lvl="1" eaLnBrk="1" hangingPunct="1">
              <a:buClr>
                <a:srgbClr val="0039A6"/>
              </a:buClr>
              <a:buNone/>
            </a:pPr>
            <a:endParaRPr lang="en-IN" altLang="en-US" dirty="0">
              <a:latin typeface="Times New Roman" panose="02020603050405020304" pitchFamily="18" charset="0"/>
              <a:cs typeface="Times New Roman" panose="02020603050405020304" pitchFamily="18" charset="0"/>
            </a:endParaRPr>
          </a:p>
        </p:txBody>
      </p:sp>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2</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Conclusion</a:t>
            </a:r>
          </a:p>
        </p:txBody>
      </p:sp>
      <p:sp>
        <p:nvSpPr>
          <p:cNvPr id="2" name="TextBox 1"/>
          <p:cNvSpPr txBox="1"/>
          <p:nvPr/>
        </p:nvSpPr>
        <p:spPr>
          <a:xfrm>
            <a:off x="533400" y="1676400"/>
            <a:ext cx="7924800" cy="3538220"/>
          </a:xfrm>
          <a:prstGeom prst="rect">
            <a:avLst/>
          </a:prstGeom>
          <a:noFill/>
        </p:spPr>
        <p:txBody>
          <a:bodyPr wrap="square">
            <a:spAutoFit/>
          </a:bodyPr>
          <a:lstStyle/>
          <a:p>
            <a:pPr marL="514350" indent="-514350">
              <a:buFont typeface="Wingdings" panose="05000000000000000000" pitchFamily="2" charset="2"/>
              <a:buChar char="ü"/>
            </a:pPr>
            <a:r>
              <a:rPr lang="en-US" sz="2800" dirty="0" smtClean="0"/>
              <a:t>When taken in doses higher than the amount your body normally produces, steroids reduce redness and swelling (inflammation). This can help with inflammatory conditions such as asthma and eczema. </a:t>
            </a:r>
          </a:p>
          <a:p>
            <a:pPr marL="514350" indent="-514350">
              <a:buFont typeface="Wingdings" panose="05000000000000000000" pitchFamily="2" charset="2"/>
              <a:buChar char="ü"/>
            </a:pPr>
            <a:r>
              <a:rPr lang="en-US" sz="2800" dirty="0" smtClean="0"/>
              <a:t>Steroids also reduce the activity of the immune system, which is the body's natural defence against illness and infection.</a:t>
            </a:r>
          </a:p>
        </p:txBody>
      </p:sp>
      <p:cxnSp>
        <p:nvCxnSpPr>
          <p:cNvPr id="5" name="Straight Connector 4"/>
          <p:cNvCxnSpPr/>
          <p:nvPr/>
        </p:nvCxnSpPr>
        <p:spPr>
          <a:xfrm>
            <a:off x="609600" y="13716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t>20</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83880" cy="677108"/>
          </a:xfrm>
        </p:spPr>
        <p:txBody>
          <a:bodyPr>
            <a:normAutofit fontScale="90000"/>
          </a:bodyPr>
          <a:lstStyle/>
          <a:p>
            <a:r>
              <a:rPr lang="en-US" sz="4400" dirty="0">
                <a:solidFill>
                  <a:schemeClr val="tx1"/>
                </a:solidFill>
              </a:rPr>
              <a:t>References</a:t>
            </a:r>
          </a:p>
        </p:txBody>
      </p:sp>
      <p:sp>
        <p:nvSpPr>
          <p:cNvPr id="3" name="Content Placeholder 2"/>
          <p:cNvSpPr>
            <a:spLocks noGrp="1"/>
          </p:cNvSpPr>
          <p:nvPr>
            <p:ph idx="1"/>
          </p:nvPr>
        </p:nvSpPr>
        <p:spPr>
          <a:xfrm>
            <a:off x="152400" y="1752600"/>
            <a:ext cx="8183880" cy="1477328"/>
          </a:xfrm>
        </p:spPr>
        <p:txBody>
          <a:bodyPr>
            <a:noAutofit/>
          </a:bodyPr>
          <a:lstStyle/>
          <a:p>
            <a:pPr marL="800100" lvl="1" indent="-342900">
              <a:buFont typeface="Arial" pitchFamily="34" charset="0"/>
              <a:buChar char="•"/>
            </a:pPr>
            <a:r>
              <a:rPr lang="en-US" dirty="0" smtClean="0">
                <a:solidFill>
                  <a:schemeClr val="tx1">
                    <a:lumMod val="75000"/>
                    <a:lumOff val="25000"/>
                  </a:schemeClr>
                </a:solidFill>
              </a:rPr>
              <a:t>Google.com</a:t>
            </a:r>
          </a:p>
          <a:p>
            <a:pPr marL="800100" lvl="1" indent="-342900">
              <a:buFont typeface="Arial" pitchFamily="34" charset="0"/>
              <a:buChar char="•"/>
            </a:pPr>
            <a:r>
              <a:rPr lang="en-US" dirty="0" smtClean="0">
                <a:solidFill>
                  <a:schemeClr val="tx1">
                    <a:lumMod val="75000"/>
                    <a:lumOff val="25000"/>
                  </a:schemeClr>
                </a:solidFill>
              </a:rPr>
              <a:t>Wikipedia.org</a:t>
            </a:r>
          </a:p>
          <a:p>
            <a:pPr marL="800100" lvl="1" indent="-342900">
              <a:buFont typeface="Arial" pitchFamily="34" charset="0"/>
              <a:buChar char="•"/>
            </a:pPr>
            <a:r>
              <a:rPr lang="en-US" dirty="0" smtClean="0">
                <a:solidFill>
                  <a:schemeClr val="tx1">
                    <a:lumMod val="75000"/>
                    <a:lumOff val="25000"/>
                  </a:schemeClr>
                </a:solidFill>
              </a:rPr>
              <a:t>Studymafia.org</a:t>
            </a:r>
          </a:p>
          <a:p>
            <a:pPr marL="800100" lvl="1" indent="-342900">
              <a:buFont typeface="Arial" pitchFamily="34" charset="0"/>
              <a:buChar char="•"/>
            </a:pPr>
            <a:r>
              <a:rPr lang="en-US" dirty="0" smtClean="0">
                <a:solidFill>
                  <a:schemeClr val="tx1">
                    <a:lumMod val="75000"/>
                    <a:lumOff val="25000"/>
                  </a:schemeClr>
                </a:solidFill>
              </a:rPr>
              <a:t>Slidespanda.com</a:t>
            </a:r>
          </a:p>
        </p:txBody>
      </p:sp>
    </p:spTree>
    <p:extLst>
      <p:ext uri="{BB962C8B-B14F-4D97-AF65-F5344CB8AC3E}">
        <p14:creationId xmlns:p14="http://schemas.microsoft.com/office/powerpoint/2010/main" val="66562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33600"/>
            <a:ext cx="5943600" cy="2514600"/>
          </a:xfrm>
          <a:noFill/>
        </p:spPr>
        <p:txBody>
          <a:bodyPr>
            <a:normAutofit fontScale="90000"/>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chemeClr val="accent4">
                    <a:lumMod val="25000"/>
                  </a:schemeClr>
                </a:solidFill>
              </a:rPr>
              <a:t>.org</a:t>
            </a:r>
            <a:endParaRPr lang="en-US" sz="5400" b="1" dirty="0">
              <a:solidFill>
                <a:schemeClr val="accent4">
                  <a:lumMod val="25000"/>
                </a:schemeClr>
              </a:solidFill>
            </a:endParaRPr>
          </a:p>
        </p:txBody>
      </p:sp>
    </p:spTree>
    <p:extLst>
      <p:ext uri="{BB962C8B-B14F-4D97-AF65-F5344CB8AC3E}">
        <p14:creationId xmlns:p14="http://schemas.microsoft.com/office/powerpoint/2010/main" val="520843091"/>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Definition</a:t>
            </a:r>
            <a:endParaRPr lang="en-US" altLang="en-US" sz="3600"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455645" y="1603311"/>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IN" sz="2800" dirty="0" smtClean="0"/>
              <a:t>    </a:t>
            </a:r>
            <a:r>
              <a:rPr sz="2800" dirty="0" smtClean="0"/>
              <a:t>Commonly referred to as steroids, corticosteroids are a type of anti-inflammatory drug.</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3</a:t>
            </a:fld>
            <a:endParaRPr lang="en-US" altLang="en-US" sz="1400" dirty="0">
              <a:solidFill>
                <a:srgbClr val="0039A6"/>
              </a:solidFill>
              <a:latin typeface="Myriad Web Pro" charset="0"/>
            </a:endParaRPr>
          </a:p>
        </p:txBody>
      </p:sp>
      <p:cxnSp>
        <p:nvCxnSpPr>
          <p:cNvPr id="6" name="Straight Connector 5"/>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2" name="Picture 1" descr="AnabolicSteroids_share"/>
          <p:cNvPicPr>
            <a:picLocks noChangeAspect="1"/>
          </p:cNvPicPr>
          <p:nvPr/>
        </p:nvPicPr>
        <p:blipFill>
          <a:blip r:embed="rId3"/>
          <a:stretch>
            <a:fillRect/>
          </a:stretch>
        </p:blipFill>
        <p:spPr>
          <a:xfrm>
            <a:off x="2133600" y="2819400"/>
            <a:ext cx="5060315" cy="3372485"/>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smtClean="0">
                <a:solidFill>
                  <a:schemeClr val="accent2"/>
                </a:solidFill>
                <a:latin typeface="Times New Roman" panose="02020603050405020304" pitchFamily="18" charset="0"/>
                <a:cs typeface="Times New Roman" panose="02020603050405020304" pitchFamily="18" charset="0"/>
              </a:rPr>
              <a:t>Introduction</a:t>
            </a:r>
            <a:endParaRPr lang="en-US" altLang="en-US"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727075" y="167259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dirty="0" smtClean="0"/>
              <a:t>Corticosteroids are man-made drugs that closely resemble cortisol, a hormone that your adrenal glands produce naturally. </a:t>
            </a:r>
          </a:p>
          <a:p>
            <a:r>
              <a:rPr lang="en-US" dirty="0" smtClean="0"/>
              <a:t>Corticosteroids are often referred to by the shortened term "steroids." Corticosteroids are different from the male hormone-related steroid compounds that some athletes abuse.</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t>5</a:t>
            </a:fld>
            <a:endParaRPr lang="en-US" altLang="en-US" sz="1400" dirty="0">
              <a:solidFill>
                <a:srgbClr val="0039A6"/>
              </a:solidFill>
              <a:latin typeface="Myriad Web Pro" charset="0"/>
            </a:endParaRPr>
          </a:p>
        </p:txBody>
      </p:sp>
      <p:cxnSp>
        <p:nvCxnSpPr>
          <p:cNvPr id="5" name="Straight Connector 4"/>
          <p:cNvCxnSpPr/>
          <p:nvPr/>
        </p:nvCxnSpPr>
        <p:spPr>
          <a:xfrm>
            <a:off x="609600" y="15240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2" name="Picture 1" descr="4680d2d10ff96180f0e6761e81ade81619b61a91"/>
          <p:cNvPicPr>
            <a:picLocks noChangeAspect="1"/>
          </p:cNvPicPr>
          <p:nvPr/>
        </p:nvPicPr>
        <p:blipFill>
          <a:blip r:embed="rId3"/>
          <a:stretch>
            <a:fillRect/>
          </a:stretch>
        </p:blipFill>
        <p:spPr>
          <a:xfrm>
            <a:off x="457200" y="457200"/>
            <a:ext cx="8387080" cy="5531485"/>
          </a:xfrm>
          <a:prstGeom prst="rect">
            <a:avLst/>
          </a:prstGeom>
        </p:spPr>
      </p:pic>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Types of </a:t>
            </a:r>
            <a:r>
              <a:rPr lang="en-IN" altLang="en-US" sz="3600" b="1" dirty="0" smtClean="0">
                <a:solidFill>
                  <a:schemeClr val="accent2"/>
                </a:solidFill>
                <a:latin typeface="Times New Roman" panose="02020603050405020304" pitchFamily="18" charset="0"/>
                <a:cs typeface="Times New Roman" panose="02020603050405020304" pitchFamily="18" charset="0"/>
              </a:rPr>
              <a:t>Steroids </a:t>
            </a:r>
          </a:p>
        </p:txBody>
      </p:sp>
      <p:sp>
        <p:nvSpPr>
          <p:cNvPr id="2" name="TextBox 1"/>
          <p:cNvSpPr txBox="1"/>
          <p:nvPr/>
        </p:nvSpPr>
        <p:spPr>
          <a:xfrm>
            <a:off x="609600" y="1600200"/>
            <a:ext cx="7924800" cy="3538220"/>
          </a:xfrm>
          <a:prstGeom prst="rect">
            <a:avLst/>
          </a:prstGeom>
          <a:noFill/>
        </p:spPr>
        <p:txBody>
          <a:bodyPr wrap="square">
            <a:spAutoFit/>
          </a:bodyPr>
          <a:lstStyle/>
          <a:p>
            <a:pPr marL="514350" indent="-514350">
              <a:buFont typeface="Arial" panose="020B0604020202020204" pitchFamily="34" charset="0"/>
              <a:buChar char="•"/>
            </a:pPr>
            <a:r>
              <a:rPr lang="en-US" sz="3200" smtClean="0"/>
              <a:t>Some corticosteroid medicines include cortisone, prednisone and methylprednisolone. </a:t>
            </a:r>
          </a:p>
          <a:p>
            <a:pPr marL="514350" indent="-514350">
              <a:buFont typeface="Arial" panose="020B0604020202020204" pitchFamily="34" charset="0"/>
              <a:buChar char="•"/>
            </a:pPr>
            <a:r>
              <a:rPr lang="en-US" sz="3200" smtClean="0"/>
              <a:t>Prednisone is the most commonly used type of steroid to treat certain rheumatologic diseases (like rheumatoid arthritis or lupus).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How are </a:t>
            </a:r>
            <a:r>
              <a:rPr lang="en-IN" altLang="en-US" sz="3600" b="1" dirty="0" smtClean="0">
                <a:solidFill>
                  <a:schemeClr val="accent2"/>
                </a:solidFill>
                <a:latin typeface="Times New Roman" panose="02020603050405020304" pitchFamily="18" charset="0"/>
                <a:cs typeface="Times New Roman" panose="02020603050405020304" pitchFamily="18" charset="0"/>
              </a:rPr>
              <a:t>S</a:t>
            </a:r>
            <a:r>
              <a:rPr lang="en-US" altLang="en-US" sz="3600" b="1" dirty="0" smtClean="0">
                <a:solidFill>
                  <a:schemeClr val="accent2"/>
                </a:solidFill>
                <a:latin typeface="Times New Roman" panose="02020603050405020304" pitchFamily="18" charset="0"/>
                <a:cs typeface="Times New Roman" panose="02020603050405020304" pitchFamily="18" charset="0"/>
              </a:rPr>
              <a:t>teroids </a:t>
            </a:r>
            <a:r>
              <a:rPr lang="en-IN" altLang="en-US" sz="3600" b="1" dirty="0" smtClean="0">
                <a:solidFill>
                  <a:schemeClr val="accent2"/>
                </a:solidFill>
                <a:latin typeface="Times New Roman" panose="02020603050405020304" pitchFamily="18" charset="0"/>
                <a:cs typeface="Times New Roman" panose="02020603050405020304" pitchFamily="18" charset="0"/>
              </a:rPr>
              <a:t>Gi</a:t>
            </a:r>
            <a:r>
              <a:rPr lang="en-US" altLang="en-US" sz="3600" b="1" dirty="0" smtClean="0">
                <a:solidFill>
                  <a:schemeClr val="accent2"/>
                </a:solidFill>
                <a:latin typeface="Times New Roman" panose="02020603050405020304" pitchFamily="18" charset="0"/>
                <a:cs typeface="Times New Roman" panose="02020603050405020304" pitchFamily="18" charset="0"/>
              </a:rPr>
              <a:t>ven?</a:t>
            </a:r>
          </a:p>
        </p:txBody>
      </p:sp>
      <p:sp>
        <p:nvSpPr>
          <p:cNvPr id="2" name="TextBox 1"/>
          <p:cNvSpPr txBox="1"/>
          <p:nvPr/>
        </p:nvSpPr>
        <p:spPr>
          <a:xfrm>
            <a:off x="609600" y="1676400"/>
            <a:ext cx="7696200" cy="3538220"/>
          </a:xfrm>
          <a:prstGeom prst="rect">
            <a:avLst/>
          </a:prstGeom>
          <a:noFill/>
        </p:spPr>
        <p:txBody>
          <a:bodyPr wrap="square">
            <a:spAutoFit/>
          </a:bodyPr>
          <a:lstStyle/>
          <a:p>
            <a:pPr marL="514350" indent="-514350">
              <a:buFont typeface="Arial" panose="020B0604020202020204" pitchFamily="34" charset="0"/>
              <a:buChar char="•"/>
            </a:pPr>
            <a:r>
              <a:rPr lang="en-US" sz="3200" dirty="0" smtClean="0"/>
              <a:t>Steroid medications are available in several forms that vary in how easily they dissolve or how long they stay in the body.</a:t>
            </a:r>
          </a:p>
          <a:p>
            <a:pPr marL="514350" indent="-514350">
              <a:buFont typeface="Arial" panose="020B0604020202020204" pitchFamily="34" charset="0"/>
              <a:buChar char="•"/>
            </a:pPr>
            <a:r>
              <a:rPr lang="en-US" sz="3200" dirty="0" smtClean="0"/>
              <a:t>Steroids might be given locally, to the precise place where a problem exists, or systemically, which means throughout the "system" or body.</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How are </a:t>
            </a:r>
            <a:r>
              <a:rPr lang="en-IN" altLang="en-US" sz="3600" b="1" dirty="0" smtClean="0">
                <a:solidFill>
                  <a:schemeClr val="accent2"/>
                </a:solidFill>
                <a:latin typeface="Times New Roman" panose="02020603050405020304" pitchFamily="18" charset="0"/>
                <a:cs typeface="Times New Roman" panose="02020603050405020304" pitchFamily="18" charset="0"/>
              </a:rPr>
              <a:t>S</a:t>
            </a:r>
            <a:r>
              <a:rPr lang="en-US" altLang="en-US" sz="3600" b="1" dirty="0" smtClean="0">
                <a:solidFill>
                  <a:schemeClr val="accent2"/>
                </a:solidFill>
                <a:latin typeface="Times New Roman" panose="02020603050405020304" pitchFamily="18" charset="0"/>
                <a:cs typeface="Times New Roman" panose="02020603050405020304" pitchFamily="18" charset="0"/>
              </a:rPr>
              <a:t>teroids </a:t>
            </a:r>
            <a:r>
              <a:rPr lang="en-IN" altLang="en-US" sz="3600" b="1" dirty="0" smtClean="0">
                <a:solidFill>
                  <a:schemeClr val="accent2"/>
                </a:solidFill>
                <a:latin typeface="Times New Roman" panose="02020603050405020304" pitchFamily="18" charset="0"/>
                <a:cs typeface="Times New Roman" panose="02020603050405020304" pitchFamily="18" charset="0"/>
              </a:rPr>
              <a:t>Gi</a:t>
            </a:r>
            <a:r>
              <a:rPr lang="en-US" altLang="en-US" sz="3600" b="1" dirty="0" smtClean="0">
                <a:solidFill>
                  <a:schemeClr val="accent2"/>
                </a:solidFill>
                <a:latin typeface="Times New Roman" panose="02020603050405020304" pitchFamily="18" charset="0"/>
                <a:cs typeface="Times New Roman" panose="02020603050405020304" pitchFamily="18" charset="0"/>
              </a:rPr>
              <a:t>ven?</a:t>
            </a:r>
          </a:p>
        </p:txBody>
      </p:sp>
      <p:sp>
        <p:nvSpPr>
          <p:cNvPr id="2" name="TextBox 1"/>
          <p:cNvSpPr txBox="1"/>
          <p:nvPr/>
        </p:nvSpPr>
        <p:spPr>
          <a:xfrm>
            <a:off x="609600" y="1676400"/>
            <a:ext cx="7696200" cy="4030980"/>
          </a:xfrm>
          <a:prstGeom prst="rect">
            <a:avLst/>
          </a:prstGeom>
          <a:noFill/>
        </p:spPr>
        <p:txBody>
          <a:bodyPr wrap="square">
            <a:spAutoFit/>
          </a:bodyPr>
          <a:lstStyle/>
          <a:p>
            <a:pPr marL="514350" indent="-514350">
              <a:buFont typeface="Arial" panose="020B0604020202020204" pitchFamily="34" charset="0"/>
              <a:buChar char="•"/>
            </a:pPr>
            <a:r>
              <a:rPr lang="en-US" sz="3200" dirty="0" smtClean="0"/>
              <a:t>Examples of local steroid treatments include joint injections, eye drops, ear drops and skin creams. </a:t>
            </a:r>
          </a:p>
          <a:p>
            <a:pPr marL="514350" indent="-514350">
              <a:buFont typeface="Arial" panose="020B0604020202020204" pitchFamily="34" charset="0"/>
              <a:buChar char="•"/>
            </a:pPr>
            <a:r>
              <a:rPr lang="en-US" sz="3200" dirty="0" smtClean="0"/>
              <a:t>Systemic steroid treatments include oral medicines (given by mouth) or medicine that is delivered directly into a vein (intravenously or IV) or muscle (intramuscularly).</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8</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How are </a:t>
            </a:r>
            <a:r>
              <a:rPr lang="en-IN" altLang="en-US" sz="3600" b="1" dirty="0" smtClean="0">
                <a:solidFill>
                  <a:schemeClr val="accent2"/>
                </a:solidFill>
                <a:latin typeface="Times New Roman" panose="02020603050405020304" pitchFamily="18" charset="0"/>
                <a:cs typeface="Times New Roman" panose="02020603050405020304" pitchFamily="18" charset="0"/>
              </a:rPr>
              <a:t>S</a:t>
            </a:r>
            <a:r>
              <a:rPr lang="en-US" altLang="en-US" sz="3600" b="1" dirty="0" smtClean="0">
                <a:solidFill>
                  <a:schemeClr val="accent2"/>
                </a:solidFill>
                <a:latin typeface="Times New Roman" panose="02020603050405020304" pitchFamily="18" charset="0"/>
                <a:cs typeface="Times New Roman" panose="02020603050405020304" pitchFamily="18" charset="0"/>
              </a:rPr>
              <a:t>teroids </a:t>
            </a:r>
            <a:r>
              <a:rPr lang="en-IN" altLang="en-US" sz="3600" b="1" dirty="0" smtClean="0">
                <a:solidFill>
                  <a:schemeClr val="accent2"/>
                </a:solidFill>
                <a:latin typeface="Times New Roman" panose="02020603050405020304" pitchFamily="18" charset="0"/>
                <a:cs typeface="Times New Roman" panose="02020603050405020304" pitchFamily="18" charset="0"/>
              </a:rPr>
              <a:t>Gi</a:t>
            </a:r>
            <a:r>
              <a:rPr lang="en-US" altLang="en-US" sz="3600" b="1" dirty="0" smtClean="0">
                <a:solidFill>
                  <a:schemeClr val="accent2"/>
                </a:solidFill>
                <a:latin typeface="Times New Roman" panose="02020603050405020304" pitchFamily="18" charset="0"/>
                <a:cs typeface="Times New Roman" panose="02020603050405020304" pitchFamily="18" charset="0"/>
              </a:rPr>
              <a:t>ven?</a:t>
            </a:r>
          </a:p>
        </p:txBody>
      </p:sp>
      <p:sp>
        <p:nvSpPr>
          <p:cNvPr id="2" name="TextBox 1"/>
          <p:cNvSpPr txBox="1"/>
          <p:nvPr/>
        </p:nvSpPr>
        <p:spPr>
          <a:xfrm>
            <a:off x="609600" y="1676400"/>
            <a:ext cx="7696200" cy="2553335"/>
          </a:xfrm>
          <a:prstGeom prst="rect">
            <a:avLst/>
          </a:prstGeom>
          <a:noFill/>
        </p:spPr>
        <p:txBody>
          <a:bodyPr wrap="square">
            <a:spAutoFit/>
          </a:bodyPr>
          <a:lstStyle/>
          <a:p>
            <a:pPr marL="514350" indent="-514350">
              <a:buFont typeface="Arial" panose="020B0604020202020204" pitchFamily="34" charset="0"/>
              <a:buChar char="•"/>
            </a:pPr>
            <a:r>
              <a:rPr lang="en-US" sz="3200" dirty="0" smtClean="0"/>
              <a:t>Systemic steroids circulate through the bloodstream to various body sites.</a:t>
            </a:r>
          </a:p>
          <a:p>
            <a:pPr marL="514350" indent="-514350">
              <a:buFont typeface="Arial" panose="020B0604020202020204" pitchFamily="34" charset="0"/>
              <a:buChar char="•"/>
            </a:pPr>
            <a:r>
              <a:rPr lang="en-US" sz="3200" dirty="0" smtClean="0"/>
              <a:t>When possible, local steroid treatments are prescribed instead of systemic steroids to reduce the risk of side effects.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9</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ln>
      </a:spPr>
      <a:bodyPr wrap="none" rtlCol="0" anchor="ctr">
        <a:flatTx/>
      </a:bodyPr>
      <a:lstStyle>
        <a:defPPr algn="ctr">
          <a:defRPr sz="1200" b="1" dirty="0">
            <a:solidFill>
              <a:schemeClr val="bg1"/>
            </a:solidFill>
            <a:latin typeface="Tahoma" panose="020B0604030504040204"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927</Words>
  <Application>Microsoft Office PowerPoint</Application>
  <PresentationFormat>On-screen Show (4:3)</PresentationFormat>
  <Paragraphs>309</Paragraphs>
  <Slides>22</Slides>
  <Notes>20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7_SEPDPO</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905</cp:revision>
  <cp:lastPrinted>2014-09-05T11:57:00Z</cp:lastPrinted>
  <dcterms:created xsi:type="dcterms:W3CDTF">2014-04-08T13:15:00Z</dcterms:created>
  <dcterms:modified xsi:type="dcterms:W3CDTF">2022-12-14T07:52:14Z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2AC14C561DFA4F3680CDF5F5505E00CE</vt:lpwstr>
  </property>
  <property fmtid="{D5CDD505-2E9C-101B-9397-08002B2CF9AE}" pid="3" name="KSOProductBuildVer">
    <vt:lpwstr>1033-11.2.0.11417</vt:lpwstr>
  </property>
</Properties>
</file>