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18"/>
  </p:notesMasterIdLst>
  <p:handoutMasterIdLst>
    <p:handoutMasterId r:id="rId19"/>
  </p:handoutMasterIdLst>
  <p:sldIdLst>
    <p:sldId id="460" r:id="rId3"/>
    <p:sldId id="322" r:id="rId4"/>
    <p:sldId id="324" r:id="rId5"/>
    <p:sldId id="362" r:id="rId6"/>
    <p:sldId id="397" r:id="rId7"/>
    <p:sldId id="425" r:id="rId8"/>
    <p:sldId id="454" r:id="rId9"/>
    <p:sldId id="455" r:id="rId10"/>
    <p:sldId id="456" r:id="rId11"/>
    <p:sldId id="457" r:id="rId12"/>
    <p:sldId id="458" r:id="rId13"/>
    <p:sldId id="459" r:id="rId14"/>
    <p:sldId id="351" r:id="rId15"/>
    <p:sldId id="461" r:id="rId16"/>
    <p:sldId id="462"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60" d="100"/>
          <a:sy n="60" d="100"/>
        </p:scale>
        <p:origin x="-1288" y="-268"/>
      </p:cViewPr>
      <p:guideLst>
        <p:guide orient="horz" pos="2136"/>
        <p:guide pos="2917"/>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12/15/2022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588647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12/15/2022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12036338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12/15/2022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12/15/2022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12/15/2022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12/15/2022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12/15/2022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12/15/2022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12/15/2022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12/15/2022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12/15/2022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12/15/2022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12/15/2022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9144000" cy="6597650"/>
          </a:xfrm>
          <a:prstGeom prst="rect">
            <a:avLst/>
          </a:prstGeom>
          <a:noFill/>
          <a:ln w="9525">
            <a:noFill/>
          </a:ln>
        </p:spPr>
      </p:pic>
      <p:sp>
        <p:nvSpPr>
          <p:cNvPr id="2051" name="Rectangle 3"/>
          <p:cNvSpPr>
            <a:spLocks noGrp="1" noChangeArrowheads="1"/>
          </p:cNvSpPr>
          <p:nvPr>
            <p:ph type="ctrTitle"/>
          </p:nvPr>
        </p:nvSpPr>
        <p:spPr>
          <a:xfrm>
            <a:off x="468313" y="620713"/>
            <a:ext cx="8207375" cy="1082675"/>
          </a:xfrm>
        </p:spPr>
        <p:txBody>
          <a:bodyPr/>
          <a:lstStyle>
            <a:lvl1pP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469900" y="1843088"/>
            <a:ext cx="8212138" cy="981075"/>
          </a:xfrm>
        </p:spPr>
        <p:txBody>
          <a:bodyPr/>
          <a:lstStyle>
            <a:lvl1pPr marL="0" indent="0">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12/15/2022</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12/15/2022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12/15/2022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12/15/2022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12/15/2022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12/15/2022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12/15/2022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12/15/2022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p:nvPicPr>
        <p:blipFill>
          <a:blip r:embed="rId14"/>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12/15/2022</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82940" y="5791200"/>
            <a:ext cx="9061060"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solidFill>
                  <a:schemeClr val="bg1"/>
                </a:solidFill>
                <a:latin typeface="+mn-lt"/>
                <a:cs typeface="Times New Roman" pitchFamily="18" charset="0"/>
              </a:rPr>
              <a:t>                       Submitted </a:t>
            </a:r>
            <a:r>
              <a:rPr lang="en-US" b="1" dirty="0">
                <a:solidFill>
                  <a:schemeClr val="bg1"/>
                </a:solidFill>
                <a:latin typeface="+mn-lt"/>
                <a:cs typeface="Times New Roman" pitchFamily="18" charset="0"/>
              </a:rPr>
              <a:t>To:	 </a:t>
            </a:r>
            <a:r>
              <a:rPr lang="en-US" b="1" dirty="0" smtClean="0">
                <a:solidFill>
                  <a:schemeClr val="bg1"/>
                </a:solidFill>
                <a:latin typeface="+mn-lt"/>
                <a:cs typeface="Times New Roman" pitchFamily="18" charset="0"/>
              </a:rPr>
              <a:t>             </a:t>
            </a:r>
            <a:r>
              <a:rPr lang="en-US" b="1" dirty="0">
                <a:solidFill>
                  <a:schemeClr val="bg1"/>
                </a:solidFill>
                <a:latin typeface="+mn-lt"/>
                <a:cs typeface="Times New Roman" pitchFamily="18" charset="0"/>
              </a:rPr>
              <a:t> </a:t>
            </a:r>
            <a:r>
              <a:rPr lang="en-US" b="1" dirty="0" smtClean="0">
                <a:solidFill>
                  <a:schemeClr val="bg1"/>
                </a:solidFill>
                <a:latin typeface="+mn-lt"/>
                <a:cs typeface="Times New Roman" pitchFamily="18" charset="0"/>
              </a:rPr>
              <a:t>                    Submitted </a:t>
            </a:r>
            <a:r>
              <a:rPr lang="en-US" b="1" dirty="0">
                <a:solidFill>
                  <a:schemeClr val="bg1"/>
                </a:solidFill>
                <a:latin typeface="+mn-lt"/>
                <a:cs typeface="Times New Roman" pitchFamily="18" charset="0"/>
              </a:rPr>
              <a:t>By:</a:t>
            </a:r>
          </a:p>
          <a:p>
            <a:pPr eaLnBrk="0" hangingPunct="0"/>
            <a:r>
              <a:rPr lang="en-US" b="1" dirty="0" smtClean="0">
                <a:solidFill>
                  <a:schemeClr val="bg1"/>
                </a:solidFill>
                <a:latin typeface="+mn-lt"/>
                <a:cs typeface="Times New Roman" pitchFamily="18" charset="0"/>
              </a:rPr>
              <a:t>                       Studymafia.org                                       </a:t>
            </a:r>
            <a:r>
              <a:rPr lang="en-US" b="1" dirty="0" smtClean="0">
                <a:solidFill>
                  <a:schemeClr val="bg1"/>
                </a:solidFill>
                <a:latin typeface="+mn-lt"/>
                <a:cs typeface="Times New Roman" pitchFamily="18" charset="0"/>
              </a:rPr>
              <a:t>     Studymafia.org               </a:t>
            </a:r>
            <a:endParaRPr lang="en-US" b="1" dirty="0">
              <a:solidFill>
                <a:schemeClr val="bg1"/>
              </a:solidFill>
              <a:latin typeface="+mn-lt"/>
              <a:cs typeface="Times New Roman" pitchFamily="18" charset="0"/>
            </a:endParaRPr>
          </a:p>
        </p:txBody>
      </p:sp>
      <p:sp>
        <p:nvSpPr>
          <p:cNvPr id="8" name="Rectangle 7"/>
          <p:cNvSpPr/>
          <p:nvPr/>
        </p:nvSpPr>
        <p:spPr>
          <a:xfrm>
            <a:off x="2133600" y="1981200"/>
            <a:ext cx="5520607" cy="1754326"/>
          </a:xfrm>
          <a:prstGeom prst="rect">
            <a:avLst/>
          </a:prstGeom>
          <a:solidFill>
            <a:schemeClr val="tx1">
              <a:lumMod val="95000"/>
              <a:lumOff val="5000"/>
            </a:schemeClr>
          </a:solidFill>
        </p:spPr>
        <p:txBody>
          <a:bodyPr wrap="square">
            <a:spAutoFit/>
          </a:bodyPr>
          <a:lstStyle/>
          <a:p>
            <a:pPr algn="ctr" fontAlgn="auto">
              <a:spcBef>
                <a:spcPts val="0"/>
              </a:spcBef>
              <a:spcAft>
                <a:spcPts val="0"/>
              </a:spcAft>
              <a:defRPr/>
            </a:pPr>
            <a:r>
              <a:rPr lang="en-US" altLang="en-US" sz="5400" b="1" dirty="0" smtClean="0">
                <a:solidFill>
                  <a:schemeClr val="bg1"/>
                </a:solidFill>
                <a:latin typeface="Times New Roman" pitchFamily="18" charset="0"/>
                <a:cs typeface="Times New Roman" pitchFamily="18" charset="0"/>
              </a:rPr>
              <a:t>Solid Waste </a:t>
            </a:r>
          </a:p>
          <a:p>
            <a:pPr algn="ctr" fontAlgn="auto">
              <a:spcBef>
                <a:spcPts val="0"/>
              </a:spcBef>
              <a:spcAft>
                <a:spcPts val="0"/>
              </a:spcAft>
              <a:defRPr/>
            </a:pPr>
            <a:r>
              <a:rPr lang="en-US" altLang="en-US" sz="5400" b="1" dirty="0" smtClean="0">
                <a:solidFill>
                  <a:schemeClr val="bg1"/>
                </a:solidFill>
                <a:latin typeface="Times New Roman" pitchFamily="18" charset="0"/>
                <a:cs typeface="Times New Roman" pitchFamily="18" charset="0"/>
              </a:rPr>
              <a:t>Disposal</a:t>
            </a:r>
            <a:endParaRPr lang="en-US" sz="5400" b="1" spc="300" dirty="0">
              <a:ln w="11430" cmpd="sng">
                <a:solidFill>
                  <a:schemeClr val="accent1">
                    <a:tint val="10000"/>
                  </a:schemeClr>
                </a:solidFill>
                <a:prstDash val="solid"/>
                <a:miter lim="800000"/>
              </a:ln>
              <a:solidFill>
                <a:schemeClr val="bg1"/>
              </a:solidFill>
              <a:effectLst>
                <a:glow rad="45500">
                  <a:schemeClr val="accent1">
                    <a:satMod val="220000"/>
                    <a:alpha val="35000"/>
                  </a:schemeClr>
                </a:glow>
              </a:effectLst>
            </a:endParaRPr>
          </a:p>
        </p:txBody>
      </p:sp>
    </p:spTree>
    <p:extLst>
      <p:ext uri="{BB962C8B-B14F-4D97-AF65-F5344CB8AC3E}">
        <p14:creationId xmlns:p14="http://schemas.microsoft.com/office/powerpoint/2010/main" val="4230004326"/>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Types of Solid Waste Disposal  </a:t>
            </a:r>
          </a:p>
        </p:txBody>
      </p:sp>
      <p:sp>
        <p:nvSpPr>
          <p:cNvPr id="2" name="TextBox 1"/>
          <p:cNvSpPr txBox="1"/>
          <p:nvPr/>
        </p:nvSpPr>
        <p:spPr>
          <a:xfrm>
            <a:off x="609600" y="1676400"/>
            <a:ext cx="8121650" cy="3784600"/>
          </a:xfrm>
          <a:prstGeom prst="rect">
            <a:avLst/>
          </a:prstGeom>
          <a:noFill/>
        </p:spPr>
        <p:txBody>
          <a:bodyPr wrap="square">
            <a:spAutoFit/>
          </a:bodyPr>
          <a:lstStyle/>
          <a:p>
            <a:pPr marL="0" indent="0">
              <a:buFont typeface="Arial" panose="020B0604020202020204" pitchFamily="34" charset="0"/>
              <a:buNone/>
            </a:pPr>
            <a:r>
              <a:rPr lang="en-US" sz="3000" b="1" dirty="0" smtClean="0"/>
              <a:t>Composting</a:t>
            </a:r>
          </a:p>
          <a:p>
            <a:pPr marL="457200" indent="-457200">
              <a:buFont typeface="Arial" panose="020B0604020202020204" pitchFamily="34" charset="0"/>
              <a:buChar char="•"/>
            </a:pPr>
            <a:r>
              <a:rPr lang="en-US" sz="3000" dirty="0" smtClean="0"/>
              <a:t>All organic materials decompose with time. Food scraps, yard waste, etc., make up for one of the major organic wastes we throw every day. </a:t>
            </a:r>
          </a:p>
          <a:p>
            <a:pPr marL="457200" indent="-457200">
              <a:buFont typeface="Arial" panose="020B0604020202020204" pitchFamily="34" charset="0"/>
              <a:buChar char="•"/>
            </a:pPr>
            <a:r>
              <a:rPr lang="en-US" sz="3000" dirty="0" smtClean="0"/>
              <a:t>The process of composting starts with these organic wastes being buried under layers of soil and then, are left to decay under the action of microorganisms such as bacteria and fungi.</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Types of Solid Waste Disposal  </a:t>
            </a:r>
          </a:p>
        </p:txBody>
      </p:sp>
      <p:sp>
        <p:nvSpPr>
          <p:cNvPr id="2" name="TextBox 1"/>
          <p:cNvSpPr txBox="1"/>
          <p:nvPr/>
        </p:nvSpPr>
        <p:spPr>
          <a:xfrm>
            <a:off x="609600" y="1676400"/>
            <a:ext cx="8121650" cy="4246245"/>
          </a:xfrm>
          <a:prstGeom prst="rect">
            <a:avLst/>
          </a:prstGeom>
          <a:noFill/>
        </p:spPr>
        <p:txBody>
          <a:bodyPr wrap="square">
            <a:spAutoFit/>
          </a:bodyPr>
          <a:lstStyle/>
          <a:p>
            <a:pPr marL="0" indent="0">
              <a:buFont typeface="Arial" panose="020B0604020202020204" pitchFamily="34" charset="0"/>
              <a:buNone/>
            </a:pPr>
            <a:r>
              <a:rPr lang="en-US" sz="3000" b="1" dirty="0" smtClean="0"/>
              <a:t>Vermicomposting</a:t>
            </a:r>
          </a:p>
          <a:p>
            <a:pPr marL="457200" indent="-457200">
              <a:buFont typeface="Arial" panose="020B0604020202020204" pitchFamily="34" charset="0"/>
              <a:buChar char="•"/>
            </a:pPr>
            <a:r>
              <a:rPr lang="en-US" sz="3000" dirty="0" smtClean="0"/>
              <a:t>Vermicomposting is the process of using worms for the degradation of organic matter into nutrient-rich manure. </a:t>
            </a:r>
          </a:p>
          <a:p>
            <a:pPr marL="457200" indent="-457200">
              <a:buFont typeface="Arial" panose="020B0604020202020204" pitchFamily="34" charset="0"/>
              <a:buChar char="•"/>
            </a:pPr>
            <a:r>
              <a:rPr lang="en-US" sz="3000" dirty="0" smtClean="0"/>
              <a:t>Worms consume and digest the organic matter. The by-products of digestion which are excreted out by the worms make the soil nutrient-rich, thus enhancing the growth of bacteria and fungi.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BC35B-A44B-4119-B8DA-DE9E3DFADA20}" type="slidenum">
              <a:rPr kumimoji="0" lang="en-US" smtClean="0"/>
              <a:t>12</a:t>
            </a:fld>
            <a:endParaRPr kumimoji="0" lang="en-US" sz="1000" b="0">
              <a:solidFill>
                <a:schemeClr val="tx1"/>
              </a:solidFill>
            </a:endParaRPr>
          </a:p>
        </p:txBody>
      </p:sp>
      <p:pic>
        <p:nvPicPr>
          <p:cNvPr id="4" name="Picture 3" descr="Diagrammatic-representation-of-proposed-solid-waste-management-model-see-online-version"/>
          <p:cNvPicPr>
            <a:picLocks noChangeAspect="1"/>
          </p:cNvPicPr>
          <p:nvPr/>
        </p:nvPicPr>
        <p:blipFill>
          <a:blip r:embed="rId2"/>
          <a:stretch>
            <a:fillRect/>
          </a:stretch>
        </p:blipFill>
        <p:spPr>
          <a:xfrm>
            <a:off x="533400" y="533400"/>
            <a:ext cx="8096250" cy="5172075"/>
          </a:xfrm>
          <a:prstGeom prst="rect">
            <a:avLst/>
          </a:prstGeom>
        </p:spPr>
      </p:pic>
    </p:spTree>
  </p:cSld>
  <p:clrMapOvr>
    <a:masterClrMapping/>
  </p:clrMapOvr>
  <p:transition spd="slow">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10769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Solid waste disposal management is usually referred to the process of collecting and treating solid wastes. It provides solutions for recycling items that do not belong to garbage or trash.</a:t>
            </a:r>
          </a:p>
          <a:p>
            <a:pPr marL="514350" indent="-514350">
              <a:buFont typeface="Wingdings" panose="05000000000000000000" pitchFamily="2" charset="2"/>
              <a:buChar char="ü"/>
            </a:pPr>
            <a:r>
              <a:rPr lang="en-US" sz="2800" dirty="0" smtClean="0"/>
              <a:t>Solid waste management can be described as how solid waste can be changed and used as a valuable resource.</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13</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dirty="0" smtClean="0">
                <a:solidFill>
                  <a:schemeClr val="tx1">
                    <a:lumMod val="75000"/>
                    <a:lumOff val="25000"/>
                  </a:schemeClr>
                </a:solidFill>
              </a:rPr>
              <a:t>Google.com</a:t>
            </a:r>
          </a:p>
          <a:p>
            <a:pPr marL="800100" lvl="1" indent="-342900">
              <a:buFont typeface="Arial" pitchFamily="34" charset="0"/>
              <a:buChar char="•"/>
            </a:pPr>
            <a:r>
              <a:rPr lang="en-US" dirty="0" smtClean="0">
                <a:solidFill>
                  <a:schemeClr val="tx1">
                    <a:lumMod val="75000"/>
                    <a:lumOff val="25000"/>
                  </a:schemeClr>
                </a:solidFill>
              </a:rPr>
              <a:t>Wikipedia.org</a:t>
            </a:r>
          </a:p>
          <a:p>
            <a:pPr marL="800100" lvl="1" indent="-342900">
              <a:buFont typeface="Arial" pitchFamily="34" charset="0"/>
              <a:buChar char="•"/>
            </a:pPr>
            <a:r>
              <a:rPr lang="en-US" dirty="0" smtClean="0">
                <a:solidFill>
                  <a:schemeClr val="tx1">
                    <a:lumMod val="75000"/>
                    <a:lumOff val="25000"/>
                  </a:schemeClr>
                </a:solidFill>
              </a:rPr>
              <a:t>Studymafia.org</a:t>
            </a:r>
          </a:p>
          <a:p>
            <a:pPr marL="800100" lvl="1" indent="-342900">
              <a:buFont typeface="Arial" pitchFamily="34" charset="0"/>
              <a:buChar char="•"/>
            </a:pPr>
            <a:r>
              <a:rPr lang="en-US" dirty="0" smtClean="0">
                <a:solidFill>
                  <a:schemeClr val="tx1">
                    <a:lumMod val="75000"/>
                    <a:lumOff val="25000"/>
                  </a:schemeClr>
                </a:solidFill>
              </a:rPr>
              <a:t>Slidespanda.com</a:t>
            </a:r>
          </a:p>
        </p:txBody>
      </p:sp>
    </p:spTree>
    <p:extLst>
      <p:ext uri="{BB962C8B-B14F-4D97-AF65-F5344CB8AC3E}">
        <p14:creationId xmlns:p14="http://schemas.microsoft.com/office/powerpoint/2010/main" val="27845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19882200"/>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altLang="en-US" dirty="0">
                <a:latin typeface="Times New Roman" panose="02020603050405020304" pitchFamily="18" charset="0"/>
                <a:cs typeface="Times New Roman" panose="02020603050405020304" pitchFamily="18" charset="0"/>
              </a:rPr>
              <a:t>Types of </a:t>
            </a:r>
            <a:r>
              <a:rPr lang="en-US" altLang="en-US" dirty="0" smtClean="0">
                <a:latin typeface="Times New Roman" panose="02020603050405020304" pitchFamily="18" charset="0"/>
                <a:cs typeface="Times New Roman" panose="02020603050405020304" pitchFamily="18" charset="0"/>
                <a:sym typeface="+mn-ea"/>
              </a:rPr>
              <a:t>Solid Waste Disposal</a:t>
            </a:r>
            <a:r>
              <a:rPr lang="en-US" altLang="en-US" b="1" dirty="0" smtClean="0">
                <a:solidFill>
                  <a:schemeClr val="accent2"/>
                </a:solidFill>
                <a:latin typeface="Times New Roman" panose="02020603050405020304" pitchFamily="18" charset="0"/>
                <a:cs typeface="Times New Roman" panose="02020603050405020304" pitchFamily="18" charset="0"/>
                <a:sym typeface="+mn-ea"/>
              </a:rPr>
              <a:t> </a:t>
            </a:r>
            <a:endParaRPr lang="en-IN" altLang="en-US" dirty="0">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r>
              <a:rPr lang="en-IN" altLang="en-US"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930" y="1603375"/>
            <a:ext cx="380492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3000" b="1" dirty="0" smtClean="0"/>
              <a:t>    </a:t>
            </a:r>
            <a:r>
              <a:rPr sz="3000" b="1" dirty="0" smtClean="0"/>
              <a:t>The trash heaps are usually left open to the environment and the elements. These seldom have a sparse covering which can often attract pests or vermin.</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33139-scaled"/>
          <p:cNvPicPr>
            <a:picLocks noChangeAspect="1"/>
          </p:cNvPicPr>
          <p:nvPr/>
        </p:nvPicPr>
        <p:blipFill>
          <a:blip r:embed="rId3"/>
          <a:srcRect l="12956" t="-954" r="12839" b="8731"/>
          <a:stretch>
            <a:fillRect/>
          </a:stretch>
        </p:blipFill>
        <p:spPr>
          <a:xfrm>
            <a:off x="5105400" y="1764030"/>
            <a:ext cx="2974340" cy="428879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5963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dirty="0" smtClean="0"/>
              <a:t>Sometimes, wastes are illegally dumped into rivers and canals or used to fill land depressions without proper consultations. </a:t>
            </a:r>
          </a:p>
          <a:p>
            <a:r>
              <a:rPr lang="en-US" dirty="0" smtClean="0"/>
              <a:t>These practices cause a lot of problems in the long run. These can range from the degradation of the soil quality to leaching toxic chemicals into underground water sources.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Methods-of-Waste-Disposal"/>
          <p:cNvPicPr>
            <a:picLocks noChangeAspect="1"/>
          </p:cNvPicPr>
          <p:nvPr/>
        </p:nvPicPr>
        <p:blipFill>
          <a:blip r:embed="rId3"/>
          <a:srcRect t="7850"/>
          <a:stretch>
            <a:fillRect/>
          </a:stretch>
        </p:blipFill>
        <p:spPr>
          <a:xfrm>
            <a:off x="409575" y="685800"/>
            <a:ext cx="7972425" cy="5285105"/>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Types of Solid Waste Disposal  </a:t>
            </a:r>
          </a:p>
        </p:txBody>
      </p:sp>
      <p:sp>
        <p:nvSpPr>
          <p:cNvPr id="2" name="TextBox 1"/>
          <p:cNvSpPr txBox="1"/>
          <p:nvPr/>
        </p:nvSpPr>
        <p:spPr>
          <a:xfrm>
            <a:off x="609600" y="1676400"/>
            <a:ext cx="7696200" cy="4246245"/>
          </a:xfrm>
          <a:prstGeom prst="rect">
            <a:avLst/>
          </a:prstGeom>
          <a:noFill/>
        </p:spPr>
        <p:txBody>
          <a:bodyPr wrap="square">
            <a:spAutoFit/>
          </a:bodyPr>
          <a:lstStyle/>
          <a:p>
            <a:pPr marL="0" indent="0">
              <a:buFont typeface="Arial" panose="020B0604020202020204" pitchFamily="34" charset="0"/>
              <a:buNone/>
            </a:pPr>
            <a:r>
              <a:rPr lang="en-US" sz="3000" b="1" dirty="0" smtClean="0"/>
              <a:t>Landfill</a:t>
            </a:r>
            <a:endParaRPr lang="en-US" sz="3000" dirty="0" smtClean="0"/>
          </a:p>
          <a:p>
            <a:pPr marL="457200" indent="-457200">
              <a:buFont typeface="Arial" panose="020B0604020202020204" pitchFamily="34" charset="0"/>
              <a:buChar char="•"/>
            </a:pPr>
            <a:r>
              <a:rPr lang="en-US" sz="3000" dirty="0" smtClean="0"/>
              <a:t>In this process, the waste that cannot be reused or recycled are separated out and spread as a thin layer in low-lying areas across a city. A layer of soil is added after each layer of garbage. </a:t>
            </a:r>
          </a:p>
          <a:p>
            <a:pPr marL="457200" indent="-457200">
              <a:buFont typeface="Arial" panose="020B0604020202020204" pitchFamily="34" charset="0"/>
              <a:buChar char="•"/>
            </a:pPr>
            <a:r>
              <a:rPr lang="en-US" sz="3000" dirty="0" smtClean="0"/>
              <a:t>However, once this process is complete, the area is declared unfit for construction of buildings for the next 20 years.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Types of Solid Waste Disposal  </a:t>
            </a:r>
          </a:p>
        </p:txBody>
      </p:sp>
      <p:sp>
        <p:nvSpPr>
          <p:cNvPr id="2" name="TextBox 1"/>
          <p:cNvSpPr txBox="1"/>
          <p:nvPr/>
        </p:nvSpPr>
        <p:spPr>
          <a:xfrm>
            <a:off x="609600" y="1676400"/>
            <a:ext cx="7696200" cy="4431030"/>
          </a:xfrm>
          <a:prstGeom prst="rect">
            <a:avLst/>
          </a:prstGeom>
          <a:noFill/>
        </p:spPr>
        <p:txBody>
          <a:bodyPr wrap="square">
            <a:spAutoFit/>
          </a:bodyPr>
          <a:lstStyle/>
          <a:p>
            <a:pPr marL="0" indent="0">
              <a:buFont typeface="Arial" panose="020B0604020202020204" pitchFamily="34" charset="0"/>
              <a:buNone/>
            </a:pPr>
            <a:r>
              <a:rPr lang="en-US" sz="3000" b="1" dirty="0" smtClean="0"/>
              <a:t>Incineration</a:t>
            </a:r>
          </a:p>
          <a:p>
            <a:pPr marL="457200" indent="-457200">
              <a:buFont typeface="Arial" panose="020B0604020202020204" pitchFamily="34" charset="0"/>
              <a:buChar char="•"/>
            </a:pPr>
            <a:r>
              <a:rPr lang="en-US" sz="2800" dirty="0" smtClean="0"/>
              <a:t>Incineration is the process of controlled combustion of garbage to reduce it to incombustible matter such as ash and waste gas.</a:t>
            </a:r>
          </a:p>
          <a:p>
            <a:pPr marL="457200" indent="-457200">
              <a:buFont typeface="Arial" panose="020B0604020202020204" pitchFamily="34" charset="0"/>
              <a:buChar char="•"/>
            </a:pPr>
            <a:r>
              <a:rPr lang="en-US" sz="2800" dirty="0" smtClean="0"/>
              <a:t>The exhaust gases from this process may be toxic, hence it is treated before being released into the environment. </a:t>
            </a:r>
          </a:p>
          <a:p>
            <a:pPr marL="457200" indent="-457200">
              <a:buFont typeface="Arial" panose="020B0604020202020204" pitchFamily="34" charset="0"/>
              <a:buChar char="•"/>
            </a:pPr>
            <a:r>
              <a:rPr lang="en-US" sz="2800" dirty="0" smtClean="0"/>
              <a:t>This process reduces the volume of waste by 90 per cent and is considered as one of the most hygienic methods of waste disposal.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Types of Solid Waste Disposal  </a:t>
            </a:r>
          </a:p>
        </p:txBody>
      </p:sp>
      <p:sp>
        <p:nvSpPr>
          <p:cNvPr id="2" name="TextBox 1"/>
          <p:cNvSpPr txBox="1"/>
          <p:nvPr/>
        </p:nvSpPr>
        <p:spPr>
          <a:xfrm>
            <a:off x="609600" y="1676400"/>
            <a:ext cx="7696200" cy="3999865"/>
          </a:xfrm>
          <a:prstGeom prst="rect">
            <a:avLst/>
          </a:prstGeom>
          <a:noFill/>
        </p:spPr>
        <p:txBody>
          <a:bodyPr wrap="square">
            <a:spAutoFit/>
          </a:bodyPr>
          <a:lstStyle/>
          <a:p>
            <a:pPr marL="0" indent="0">
              <a:buFont typeface="Arial" panose="020B0604020202020204" pitchFamily="34" charset="0"/>
              <a:buNone/>
            </a:pPr>
            <a:r>
              <a:rPr lang="en-US" sz="3000" b="1" dirty="0" smtClean="0"/>
              <a:t>Waste Compaction</a:t>
            </a:r>
          </a:p>
          <a:p>
            <a:pPr marL="457200" indent="-457200">
              <a:buFont typeface="Arial" panose="020B0604020202020204" pitchFamily="34" charset="0"/>
              <a:buChar char="•"/>
            </a:pPr>
            <a:r>
              <a:rPr lang="en-US" sz="3200" dirty="0" smtClean="0"/>
              <a:t>The waste materials such as cans and plastic bottles are compacted into blocks and sent for recycling. </a:t>
            </a:r>
          </a:p>
          <a:p>
            <a:pPr marL="457200" indent="-457200">
              <a:buFont typeface="Arial" panose="020B0604020202020204" pitchFamily="34" charset="0"/>
              <a:buChar char="•"/>
            </a:pPr>
            <a:r>
              <a:rPr lang="en-US" sz="3200" dirty="0" smtClean="0"/>
              <a:t>This process prevents the oxidation of metals and reduces airspace need, thus making transportation and positioning easy.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Types of Solid Waste Disposal  </a:t>
            </a:r>
          </a:p>
        </p:txBody>
      </p:sp>
      <p:sp>
        <p:nvSpPr>
          <p:cNvPr id="2" name="TextBox 1"/>
          <p:cNvSpPr txBox="1"/>
          <p:nvPr/>
        </p:nvSpPr>
        <p:spPr>
          <a:xfrm>
            <a:off x="609600" y="1676400"/>
            <a:ext cx="7696200" cy="3784600"/>
          </a:xfrm>
          <a:prstGeom prst="rect">
            <a:avLst/>
          </a:prstGeom>
          <a:noFill/>
        </p:spPr>
        <p:txBody>
          <a:bodyPr wrap="square">
            <a:spAutoFit/>
          </a:bodyPr>
          <a:lstStyle/>
          <a:p>
            <a:pPr marL="0" indent="0">
              <a:buFont typeface="Arial" panose="020B0604020202020204" pitchFamily="34" charset="0"/>
              <a:buNone/>
            </a:pPr>
            <a:r>
              <a:rPr lang="en-US" sz="3000" b="1" dirty="0" smtClean="0"/>
              <a:t>Biogas Generation</a:t>
            </a:r>
          </a:p>
          <a:p>
            <a:pPr marL="457200" indent="-457200">
              <a:buFont typeface="Arial" panose="020B0604020202020204" pitchFamily="34" charset="0"/>
              <a:buChar char="•"/>
            </a:pPr>
            <a:r>
              <a:rPr lang="en-US" sz="3000" dirty="0" smtClean="0"/>
              <a:t>Biodegradable waste, such as food items, animal waste or organic industrial waste from food packaging industries are sent to bio-degradation plants. </a:t>
            </a:r>
          </a:p>
          <a:p>
            <a:pPr marL="457200" indent="-457200">
              <a:buFont typeface="Arial" panose="020B0604020202020204" pitchFamily="34" charset="0"/>
              <a:buChar char="•"/>
            </a:pPr>
            <a:r>
              <a:rPr lang="en-US" sz="3000" dirty="0" smtClean="0"/>
              <a:t>In bio-degradation plants, they are converted to biogas by degradation with the help of bacteria, fungi, or other microbes.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range Wave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586</Words>
  <Application>Microsoft Office PowerPoint</Application>
  <PresentationFormat>On-screen Show (4:3)</PresentationFormat>
  <Paragraphs>174</Paragraphs>
  <Slides>15</Slides>
  <Notes>12</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7_SEPDPO</vt:lpstr>
      <vt:lpstr>Orange Waves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906</cp:revision>
  <cp:lastPrinted>2014-09-05T11:57:00Z</cp:lastPrinted>
  <dcterms:created xsi:type="dcterms:W3CDTF">2014-04-08T13:15:00Z</dcterms:created>
  <dcterms:modified xsi:type="dcterms:W3CDTF">2022-12-15T09:28:54Z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7FB1FFDE3C7848198D05B4367B43FA1B</vt:lpwstr>
  </property>
  <property fmtid="{D5CDD505-2E9C-101B-9397-08002B2CF9AE}" pid="3" name="KSOProductBuildVer">
    <vt:lpwstr>1033-11.2.0.11417</vt:lpwstr>
  </property>
</Properties>
</file>