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1"/>
  </p:notesMasterIdLst>
  <p:sldIdLst>
    <p:sldId id="273" r:id="rId2"/>
    <p:sldId id="276" r:id="rId3"/>
    <p:sldId id="266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F4DAD-37D5-41CE-976C-16137EFEDF00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D53A3-2E51-48EB-9F0C-9DEDD73A4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75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A81F76-16A8-4A43-8F8D-BF937A152150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512E51F-9958-4390-853D-BB7E84805ED4}" type="slidenum">
              <a:rPr lang="en-US" smtClean="0"/>
              <a:t>‹#›</a:t>
            </a:fld>
            <a:endParaRPr lang="en-US"/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2E51F-9958-4390-853D-BB7E84805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5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2E51F-9958-4390-853D-BB7E84805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4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A81F76-16A8-4A43-8F8D-BF937A152150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2E51F-9958-4390-853D-BB7E84805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17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2E51F-9958-4390-853D-BB7E84805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97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2E51F-9958-4390-853D-BB7E84805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69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2E51F-9958-4390-853D-BB7E84805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9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2E51F-9958-4390-853D-BB7E84805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8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2E51F-9958-4390-853D-BB7E84805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0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2E51F-9958-4390-853D-BB7E84805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0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2E51F-9958-4390-853D-BB7E84805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3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512E51F-9958-4390-853D-BB7E84805E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47192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19942" y="76200"/>
            <a:ext cx="7024836" cy="792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accent4">
                    <a:lumMod val="25000"/>
                  </a:schemeClr>
                </a:solidFill>
                <a:latin typeface="Verdana" pitchFamily="34" charset="0"/>
                <a:cs typeface="+mn-cs"/>
              </a:rPr>
              <a:t>.Org</a:t>
            </a:r>
            <a:endParaRPr lang="en-US" sz="2800" b="1" dirty="0">
              <a:solidFill>
                <a:schemeClr val="accent4">
                  <a:lumMod val="25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-444835" y="5488327"/>
            <a:ext cx="106556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 smtClean="0">
                <a:latin typeface="+mn-lt"/>
                <a:cs typeface="Times New Roman" pitchFamily="18" charset="0"/>
              </a:rPr>
              <a:t>                       Submitted </a:t>
            </a:r>
            <a:r>
              <a:rPr lang="en-US" sz="1600" b="1" dirty="0">
                <a:latin typeface="+mn-lt"/>
                <a:cs typeface="Times New Roman" pitchFamily="18" charset="0"/>
              </a:rPr>
              <a:t>To:	 </a:t>
            </a:r>
            <a:r>
              <a:rPr lang="en-US" sz="1600" b="1" dirty="0" smtClean="0">
                <a:latin typeface="+mn-lt"/>
                <a:cs typeface="Times New Roman" pitchFamily="18" charset="0"/>
              </a:rPr>
              <a:t>             </a:t>
            </a:r>
            <a:r>
              <a:rPr lang="en-US" sz="1600" b="1" dirty="0">
                <a:latin typeface="+mn-lt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+mn-lt"/>
                <a:cs typeface="Times New Roman" pitchFamily="18" charset="0"/>
              </a:rPr>
              <a:t>                          Submitted </a:t>
            </a:r>
            <a:r>
              <a:rPr lang="en-US" sz="1600" b="1" dirty="0">
                <a:latin typeface="+mn-lt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sz="1600" b="1" dirty="0" smtClean="0">
                <a:latin typeface="+mn-lt"/>
                <a:cs typeface="Times New Roman" pitchFamily="18" charset="0"/>
              </a:rPr>
              <a:t>                       Studymafia.org                                             Studymafia.org               </a:t>
            </a:r>
            <a:endParaRPr lang="en-US" sz="1600" b="1" dirty="0">
              <a:latin typeface="+mn-lt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0107" y="1598474"/>
            <a:ext cx="4397358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5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Semisolid</a:t>
            </a:r>
            <a:r>
              <a:rPr lang="en-US" altLang="en-US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Dosage</a:t>
            </a:r>
            <a:r>
              <a:rPr lang="en-US" altLang="en-US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Forms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192834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Bases used in semisolid dosage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It is one of the most important ingredients used in the formulation of the semisolid dosage form. </a:t>
            </a:r>
          </a:p>
          <a:p>
            <a:r>
              <a:rPr lang="en-US" dirty="0" smtClean="0"/>
              <a:t>Ointment bases do not merely act as the carriers of the medicaments, but they also control the extent of absorption of medicaments incorporated in them.</a:t>
            </a:r>
          </a:p>
          <a:p>
            <a:pPr>
              <a:buNone/>
            </a:pPr>
            <a:r>
              <a:rPr lang="en-US" b="1" dirty="0" smtClean="0"/>
              <a:t>     Ideal characterization of bases used in semisolid dosage form:</a:t>
            </a:r>
          </a:p>
          <a:p>
            <a:r>
              <a:rPr lang="en-US" dirty="0" smtClean="0"/>
              <a:t>They should be:</a:t>
            </a:r>
          </a:p>
          <a:p>
            <a:r>
              <a:rPr lang="en-US" dirty="0" smtClean="0"/>
              <a:t>Inert, non-irritating, and non-sensitizing.</a:t>
            </a:r>
          </a:p>
          <a:p>
            <a:r>
              <a:rPr lang="en-US" dirty="0" smtClean="0"/>
              <a:t>Compatible with skin pH and the drug.</a:t>
            </a:r>
          </a:p>
          <a:p>
            <a:r>
              <a:rPr lang="en-US" dirty="0" smtClean="0"/>
              <a:t>Good solvent and/or emulsifying agent.</a:t>
            </a:r>
          </a:p>
          <a:p>
            <a:r>
              <a:rPr lang="en-US" dirty="0" smtClean="0"/>
              <a:t>Emollient, protective, non-greasy and easily removable.</a:t>
            </a:r>
          </a:p>
          <a:p>
            <a:r>
              <a:rPr lang="en-US" dirty="0" smtClean="0"/>
              <a:t>Release medicament readily at the site of application.</a:t>
            </a:r>
          </a:p>
          <a:p>
            <a:r>
              <a:rPr lang="en-US" dirty="0" smtClean="0"/>
              <a:t>Pharmaceutically elegant and possess good stability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    Classification of Bases:</a:t>
            </a:r>
            <a:endParaRPr lang="en-US" sz="2800" dirty="0" smtClean="0"/>
          </a:p>
          <a:p>
            <a:r>
              <a:rPr lang="en-US" sz="2800" dirty="0" smtClean="0"/>
              <a:t>According to USP ointment bases are classified into four general groups:</a:t>
            </a:r>
          </a:p>
          <a:p>
            <a:r>
              <a:rPr lang="en-US" sz="2800" dirty="0" smtClean="0"/>
              <a:t>Hydrocarbon bases (oleaginous bases) (Petrolatum, Paraffin, Lanolin, etc.)</a:t>
            </a:r>
          </a:p>
          <a:p>
            <a:r>
              <a:rPr lang="en-US" sz="2800" dirty="0" smtClean="0"/>
              <a:t>Absorption bases (cold cream, anhydrous lanolin, etc.)</a:t>
            </a:r>
          </a:p>
          <a:p>
            <a:r>
              <a:rPr lang="en-US" sz="2800" dirty="0" smtClean="0"/>
              <a:t>Water-removable bases ( oil in water)</a:t>
            </a:r>
          </a:p>
          <a:p>
            <a:r>
              <a:rPr lang="en-US" sz="2800" dirty="0" smtClean="0"/>
              <a:t>Water-soluble bases (polyethylene glycol)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Preservatives used in semisolid dosage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Preservatives are used to inhibit the growth of contamination of microorganisms.</a:t>
            </a:r>
          </a:p>
          <a:p>
            <a:r>
              <a:rPr lang="en-US" dirty="0" smtClean="0"/>
              <a:t>Example: Para-</a:t>
            </a:r>
            <a:r>
              <a:rPr lang="en-US" dirty="0" err="1" smtClean="0"/>
              <a:t>hydroxybenzoate</a:t>
            </a:r>
            <a:r>
              <a:rPr lang="en-US" dirty="0" smtClean="0"/>
              <a:t> (</a:t>
            </a:r>
            <a:r>
              <a:rPr lang="en-US" dirty="0" err="1" smtClean="0"/>
              <a:t>parabens</a:t>
            </a:r>
            <a:r>
              <a:rPr lang="en-US" dirty="0" smtClean="0"/>
              <a:t>), phenols, benzoic acid, </a:t>
            </a:r>
            <a:r>
              <a:rPr lang="en-US" dirty="0" err="1" smtClean="0"/>
              <a:t>sorbic</a:t>
            </a:r>
            <a:r>
              <a:rPr lang="en-US" dirty="0" smtClean="0"/>
              <a:t> acid, etc.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5575"/>
            <a:ext cx="8001000" cy="1216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Humectant used in semisolid dosage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humectant</a:t>
            </a:r>
            <a:r>
              <a:rPr lang="en-US" dirty="0" smtClean="0"/>
              <a:t> is a hygroscopic substance used to increase the solubility of the active ingredient to increase skin penetration.</a:t>
            </a:r>
          </a:p>
          <a:p>
            <a:r>
              <a:rPr lang="en-US" dirty="0" smtClean="0"/>
              <a:t> It's also used to improve the hydration of the skin.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Antioxidants used in semisolid dosage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Oxygen has the capability to become a part of potentially damaging molecules called “free radicals.” </a:t>
            </a:r>
          </a:p>
          <a:p>
            <a:r>
              <a:rPr lang="en-US" dirty="0" smtClean="0"/>
              <a:t>Free radicals can attack the healthy cells of the body. It can break their structure and that's why the function is also affected.</a:t>
            </a:r>
            <a:br>
              <a:rPr lang="en-US" dirty="0" smtClean="0"/>
            </a:br>
            <a:r>
              <a:rPr lang="en-US" b="1" dirty="0" smtClean="0"/>
              <a:t>Example:</a:t>
            </a:r>
            <a:r>
              <a:rPr lang="en-US" dirty="0" smtClean="0"/>
              <a:t> </a:t>
            </a:r>
            <a:r>
              <a:rPr lang="en-US" dirty="0" err="1" smtClean="0"/>
              <a:t>Butylated</a:t>
            </a:r>
            <a:r>
              <a:rPr lang="en-US" dirty="0" smtClean="0"/>
              <a:t> </a:t>
            </a:r>
            <a:r>
              <a:rPr lang="en-US" dirty="0" err="1" smtClean="0"/>
              <a:t>hydroxyanisole</a:t>
            </a:r>
            <a:r>
              <a:rPr lang="en-US" dirty="0" smtClean="0"/>
              <a:t>, </a:t>
            </a:r>
            <a:r>
              <a:rPr lang="en-US" dirty="0" err="1" smtClean="0"/>
              <a:t>Butylated</a:t>
            </a:r>
            <a:r>
              <a:rPr lang="en-US" dirty="0" smtClean="0"/>
              <a:t> </a:t>
            </a:r>
            <a:r>
              <a:rPr lang="en-US" dirty="0" err="1" smtClean="0"/>
              <a:t>hydroxytoluene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Ingredients that increase permeation:</a:t>
            </a:r>
          </a:p>
          <a:p>
            <a:r>
              <a:rPr lang="en-US" dirty="0" smtClean="0"/>
              <a:t>Skin can act as a barrier. There are various penetration enhancers that can help the drug to penetrate through the skin.</a:t>
            </a:r>
          </a:p>
          <a:p>
            <a:r>
              <a:rPr lang="en-US" dirty="0" smtClean="0"/>
              <a:t>Oleic acid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emulsifier used in semisolid dosage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Emulsifiers are used to improve the stability of an emulsion by increasing its kinetic stability. </a:t>
            </a:r>
          </a:p>
          <a:p>
            <a:r>
              <a:rPr lang="en-US" dirty="0" smtClean="0"/>
              <a:t>It reduces surface tension and prevents coalescence.</a:t>
            </a:r>
          </a:p>
          <a:p>
            <a:r>
              <a:rPr lang="en-US" dirty="0" smtClean="0"/>
              <a:t> It helps to increase the viscosity at low concentration.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5575"/>
            <a:ext cx="8001000" cy="1216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Emulsifying agents used in semisolid dosage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Sodium </a:t>
            </a:r>
            <a:r>
              <a:rPr lang="en-US" dirty="0" err="1" smtClean="0"/>
              <a:t>lauryl</a:t>
            </a:r>
            <a:r>
              <a:rPr lang="en-US" dirty="0" smtClean="0"/>
              <a:t> sulfate: Oil/Water emulsion - Sodium </a:t>
            </a:r>
            <a:r>
              <a:rPr lang="en-US" dirty="0" err="1" smtClean="0"/>
              <a:t>stearate</a:t>
            </a:r>
            <a:r>
              <a:rPr lang="en-US" dirty="0" smtClean="0"/>
              <a:t> and calcium </a:t>
            </a:r>
            <a:r>
              <a:rPr lang="en-US" dirty="0" err="1" smtClean="0"/>
              <a:t>stearate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Glyceryl</a:t>
            </a:r>
            <a:r>
              <a:rPr lang="en-US" dirty="0" smtClean="0"/>
              <a:t> </a:t>
            </a:r>
            <a:r>
              <a:rPr lang="en-US" dirty="0" err="1" smtClean="0"/>
              <a:t>monostearate</a:t>
            </a:r>
            <a:r>
              <a:rPr lang="en-US" dirty="0" smtClean="0"/>
              <a:t>: This is a weak Water/Oil emulsifying agent and it is used as a stabilizer and emollient in the Oil/Water emulsion.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8001000" cy="1216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Buffers used in semisolid dosage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Buffers are added for various purposes. Such as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Compatibility with skin.</a:t>
            </a:r>
            <a:br>
              <a:rPr lang="en-US" dirty="0" smtClean="0"/>
            </a:br>
            <a:r>
              <a:rPr lang="en-US" dirty="0" smtClean="0"/>
              <a:t>(ii)Drug solubility.</a:t>
            </a:r>
            <a:br>
              <a:rPr lang="en-US" dirty="0" smtClean="0"/>
            </a:br>
            <a:r>
              <a:rPr lang="en-US" dirty="0" smtClean="0"/>
              <a:t>(iii)Drug stability.</a:t>
            </a:r>
            <a:br>
              <a:rPr lang="en-US" dirty="0" smtClean="0"/>
            </a:br>
            <a:r>
              <a:rPr lang="en-US" dirty="0" smtClean="0"/>
              <a:t>(iv)Influence the ionization of drugs.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" y="618292"/>
            <a:ext cx="8183880" cy="677108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183880" cy="1477328"/>
          </a:xfrm>
        </p:spPr>
        <p:txBody>
          <a:bodyPr>
            <a:no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Google.com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Wikipedia.org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Studymafia.org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Slidespanda.com</a:t>
            </a:r>
          </a:p>
        </p:txBody>
      </p:sp>
    </p:spTree>
    <p:extLst>
      <p:ext uri="{BB962C8B-B14F-4D97-AF65-F5344CB8AC3E}">
        <p14:creationId xmlns:p14="http://schemas.microsoft.com/office/powerpoint/2010/main" val="376794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133600"/>
            <a:ext cx="5943600" cy="2514600"/>
          </a:xfrm>
          <a:noFill/>
        </p:spPr>
        <p:txBody>
          <a:bodyPr>
            <a:normAutofit fontScale="90000"/>
          </a:bodyPr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70C0"/>
                </a:solidFill>
              </a:rPr>
              <a:t>StudyMafia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.org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83578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001000" cy="1216025"/>
          </a:xfrm>
        </p:spPr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Definition</a:t>
            </a:r>
          </a:p>
          <a:p>
            <a:r>
              <a:rPr lang="en-US" dirty="0" smtClean="0"/>
              <a:t>Advantages</a:t>
            </a:r>
          </a:p>
          <a:p>
            <a:r>
              <a:rPr lang="en-US" dirty="0" smtClean="0"/>
              <a:t>Disadvantages</a:t>
            </a:r>
          </a:p>
          <a:p>
            <a:r>
              <a:rPr lang="en-US" dirty="0" smtClean="0"/>
              <a:t>Uses</a:t>
            </a:r>
          </a:p>
          <a:p>
            <a:r>
              <a:rPr lang="en-US" dirty="0" smtClean="0"/>
              <a:t>Need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290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Semi-solid means one substance which contains both solid and liquid. Semisolid dosage forms are also contain solid and liquid both. </a:t>
            </a:r>
          </a:p>
          <a:p>
            <a:r>
              <a:rPr lang="en-US" dirty="0" smtClean="0"/>
              <a:t>These types of dosage forms are viscous in nature. Normally used for topical or external application.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8001000" cy="1216025"/>
          </a:xfrm>
        </p:spPr>
        <p:txBody>
          <a:bodyPr>
            <a:normAutofit/>
          </a:bodyPr>
          <a:lstStyle/>
          <a:p>
            <a:r>
              <a:rPr lang="en-US" b="1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Semisolid dosage forms are the topical dosage form used for the therapeutic, protective or cosmetic functions. It may be applied to the skin, nasal, vaginal, or rectal cavity.</a:t>
            </a:r>
            <a:br>
              <a:rPr lang="en-US" dirty="0" smtClean="0"/>
            </a:br>
            <a:r>
              <a:rPr lang="en-US" b="1" dirty="0" smtClean="0"/>
              <a:t>Examples of semi-solid dosage form:</a:t>
            </a:r>
          </a:p>
          <a:p>
            <a:r>
              <a:rPr lang="en-US" dirty="0" smtClean="0"/>
              <a:t>Ointments, pastes, cream, plasters, gels and rigid foams.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Semisolid Dosage </a:t>
            </a:r>
            <a:r>
              <a:rPr lang="en-US" dirty="0"/>
              <a:t>F</a:t>
            </a:r>
            <a:r>
              <a:rPr lang="en-US" dirty="0" smtClean="0"/>
              <a:t>orms</a:t>
            </a:r>
            <a:endParaRPr lang="en-US" dirty="0"/>
          </a:p>
        </p:txBody>
      </p:sp>
      <p:pic>
        <p:nvPicPr>
          <p:cNvPr id="8194" name="Picture 2" descr="Semisolid Dosage Forms by Dr. S. Jeganath - YouTu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828800"/>
            <a:ext cx="8153400" cy="4586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001000" cy="1216025"/>
          </a:xfrm>
        </p:spPr>
        <p:txBody>
          <a:bodyPr/>
          <a:lstStyle/>
          <a:p>
            <a:r>
              <a:rPr lang="en-US" b="1" dirty="0" smtClean="0"/>
              <a:t>Ideal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Smooth texture</a:t>
            </a:r>
          </a:p>
          <a:p>
            <a:r>
              <a:rPr lang="en-US" dirty="0" smtClean="0"/>
              <a:t>Elegant in appearance</a:t>
            </a:r>
          </a:p>
          <a:p>
            <a:r>
              <a:rPr lang="en-US" dirty="0" smtClean="0"/>
              <a:t>Non-dehydrating</a:t>
            </a:r>
          </a:p>
          <a:p>
            <a:r>
              <a:rPr lang="en-US" dirty="0" smtClean="0"/>
              <a:t>Non-gritty</a:t>
            </a:r>
          </a:p>
          <a:p>
            <a:r>
              <a:rPr lang="en-US" dirty="0" smtClean="0"/>
              <a:t>Non-greasy and non-staining</a:t>
            </a:r>
          </a:p>
          <a:p>
            <a:r>
              <a:rPr lang="en-US" dirty="0" smtClean="0"/>
              <a:t>Non-hygroscopic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8001000" cy="1216025"/>
          </a:xfrm>
        </p:spPr>
        <p:txBody>
          <a:bodyPr>
            <a:normAutofit/>
          </a:bodyPr>
          <a:lstStyle/>
          <a:p>
            <a:r>
              <a:rPr lang="en-US" b="1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It is used externally</a:t>
            </a:r>
          </a:p>
          <a:p>
            <a:r>
              <a:rPr lang="en-US" dirty="0" smtClean="0"/>
              <a:t>The probability of side effects can be reduced</a:t>
            </a:r>
          </a:p>
          <a:p>
            <a:r>
              <a:rPr lang="en-US" dirty="0" smtClean="0"/>
              <a:t>First, pass gut and hepatic metabolism is avoided.</a:t>
            </a:r>
          </a:p>
          <a:p>
            <a:r>
              <a:rPr lang="en-US" dirty="0" smtClean="0"/>
              <a:t>Local action and Site-specific action of the drug on the affected area.</a:t>
            </a:r>
          </a:p>
          <a:p>
            <a:r>
              <a:rPr lang="en-US" dirty="0" smtClean="0"/>
              <a:t>Convenient for unconscious patients or patients to have difficulty in oral administration.</a:t>
            </a:r>
          </a:p>
          <a:p>
            <a:r>
              <a:rPr lang="en-US" dirty="0" smtClean="0"/>
              <a:t>Suitable dosage form for bitter drugs.</a:t>
            </a:r>
          </a:p>
          <a:p>
            <a:r>
              <a:rPr lang="en-US" dirty="0" smtClean="0"/>
              <a:t>More stable than a liquid dosage form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001000" cy="1216025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accuracy can't be measured, for the semisolid dosage form.  </a:t>
            </a:r>
          </a:p>
          <a:p>
            <a:r>
              <a:rPr lang="en-US" dirty="0" smtClean="0"/>
              <a:t>May cause staining.</a:t>
            </a:r>
          </a:p>
          <a:p>
            <a:r>
              <a:rPr lang="en-US" dirty="0" smtClean="0"/>
              <a:t>They are bulky to handle.</a:t>
            </a:r>
          </a:p>
          <a:p>
            <a:r>
              <a:rPr lang="en-US" dirty="0" smtClean="0"/>
              <a:t>Application with a finger may cause contamination.</a:t>
            </a:r>
          </a:p>
          <a:p>
            <a:r>
              <a:rPr lang="en-US" dirty="0" err="1" smtClean="0"/>
              <a:t>Physico</a:t>
            </a:r>
            <a:r>
              <a:rPr lang="en-US" dirty="0" smtClean="0"/>
              <a:t>-chemical is less stable than a solid dosage form.</a:t>
            </a:r>
          </a:p>
          <a:p>
            <a:r>
              <a:rPr lang="en-US" dirty="0" smtClean="0"/>
              <a:t>May cause irritation or allergy to some patients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Ingredients needed for semisolid dosage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Bases</a:t>
            </a:r>
          </a:p>
          <a:p>
            <a:r>
              <a:rPr lang="en-US" dirty="0" smtClean="0"/>
              <a:t>Preservative</a:t>
            </a:r>
          </a:p>
          <a:p>
            <a:r>
              <a:rPr lang="en-US" dirty="0" smtClean="0"/>
              <a:t>Humectants</a:t>
            </a:r>
          </a:p>
          <a:p>
            <a:r>
              <a:rPr lang="en-US" dirty="0" smtClean="0"/>
              <a:t>Antioxidants</a:t>
            </a:r>
          </a:p>
          <a:p>
            <a:r>
              <a:rPr lang="en-US" dirty="0" smtClean="0"/>
              <a:t>Emulsifier</a:t>
            </a:r>
          </a:p>
          <a:p>
            <a:r>
              <a:rPr lang="en-US" dirty="0" smtClean="0"/>
              <a:t>Gelling agent</a:t>
            </a:r>
          </a:p>
          <a:p>
            <a:r>
              <a:rPr lang="en-US" dirty="0" smtClean="0"/>
              <a:t>Permeation enhancer</a:t>
            </a:r>
          </a:p>
          <a:p>
            <a:r>
              <a:rPr lang="en-US" dirty="0" smtClean="0"/>
              <a:t>Buffers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Theme32</Template>
  <TotalTime>950</TotalTime>
  <Words>566</Words>
  <Application>Microsoft Office PowerPoint</Application>
  <PresentationFormat>On-screen Show (4:3)</PresentationFormat>
  <Paragraphs>95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Theme32</vt:lpstr>
      <vt:lpstr>PowerPoint Presentation</vt:lpstr>
      <vt:lpstr>Content</vt:lpstr>
      <vt:lpstr>Introduction</vt:lpstr>
      <vt:lpstr>Definition </vt:lpstr>
      <vt:lpstr>Semisolid Dosage Forms</vt:lpstr>
      <vt:lpstr>Ideal Properties</vt:lpstr>
      <vt:lpstr>Advantages</vt:lpstr>
      <vt:lpstr>Disadvantages</vt:lpstr>
      <vt:lpstr>Ingredients needed for semisolid dosage form</vt:lpstr>
      <vt:lpstr>Bases used in semisolid dosage form</vt:lpstr>
      <vt:lpstr>PowerPoint Presentation</vt:lpstr>
      <vt:lpstr>Preservatives used in semisolid dosage form</vt:lpstr>
      <vt:lpstr>Humectant used in semisolid dosage form</vt:lpstr>
      <vt:lpstr>Antioxidants used in semisolid dosage form</vt:lpstr>
      <vt:lpstr>The emulsifier used in semisolid dosage form</vt:lpstr>
      <vt:lpstr>Emulsifying agents used in semisolid dosage form</vt:lpstr>
      <vt:lpstr>Buffers used in semisolid dosage form</vt:lpstr>
      <vt:lpstr>References</vt:lpstr>
      <vt:lpstr>Thanks To  StudyMafia.org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crc</dc:creator>
  <cp:lastModifiedBy>CRP</cp:lastModifiedBy>
  <cp:revision>5</cp:revision>
  <dcterms:created xsi:type="dcterms:W3CDTF">2022-11-26T09:18:17Z</dcterms:created>
  <dcterms:modified xsi:type="dcterms:W3CDTF">2022-12-14T04:36:10Z</dcterms:modified>
</cp:coreProperties>
</file>