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1" r:id="rId2"/>
  </p:sldMasterIdLst>
  <p:notesMasterIdLst>
    <p:notesMasterId r:id="rId20"/>
  </p:notesMasterIdLst>
  <p:handoutMasterIdLst>
    <p:handoutMasterId r:id="rId21"/>
  </p:handoutMasterIdLst>
  <p:sldIdLst>
    <p:sldId id="476" r:id="rId3"/>
    <p:sldId id="322" r:id="rId4"/>
    <p:sldId id="324" r:id="rId5"/>
    <p:sldId id="362" r:id="rId6"/>
    <p:sldId id="397" r:id="rId7"/>
    <p:sldId id="425" r:id="rId8"/>
    <p:sldId id="472" r:id="rId9"/>
    <p:sldId id="473" r:id="rId10"/>
    <p:sldId id="454" r:id="rId11"/>
    <p:sldId id="436" r:id="rId12"/>
    <p:sldId id="474" r:id="rId13"/>
    <p:sldId id="438" r:id="rId14"/>
    <p:sldId id="475" r:id="rId15"/>
    <p:sldId id="437" r:id="rId16"/>
    <p:sldId id="351" r:id="rId17"/>
    <p:sldId id="477" r:id="rId18"/>
    <p:sldId id="478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9A6"/>
    <a:srgbClr val="006600"/>
    <a:srgbClr val="028432"/>
    <a:srgbClr val="E7E7D8"/>
    <a:srgbClr val="0536C6"/>
    <a:srgbClr val="923739"/>
    <a:srgbClr val="FF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4" autoAdjust="0"/>
    <p:restoredTop sz="77728" autoAdjust="0"/>
  </p:normalViewPr>
  <p:slideViewPr>
    <p:cSldViewPr>
      <p:cViewPr>
        <p:scale>
          <a:sx n="60" d="100"/>
          <a:sy n="60" d="100"/>
        </p:scale>
        <p:origin x="-1288" y="-268"/>
      </p:cViewPr>
      <p:guideLst>
        <p:guide orient="horz" pos="2136"/>
        <p:guide pos="291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895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5.xml"/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t>12/16/2022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963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t>12/16/2022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3841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12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13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4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anose="05020102010507070707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anose="020B0604020202020204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 spd="slow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813" y="1701800"/>
            <a:ext cx="6908800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927350"/>
            <a:ext cx="6913562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t>12/16/2022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2762-D309-4A1B-90D4-EE2DB97D9608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6C8A6-4EAA-425C-AD65-FB7185D13849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E984D-2DD5-4668-BAF8-1C9AC1A13DBC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207D-9E64-417F-AA84-D9CB1A523B53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slideLayout" Target="../slideLayouts/slideLayout60.xml"/><Relationship Id="rId26" Type="http://schemas.openxmlformats.org/officeDocument/2006/relationships/slideLayout" Target="../slideLayouts/slideLayout68.xml"/><Relationship Id="rId3" Type="http://schemas.openxmlformats.org/officeDocument/2006/relationships/slideLayout" Target="../slideLayouts/slideLayout45.xml"/><Relationship Id="rId21" Type="http://schemas.openxmlformats.org/officeDocument/2006/relationships/slideLayout" Target="../slideLayouts/slideLayout63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5" Type="http://schemas.openxmlformats.org/officeDocument/2006/relationships/slideLayout" Target="../slideLayouts/slideLayout67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20" Type="http://schemas.openxmlformats.org/officeDocument/2006/relationships/slideLayout" Target="../slideLayouts/slideLayout62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24" Type="http://schemas.openxmlformats.org/officeDocument/2006/relationships/slideLayout" Target="../slideLayouts/slideLayout66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23" Type="http://schemas.openxmlformats.org/officeDocument/2006/relationships/slideLayout" Target="../slideLayouts/slideLayout65.xml"/><Relationship Id="rId28" Type="http://schemas.openxmlformats.org/officeDocument/2006/relationships/image" Target="../media/image2.jpeg"/><Relationship Id="rId10" Type="http://schemas.openxmlformats.org/officeDocument/2006/relationships/slideLayout" Target="../slideLayouts/slideLayout52.xml"/><Relationship Id="rId19" Type="http://schemas.openxmlformats.org/officeDocument/2006/relationships/slideLayout" Target="../slideLayouts/slideLayout61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Relationship Id="rId22" Type="http://schemas.openxmlformats.org/officeDocument/2006/relationships/slideLayout" Target="../slideLayouts/slideLayout64.xml"/><Relationship Id="rId2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</p:sldLayoutIdLst>
  <p:transition spd="slow">
    <p:comb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-6350" y="0"/>
            <a:ext cx="915035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544213AF-26F6-41FA-8D85-E2C5388D6E58}" type="datetimeFigureOut">
              <a:rPr lang="en-US" smtClean="0"/>
              <a:t>12/16/2022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  <p:sldLayoutId id="2147483710" r:id="rId19"/>
    <p:sldLayoutId id="2147483711" r:id="rId20"/>
    <p:sldLayoutId id="2147483712" r:id="rId21"/>
    <p:sldLayoutId id="2147483713" r:id="rId22"/>
    <p:sldLayoutId id="2147483714" r:id="rId23"/>
    <p:sldLayoutId id="2147483715" r:id="rId24"/>
    <p:sldLayoutId id="2147483716" r:id="rId25"/>
    <p:sldLayoutId id="2147483717" r:id="rId26"/>
  </p:sldLayoutIdLst>
  <p:transition spd="slow">
    <p:comb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accent4">
                    <a:lumMod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accent4">
                  <a:lumMod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-76200" y="5791200"/>
            <a:ext cx="9220200" cy="67710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 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Submitted </a:t>
            </a:r>
            <a:r>
              <a:rPr lang="en-US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To:	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</a:t>
            </a:r>
            <a:r>
              <a:rPr lang="en-US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Submitted </a:t>
            </a:r>
            <a:r>
              <a:rPr lang="en-US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 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Studymafia.org                                        Studymafia.org               </a:t>
            </a:r>
            <a:endParaRPr lang="en-US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1827074"/>
            <a:ext cx="4237699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Pure </a:t>
            </a:r>
            <a:r>
              <a:rPr lang="en-US" altLang="en-US" sz="5400" b="1" dirty="0" smtClean="0">
                <a:latin typeface="Times New Roman" pitchFamily="18" charset="0"/>
                <a:cs typeface="Times New Roman" pitchFamily="18" charset="0"/>
              </a:rPr>
              <a:t>Culture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Techniques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33133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 of Pure Culture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The assessment of the purity of culture is carried out through different methods. These are as follows: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same cultural characteristics are shown on the media obtained in the isolated colonies of pure culture organisms.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 of Pure Culture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same culture organisms look alike when observed under the microorganisms. This means that they get the same stain and have the same morphology.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Just like similar biochemical results the isolated colonies of pure culture perform identically, i.e., separately.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Pure Culture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4840" y="1676400"/>
            <a:ext cx="7512685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It is feasible to study the clinical aspects and physiology of pure culture organisms.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Irrespective of the number of times the test is done, the same results will be obtained for a particular culture of organisms during any sort of test.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Pure Culture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1659890"/>
            <a:ext cx="725805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organisms of pure culture can be grown, tested, characterized, and identified.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Spontaneous mutation occurs slowly in the case of pure culture, and the clone so formed is identical in all forms and aspects.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Pure Culture Techniques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Sterilization process for media and glassware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Dispersion of individual cells takes place across the medium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thinning process of samples is carried out multiple times before the inoculation of fresh media takes place.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31076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A pure culture is usually derived from a mixed culture (one containing many species) by transferring a small sample into new, sterile growth medium in such a manner as to disperse the individual cells across the medium surface or by thinning the sample manyfold before inoculating the new medium.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15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183880" cy="105156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905000"/>
            <a:ext cx="8183880" cy="4187952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Google.com</a:t>
            </a:r>
          </a:p>
          <a:p>
            <a:pPr lvl="1"/>
            <a:r>
              <a:rPr lang="en-US" sz="2800" dirty="0" smtClean="0"/>
              <a:t>Wikipedia.org</a:t>
            </a:r>
          </a:p>
          <a:p>
            <a:pPr lvl="1"/>
            <a:r>
              <a:rPr lang="en-US" sz="2800" dirty="0" smtClean="0"/>
              <a:t>Studymafia.org</a:t>
            </a:r>
          </a:p>
          <a:p>
            <a:pPr lvl="1"/>
            <a:r>
              <a:rPr lang="en-US" sz="2800" dirty="0" smtClean="0"/>
              <a:t>Slidespanda.com</a:t>
            </a:r>
          </a:p>
        </p:txBody>
      </p:sp>
    </p:spTree>
    <p:extLst>
      <p:ext uri="{BB962C8B-B14F-4D97-AF65-F5344CB8AC3E}">
        <p14:creationId xmlns:p14="http://schemas.microsoft.com/office/powerpoint/2010/main" val="192062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981200"/>
            <a:ext cx="5943600" cy="2514600"/>
          </a:xfrm>
          <a:noFill/>
        </p:spPr>
        <p:txBody>
          <a:bodyPr>
            <a:normAutofit fontScale="90000"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.org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991830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1447800" y="304800"/>
            <a:ext cx="609473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sz="4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Contents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533400" y="1600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Pure Culture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Pure Culture Collections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of Pure Collections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Pure Culture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Pure Collection Techniques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Conclusion</a:t>
            </a:r>
            <a:endParaRPr lang="en-IN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endParaRPr lang="en-US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None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US" altLang="en-US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455930" y="1603375"/>
            <a:ext cx="81407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IN" sz="3000" b="1" dirty="0" smtClean="0"/>
              <a:t>    </a:t>
            </a:r>
            <a:r>
              <a:rPr sz="3000" b="1" dirty="0" smtClean="0"/>
              <a:t>The term "Pure Culture" refers to a population or colony of cells growing in the absence of other species or types.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Picture 1" descr="maxresdefaul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352800"/>
            <a:ext cx="5411470" cy="283464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727075" y="1596390"/>
            <a:ext cx="7924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000" dirty="0" smtClean="0"/>
              <a:t>​Pure culture technique allows us to isolate one species  from a mixed culture is a useful tool that helps to obtain a single kind of organism from a mixed culture. </a:t>
            </a:r>
          </a:p>
          <a:p>
            <a:r>
              <a:rPr lang="en-US" sz="3000" dirty="0" smtClean="0"/>
              <a:t>The idea that is if an agar plate is inoculated with only one species and there is no contamination, then each colony on a plate will consist of genetically identical cells have have come from a single progenitor or parent cell. 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pic>
        <p:nvPicPr>
          <p:cNvPr id="2" name="Picture 1" descr="Streak-plate-technique-for-pure-culture-isolation-of-bacteria-The-direction-o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762000"/>
            <a:ext cx="8096250" cy="521970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Pure Culture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altLang="en-US" sz="3200" dirty="0" smtClean="0"/>
              <a:t>P</a:t>
            </a:r>
            <a:r>
              <a:rPr lang="en-US" sz="3200" dirty="0" smtClean="0"/>
              <a:t>ure culture is defined as a laboratory culture that contains just one species of organisms in microbiology.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Microbes are usually in mixed cultures. But, the pure culture can be derived from it through the transfer of a bit of its sample in the new and sterile growth medium.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Pure Culture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sz="3000" dirty="0" smtClean="0"/>
              <a:t>The process of pure culture isolation usually takes place by the dispersion of cells across the surface medium. This mainly involves thinning of the sample before it is inoculated into a new medium.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3000" dirty="0" smtClean="0"/>
              <a:t>There are several pure culture techniques utilized by scientists to carry out the process of the creation of discrete colonies of pure microbes.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Pure Culture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sz="3200" dirty="0" smtClean="0"/>
              <a:t>Microbiologists of those times readily adopted these methods for the production of a single strain of the organism.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3200" dirty="0" smtClean="0"/>
              <a:t>The inculcation of such techniques of pure culture led to bacterias characterization that was responsible for causing anthrax, tuberculosis, and such major diseases.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Pure Culture Collections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sz="3000" dirty="0" smtClean="0"/>
              <a:t>These are a resource and method of preserving the genetic resources of these organisms.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3000" dirty="0" smtClean="0"/>
              <a:t>The collection of pure culture organisms varies widely depending on size and some specializations as well.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3000" dirty="0" smtClean="0"/>
              <a:t>These have gained importance over the years due to their authenticity, reliability, and practical uses.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anose="020B0604030504040204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ar Driv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705</Words>
  <Application>Microsoft Office PowerPoint</Application>
  <PresentationFormat>On-screen Show (4:3)</PresentationFormat>
  <Paragraphs>216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7_SEPDPO</vt:lpstr>
      <vt:lpstr>Gear Drives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908</cp:revision>
  <cp:lastPrinted>2014-09-05T11:57:00Z</cp:lastPrinted>
  <dcterms:created xsi:type="dcterms:W3CDTF">2014-04-08T13:15:00Z</dcterms:created>
  <dcterms:modified xsi:type="dcterms:W3CDTF">2022-12-16T09:42:00Z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BD62C3029A5947B4AA6D43C0F8EE213B</vt:lpwstr>
  </property>
  <property fmtid="{D5CDD505-2E9C-101B-9397-08002B2CF9AE}" pid="3" name="KSOProductBuildVer">
    <vt:lpwstr>1033-11.2.0.11417</vt:lpwstr>
  </property>
</Properties>
</file>