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2"/>
  </p:notesMasterIdLst>
  <p:handoutMasterIdLst>
    <p:handoutMasterId r:id="rId23"/>
  </p:handoutMasterIdLst>
  <p:sldIdLst>
    <p:sldId id="425" r:id="rId3"/>
    <p:sldId id="322" r:id="rId4"/>
    <p:sldId id="324" r:id="rId5"/>
    <p:sldId id="362" r:id="rId6"/>
    <p:sldId id="361" r:id="rId7"/>
    <p:sldId id="325" r:id="rId8"/>
    <p:sldId id="418" r:id="rId9"/>
    <p:sldId id="398" r:id="rId10"/>
    <p:sldId id="419" r:id="rId11"/>
    <p:sldId id="420" r:id="rId12"/>
    <p:sldId id="399" r:id="rId13"/>
    <p:sldId id="421" r:id="rId14"/>
    <p:sldId id="422" r:id="rId15"/>
    <p:sldId id="407" r:id="rId16"/>
    <p:sldId id="423" r:id="rId17"/>
    <p:sldId id="424" r:id="rId18"/>
    <p:sldId id="351" r:id="rId19"/>
    <p:sldId id="426" r:id="rId20"/>
    <p:sldId id="427"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8.xml"/><Relationship Id="rId1" Type="http://schemas.openxmlformats.org/officeDocument/2006/relationships/slide" Target="slides/slide6.xml"/><Relationship Id="rId5" Type="http://schemas.openxmlformats.org/officeDocument/2006/relationships/slide" Target="slides/slide17.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12/14/2022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031935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12/14/2022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872686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12/14/2022</a:t>
            </a:fld>
            <a:endParaRPr lang="en-US" dirty="0">
              <a:solidFill>
                <a:srgbClr val="FFFFFF"/>
              </a:solidFill>
            </a:endParaRPr>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image" Target="../media/image2.jpe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28"/>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12/14/2022</a:t>
            </a:fld>
            <a:endParaRPr lang="en-US" sz="1000" dirty="0">
              <a:solidFill>
                <a:schemeClr val="tx1"/>
              </a:solidFill>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488327"/>
            <a:ext cx="9144000" cy="707886"/>
          </a:xfrm>
          <a:prstGeom prst="rect">
            <a:avLst/>
          </a:prstGeom>
          <a:solidFill>
            <a:schemeClr val="tx1">
              <a:lumMod val="85000"/>
              <a:lumOff val="15000"/>
            </a:schemeClr>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Studymafia.org               </a:t>
            </a:r>
            <a:endParaRPr lang="en-US" sz="2000" b="1" dirty="0">
              <a:solidFill>
                <a:schemeClr val="bg1"/>
              </a:solidFill>
              <a:latin typeface="+mn-lt"/>
              <a:cs typeface="Times New Roman" pitchFamily="18" charset="0"/>
            </a:endParaRPr>
          </a:p>
        </p:txBody>
      </p:sp>
      <p:sp>
        <p:nvSpPr>
          <p:cNvPr id="8" name="Rectangle 7"/>
          <p:cNvSpPr/>
          <p:nvPr/>
        </p:nvSpPr>
        <p:spPr>
          <a:xfrm>
            <a:off x="3438172" y="2369404"/>
            <a:ext cx="2621231" cy="1015663"/>
          </a:xfrm>
          <a:prstGeom prst="rect">
            <a:avLst/>
          </a:prstGeom>
          <a:noFill/>
        </p:spPr>
        <p:txBody>
          <a:bodyPr wrap="none">
            <a:spAutoFit/>
          </a:bodyPr>
          <a:lstStyle/>
          <a:p>
            <a:pPr algn="ctr" fontAlgn="auto">
              <a:spcBef>
                <a:spcPts val="0"/>
              </a:spcBef>
              <a:spcAft>
                <a:spcPts val="0"/>
              </a:spcAft>
              <a:defRPr/>
            </a:pPr>
            <a:r>
              <a:rPr lang="en-US" altLang="en-US" sz="6000" b="1" dirty="0" smtClean="0">
                <a:solidFill>
                  <a:srgbClr val="7030A0"/>
                </a:solidFill>
                <a:latin typeface="Times New Roman" pitchFamily="18" charset="0"/>
                <a:cs typeface="Times New Roman" pitchFamily="18" charset="0"/>
              </a:rPr>
              <a:t>Patents</a:t>
            </a:r>
            <a:endParaRPr lang="en-US" sz="6000" b="1" spc="300" dirty="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55257139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Patents</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Plant Patents</a:t>
            </a:r>
          </a:p>
          <a:p>
            <a:pPr marL="457200" indent="-457200">
              <a:buFont typeface="Arial" panose="020B0604020202020204" pitchFamily="34" charset="0"/>
              <a:buChar char="•"/>
            </a:pPr>
            <a:r>
              <a:rPr lang="en-US" sz="3200" smtClean="0"/>
              <a:t>Plant patents go to anyone who produces, discovers, and invents a new kind of plant capable of reproduction. </a:t>
            </a:r>
          </a:p>
          <a:p>
            <a:pPr marL="457200" indent="-457200">
              <a:buFont typeface="Arial" panose="020B0604020202020204" pitchFamily="34" charset="0"/>
              <a:buChar char="•"/>
            </a:pPr>
            <a:r>
              <a:rPr lang="en-US" sz="3200" smtClean="0"/>
              <a:t>These patents are granted for 20 years from the date of filing and no maintenance fees apply.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Apply for a Patent</a:t>
            </a:r>
          </a:p>
        </p:txBody>
      </p:sp>
      <p:sp>
        <p:nvSpPr>
          <p:cNvPr id="2" name="TextBox 1"/>
          <p:cNvSpPr txBox="1"/>
          <p:nvPr/>
        </p:nvSpPr>
        <p:spPr>
          <a:xfrm>
            <a:off x="685800" y="16002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Before making a formal application, an applicant should research the Patent and Trademark Office's database to see if another person or institution has claimed a patent for a similar invention.</a:t>
            </a:r>
          </a:p>
          <a:p>
            <a:pPr marL="514350" indent="-514350">
              <a:buFont typeface="Arial" panose="020B0604020202020204" pitchFamily="34" charset="0"/>
              <a:buChar char="•"/>
            </a:pPr>
            <a:r>
              <a:rPr lang="en-US" sz="3200" dirty="0" smtClean="0"/>
              <a:t>The invention must be different from or an improvement upon a previous design to be considered for a patent.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Apply for a Patent</a:t>
            </a:r>
          </a:p>
        </p:txBody>
      </p:sp>
      <p:sp>
        <p:nvSpPr>
          <p:cNvPr id="2" name="TextBox 1"/>
          <p:cNvSpPr txBox="1"/>
          <p:nvPr/>
        </p:nvSpPr>
        <p:spPr>
          <a:xfrm>
            <a:off x="685800" y="1600200"/>
            <a:ext cx="783463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Applicants need to take care to maintain accurate records of the design process and the steps taken to create the invention. Enforcing the patent is up to the person or entity that applied for the patent.</a:t>
            </a:r>
          </a:p>
          <a:p>
            <a:pPr marL="514350" indent="-514350">
              <a:buFont typeface="Arial" panose="020B0604020202020204" pitchFamily="34" charset="0"/>
              <a:buChar char="•"/>
            </a:pPr>
            <a:r>
              <a:rPr lang="en-US" sz="3200" dirty="0" smtClean="0"/>
              <a:t>To apply for a patent in the United States, the applicant submits specific documents and pays associated fees.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Apply for a Patent</a:t>
            </a:r>
          </a:p>
        </p:txBody>
      </p:sp>
      <p:sp>
        <p:nvSpPr>
          <p:cNvPr id="2" name="TextBox 1"/>
          <p:cNvSpPr txBox="1"/>
          <p:nvPr/>
        </p:nvSpPr>
        <p:spPr>
          <a:xfrm>
            <a:off x="561975" y="1600200"/>
            <a:ext cx="7958455" cy="4384675"/>
          </a:xfrm>
          <a:prstGeom prst="rect">
            <a:avLst/>
          </a:prstGeom>
          <a:noFill/>
        </p:spPr>
        <p:txBody>
          <a:bodyPr wrap="square">
            <a:spAutoFit/>
          </a:bodyPr>
          <a:lstStyle/>
          <a:p>
            <a:pPr marL="514350" indent="-514350">
              <a:buFont typeface="Arial" panose="020B0604020202020204" pitchFamily="34" charset="0"/>
              <a:buChar char="•"/>
            </a:pPr>
            <a:r>
              <a:rPr lang="en-US" sz="3100" dirty="0" smtClean="0"/>
              <a:t>Written documentation includes drawings, descriptions, and claims of the item to be patented. </a:t>
            </a:r>
          </a:p>
          <a:p>
            <a:pPr marL="514350" indent="-514350">
              <a:buFont typeface="Arial" panose="020B0604020202020204" pitchFamily="34" charset="0"/>
              <a:buChar char="•"/>
            </a:pPr>
            <a:r>
              <a:rPr lang="en-US" sz="3100" dirty="0" smtClean="0"/>
              <a:t>A formal oath or declaration confirming the authenticity of the invention or improvement of an existing invention must be signed and submitted by the inventor. After fee payment, the application is reviewed and either approved or denied.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Examples </a:t>
            </a:r>
            <a:r>
              <a:rPr lang="en-US" altLang="en-US" sz="3600" b="1" dirty="0" smtClean="0">
                <a:solidFill>
                  <a:schemeClr val="accent2"/>
                </a:solidFill>
                <a:latin typeface="Times New Roman" panose="02020603050405020304" pitchFamily="18" charset="0"/>
                <a:cs typeface="Times New Roman" panose="02020603050405020304" pitchFamily="18" charset="0"/>
              </a:rPr>
              <a:t>of </a:t>
            </a:r>
            <a:r>
              <a:rPr lang="en-IN" altLang="en-US" sz="3600" b="1" dirty="0" smtClean="0">
                <a:solidFill>
                  <a:schemeClr val="accent2"/>
                </a:solidFill>
                <a:latin typeface="Times New Roman" panose="02020603050405020304" pitchFamily="18" charset="0"/>
                <a:cs typeface="Times New Roman" panose="02020603050405020304" pitchFamily="18" charset="0"/>
              </a:rPr>
              <a:t>Patents </a:t>
            </a:r>
            <a:endParaRPr lang="en-US"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85800" y="16002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One of the most notable patents in the past 40 years was the personal computer filed in 1980 by Steve Jobs and three other employees of Apple Inc.</a:t>
            </a:r>
          </a:p>
          <a:p>
            <a:pPr marL="514350" indent="-514350">
              <a:buFont typeface="Arial" panose="020B0604020202020204" pitchFamily="34" charset="0"/>
              <a:buChar char="•"/>
            </a:pPr>
            <a:r>
              <a:rPr lang="en-US" sz="3200" dirty="0" smtClean="0"/>
              <a:t>King C. Gillette patented the razor in 1904 and was dubbed a "safety razor."</a:t>
            </a:r>
          </a:p>
          <a:p>
            <a:pPr marL="514350" indent="-514350">
              <a:buFont typeface="Arial" panose="020B0604020202020204" pitchFamily="34" charset="0"/>
              <a:buChar char="•"/>
            </a:pPr>
            <a:r>
              <a:rPr lang="en-US" sz="3200" dirty="0" smtClean="0"/>
              <a:t> Garrett Morgan was granted a patent for the traffic light in 1923</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Examples </a:t>
            </a:r>
            <a:r>
              <a:rPr lang="en-US" altLang="en-US" sz="3600" b="1" dirty="0" smtClean="0">
                <a:solidFill>
                  <a:schemeClr val="accent2"/>
                </a:solidFill>
                <a:latin typeface="Times New Roman" panose="02020603050405020304" pitchFamily="18" charset="0"/>
                <a:cs typeface="Times New Roman" panose="02020603050405020304" pitchFamily="18" charset="0"/>
              </a:rPr>
              <a:t>of </a:t>
            </a:r>
            <a:r>
              <a:rPr lang="en-IN" altLang="en-US" sz="3600" b="1" dirty="0" smtClean="0">
                <a:solidFill>
                  <a:schemeClr val="accent2"/>
                </a:solidFill>
                <a:latin typeface="Times New Roman" panose="02020603050405020304" pitchFamily="18" charset="0"/>
                <a:cs typeface="Times New Roman" panose="02020603050405020304" pitchFamily="18" charset="0"/>
              </a:rPr>
              <a:t>Patents </a:t>
            </a:r>
            <a:endParaRPr lang="en-US"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85800" y="1600200"/>
            <a:ext cx="7391400" cy="3538220"/>
          </a:xfrm>
          <a:prstGeom prst="rect">
            <a:avLst/>
          </a:prstGeom>
          <a:noFill/>
        </p:spPr>
        <p:txBody>
          <a:bodyPr wrap="square">
            <a:spAutoFit/>
          </a:bodyPr>
          <a:lstStyle/>
          <a:p>
            <a:pPr marL="514350" indent="-514350">
              <a:buFont typeface="Arial" panose="020B0604020202020204" pitchFamily="34" charset="0"/>
              <a:buChar char="•"/>
            </a:pPr>
            <a:r>
              <a:rPr lang="en-US" sz="3200" dirty="0" smtClean="0"/>
              <a:t>The patent for the television was issued in 1930 to Philo Taylor Farnsworth for the "first television system."</a:t>
            </a:r>
          </a:p>
          <a:p>
            <a:pPr marL="514350" indent="-514350">
              <a:buFont typeface="Arial" panose="020B0604020202020204" pitchFamily="34" charset="0"/>
              <a:buChar char="•"/>
            </a:pPr>
            <a:r>
              <a:rPr lang="en-US" sz="3200" dirty="0" smtClean="0"/>
              <a:t>At age 20, Farnsworth had created the first electric television image and went on to invent an early model of the electronic microscope.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tents-vs-copyrights-vs-trademarks-1"/>
          <p:cNvPicPr>
            <a:picLocks noChangeAspect="1"/>
          </p:cNvPicPr>
          <p:nvPr/>
        </p:nvPicPr>
        <p:blipFill>
          <a:blip r:embed="rId2"/>
          <a:stretch>
            <a:fillRect/>
          </a:stretch>
        </p:blipFill>
        <p:spPr>
          <a:xfrm>
            <a:off x="-159385" y="0"/>
            <a:ext cx="9253855" cy="6858000"/>
          </a:xfrm>
          <a:prstGeom prst="rect">
            <a:avLst/>
          </a:prstGeom>
        </p:spPr>
      </p:pic>
    </p:spTree>
  </p:cSld>
  <p:clrMapOvr>
    <a:masterClrMapping/>
  </p:clrMapOvr>
  <p:transition spd="slow">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00200"/>
            <a:ext cx="7924800" cy="353822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A patent is an exclusive right granted for an invention, which is a product or a process that provides, in general, a new way of doing something, or offers a new technical solution to a problem. </a:t>
            </a:r>
          </a:p>
          <a:p>
            <a:pPr marL="514350" indent="-514350">
              <a:buFont typeface="Wingdings" panose="05000000000000000000" pitchFamily="2" charset="2"/>
              <a:buChar char="ü"/>
            </a:pPr>
            <a:r>
              <a:rPr lang="en-US" sz="2800" dirty="0" smtClean="0"/>
              <a:t>To get a patent, technical information about the invention must be disclosed to the public in a patent application.</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66562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520843091"/>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Arial" panose="020B0604020202020204" pitchFamily="34" charset="0"/>
              <a:buChar cha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Arial" panose="020B0604020202020204" pitchFamily="34" charset="0"/>
              <a:buChar cha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Arial" panose="020B0604020202020204" pitchFamily="34" charset="0"/>
              <a:buChar char="•"/>
            </a:pPr>
            <a:r>
              <a:rPr lang="en-IN" sz="2600" dirty="0" smtClean="0">
                <a:solidFill>
                  <a:schemeClr val="tx1"/>
                </a:solidFill>
                <a:latin typeface="Times New Roman" panose="02020603050405020304" pitchFamily="18" charset="0"/>
                <a:cs typeface="Times New Roman" panose="02020603050405020304" pitchFamily="18" charset="0"/>
                <a:sym typeface="+mn-ea"/>
              </a:rPr>
              <a:t>Understanding Patents</a:t>
            </a:r>
          </a:p>
          <a:p>
            <a:pPr lvl="1" eaLnBrk="1" hangingPunct="1">
              <a:buClr>
                <a:srgbClr val="0039A6"/>
              </a:buClr>
              <a:buFont typeface="Arial" panose="020B0604020202020204" pitchFamily="34" charset="0"/>
              <a:buChar cha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Types of Patents</a:t>
            </a:r>
          </a:p>
          <a:p>
            <a:pPr lvl="1" eaLnBrk="1" hangingPunct="1">
              <a:buClr>
                <a:srgbClr val="0039A6"/>
              </a:buClr>
              <a:buFont typeface="Arial" panose="020B0604020202020204" pitchFamily="34" charset="0"/>
              <a:buChar cha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How to Apply for a Patent?</a:t>
            </a:r>
          </a:p>
          <a:p>
            <a:pPr lvl="1" eaLnBrk="1" hangingPunct="1">
              <a:buClr>
                <a:srgbClr val="0039A6"/>
              </a:buClr>
              <a:buFont typeface="Arial" panose="020B0604020202020204" pitchFamily="34" charset="0"/>
              <a:buChar cha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Examples of Patents </a:t>
            </a:r>
          </a:p>
          <a:p>
            <a:pPr lvl="1" eaLnBrk="1" hangingPunct="1">
              <a:buClr>
                <a:srgbClr val="0039A6"/>
              </a:buClr>
              <a:buFont typeface="Arial" panose="020B0604020202020204" pitchFamily="34" charset="0"/>
              <a:buChar cha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Arial" panose="020B0604020202020204" pitchFamily="34" charset="0"/>
              <a:buChar char="•"/>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Arial" panose="020B0604020202020204" pitchFamily="34" charset="0"/>
              <a:buChar char="•"/>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b="1" dirty="0" smtClean="0"/>
              <a:t>    </a:t>
            </a:r>
            <a:r>
              <a:rPr b="1" dirty="0" smtClean="0"/>
              <a:t>A patent is the granting of a property right by a sovereign authority to an inventor.</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Content Placeholder 1" descr="2"/>
          <p:cNvPicPr>
            <a:picLocks noGrp="1" noChangeAspect="1"/>
          </p:cNvPicPr>
          <p:nvPr>
            <p:ph idx="1"/>
          </p:nvPr>
        </p:nvPicPr>
        <p:blipFill>
          <a:blip r:embed="rId3"/>
          <a:srcRect t="22823"/>
          <a:stretch>
            <a:fillRect/>
          </a:stretch>
        </p:blipFill>
        <p:spPr>
          <a:xfrm>
            <a:off x="990600" y="2995295"/>
            <a:ext cx="6983730" cy="265620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This grant provides the inventor exclusive rights to the patented process, design, or invention for a designated period in exchange for a comprehensive disclosure of the invention.</a:t>
            </a:r>
          </a:p>
          <a:p>
            <a:r>
              <a:rPr lang="en-US" sz="2800" dirty="0" smtClean="0"/>
              <a:t>Government agencies typically handle and approve applications for patents. In the United States, the U.S. Patent and Trademark Office (USPTO), which is part of the Department of Commerce, handles applications and grants approvals.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3" name="Picture 2" descr="Why+Patent+are+important"/>
          <p:cNvPicPr>
            <a:picLocks noChangeAspect="1"/>
          </p:cNvPicPr>
          <p:nvPr/>
        </p:nvPicPr>
        <p:blipFill>
          <a:blip r:embed="rId3"/>
          <a:srcRect b="29945"/>
          <a:stretch>
            <a:fillRect/>
          </a:stretch>
        </p:blipFill>
        <p:spPr>
          <a:xfrm>
            <a:off x="0" y="0"/>
            <a:ext cx="9211310" cy="495427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Understanding Patents</a:t>
            </a:r>
          </a:p>
        </p:txBody>
      </p:sp>
      <p:sp>
        <p:nvSpPr>
          <p:cNvPr id="2" name="TextBox 1"/>
          <p:cNvSpPr txBox="1"/>
          <p:nvPr/>
        </p:nvSpPr>
        <p:spPr>
          <a:xfrm>
            <a:off x="609600" y="16002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Most patents are valid for 20 years in the U.S. from the date the application was filed with the USPTO, although there are circumstances where exceptions are made to extend a patent's term. </a:t>
            </a:r>
          </a:p>
          <a:p>
            <a:pPr marL="514350" indent="-514350">
              <a:buFont typeface="Arial" panose="020B0604020202020204" pitchFamily="34" charset="0"/>
              <a:buChar char="•"/>
            </a:pPr>
            <a:r>
              <a:rPr lang="en-US" sz="3200" smtClean="0"/>
              <a:t>U.S. patents are only valid in the United States and U.S. Territories.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Understanding Patents</a:t>
            </a:r>
          </a:p>
        </p:txBody>
      </p:sp>
      <p:sp>
        <p:nvSpPr>
          <p:cNvPr id="2" name="TextBox 1"/>
          <p:cNvSpPr txBox="1"/>
          <p:nvPr/>
        </p:nvSpPr>
        <p:spPr>
          <a:xfrm>
            <a:off x="609600" y="1600200"/>
            <a:ext cx="7576185" cy="3046095"/>
          </a:xfrm>
          <a:prstGeom prst="rect">
            <a:avLst/>
          </a:prstGeom>
          <a:noFill/>
        </p:spPr>
        <p:txBody>
          <a:bodyPr wrap="square">
            <a:spAutoFit/>
          </a:bodyPr>
          <a:lstStyle/>
          <a:p>
            <a:pPr marL="514350" indent="-514350">
              <a:buFont typeface="Arial" panose="020B0604020202020204" pitchFamily="34" charset="0"/>
              <a:buChar char="•"/>
            </a:pPr>
            <a:r>
              <a:rPr lang="en-US" sz="3200" smtClean="0"/>
              <a:t>If seeking protection outside of the United States, it is important to research the intellectual property rights of other nations and apply for protection with their governing authorities.</a:t>
            </a:r>
          </a:p>
          <a:p>
            <a:pPr marL="514350" indent="-514350">
              <a:buFont typeface="Arial" panose="020B0604020202020204" pitchFamily="34" charset="0"/>
              <a:buChar char="•"/>
            </a:pPr>
            <a:endParaRPr lang="en-US" sz="320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Patents</a:t>
            </a:r>
          </a:p>
        </p:txBody>
      </p:sp>
      <p:sp>
        <p:nvSpPr>
          <p:cNvPr id="2" name="TextBox 1"/>
          <p:cNvSpPr txBox="1"/>
          <p:nvPr/>
        </p:nvSpPr>
        <p:spPr>
          <a:xfrm>
            <a:off x="533400" y="1676400"/>
            <a:ext cx="7924800" cy="3599815"/>
          </a:xfrm>
          <a:prstGeom prst="rect">
            <a:avLst/>
          </a:prstGeom>
          <a:noFill/>
        </p:spPr>
        <p:txBody>
          <a:bodyPr wrap="square">
            <a:spAutoFit/>
          </a:bodyPr>
          <a:lstStyle/>
          <a:p>
            <a:pPr marL="0" indent="0">
              <a:buFont typeface="Arial" panose="020B0604020202020204" pitchFamily="34" charset="0"/>
              <a:buNone/>
            </a:pPr>
            <a:r>
              <a:rPr lang="en-US" sz="3200" b="1" smtClean="0"/>
              <a:t>Utility Patents</a:t>
            </a:r>
          </a:p>
          <a:p>
            <a:pPr marL="514350" indent="-514350">
              <a:buFont typeface="Arial" panose="020B0604020202020204" pitchFamily="34" charset="0"/>
              <a:buChar char="•"/>
            </a:pPr>
            <a:r>
              <a:rPr lang="en-US" sz="2800" smtClean="0"/>
              <a:t>Utility patents, or patents for invention, issue legal protection to people who invent a new and useful process, an article of manufacture, a machine, or a composition of matter. </a:t>
            </a:r>
          </a:p>
          <a:p>
            <a:pPr marL="514350" indent="-514350">
              <a:buFont typeface="Arial" panose="020B0604020202020204" pitchFamily="34" charset="0"/>
              <a:buChar char="•"/>
            </a:pPr>
            <a:r>
              <a:rPr lang="en-US" sz="2800" smtClean="0"/>
              <a:t>Utility patents are the most common type of patent, with more than 90% of patents issued by the U.S. government belonging to this category.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Patents</a:t>
            </a:r>
          </a:p>
        </p:txBody>
      </p:sp>
      <p:sp>
        <p:nvSpPr>
          <p:cNvPr id="2" name="TextBox 1"/>
          <p:cNvSpPr txBox="1"/>
          <p:nvPr/>
        </p:nvSpPr>
        <p:spPr>
          <a:xfrm>
            <a:off x="609600" y="1600200"/>
            <a:ext cx="7924800" cy="4276725"/>
          </a:xfrm>
          <a:prstGeom prst="rect">
            <a:avLst/>
          </a:prstGeom>
          <a:noFill/>
        </p:spPr>
        <p:txBody>
          <a:bodyPr wrap="square">
            <a:spAutoFit/>
          </a:bodyPr>
          <a:lstStyle/>
          <a:p>
            <a:pPr marL="0" indent="0">
              <a:buFont typeface="Arial" panose="020B0604020202020204" pitchFamily="34" charset="0"/>
              <a:buNone/>
            </a:pPr>
            <a:r>
              <a:rPr lang="en-US" sz="3200" b="1" smtClean="0"/>
              <a:t>Design Patents</a:t>
            </a:r>
          </a:p>
          <a:p>
            <a:pPr marL="457200" indent="-457200">
              <a:buFont typeface="Arial" panose="020B0604020202020204" pitchFamily="34" charset="0"/>
              <a:buChar char="•"/>
            </a:pPr>
            <a:r>
              <a:rPr lang="en-US" sz="3000" smtClean="0"/>
              <a:t>Design patents are patents issued for original, new, and ornamental designs for manufactured products. Design patents protect the design or look of something. </a:t>
            </a:r>
          </a:p>
          <a:p>
            <a:pPr marL="457200" indent="-457200">
              <a:buFont typeface="Arial" panose="020B0604020202020204" pitchFamily="34" charset="0"/>
              <a:buChar char="•"/>
            </a:pPr>
            <a:r>
              <a:rPr lang="en-US" sz="3000" smtClean="0"/>
              <a:t>They require the invention to which the design belongs to be original and useful. Design patents last for 15 years for applications filed after May 13, 2015.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819</Words>
  <Application>Microsoft Office PowerPoint</Application>
  <PresentationFormat>On-screen Show (4:3)</PresentationFormat>
  <Paragraphs>229</Paragraphs>
  <Slides>19</Slides>
  <Notes>16</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Business Cooperate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905</cp:revision>
  <cp:lastPrinted>2014-09-05T11:57:00Z</cp:lastPrinted>
  <dcterms:created xsi:type="dcterms:W3CDTF">2014-04-08T13:15:00Z</dcterms:created>
  <dcterms:modified xsi:type="dcterms:W3CDTF">2022-12-14T07:50:27Z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C29F550D152F49F1A2EFFA2595E3551D</vt:lpwstr>
  </property>
  <property fmtid="{D5CDD505-2E9C-101B-9397-08002B2CF9AE}" pid="3" name="KSOProductBuildVer">
    <vt:lpwstr>1033-11.2.0.11417</vt:lpwstr>
  </property>
</Properties>
</file>