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19"/>
  </p:notesMasterIdLst>
  <p:handoutMasterIdLst>
    <p:handoutMasterId r:id="rId20"/>
  </p:handoutMasterIdLst>
  <p:sldIdLst>
    <p:sldId id="422" r:id="rId3"/>
    <p:sldId id="322" r:id="rId4"/>
    <p:sldId id="324" r:id="rId5"/>
    <p:sldId id="362" r:id="rId6"/>
    <p:sldId id="361" r:id="rId7"/>
    <p:sldId id="325" r:id="rId8"/>
    <p:sldId id="418" r:id="rId9"/>
    <p:sldId id="397" r:id="rId10"/>
    <p:sldId id="419" r:id="rId11"/>
    <p:sldId id="398" r:id="rId12"/>
    <p:sldId id="420" r:id="rId13"/>
    <p:sldId id="399" r:id="rId14"/>
    <p:sldId id="407" r:id="rId15"/>
    <p:sldId id="421" r:id="rId16"/>
    <p:sldId id="351" r:id="rId17"/>
    <p:sldId id="423"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8.xml"/><Relationship Id="rId1" Type="http://schemas.openxmlformats.org/officeDocument/2006/relationships/slide" Target="slides/slide6.xml"/><Relationship Id="rId6" Type="http://schemas.openxmlformats.org/officeDocument/2006/relationships/slide" Target="slides/slide15.xml"/><Relationship Id="rId5" Type="http://schemas.openxmlformats.org/officeDocument/2006/relationships/slide" Target="slides/slide13.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638913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330792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11/30/2022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11/30/2022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867400"/>
            <a:ext cx="9137260" cy="707886"/>
          </a:xfrm>
          <a:prstGeom prst="rect">
            <a:avLst/>
          </a:prstGeom>
          <a:solidFill>
            <a:schemeClr val="accent5">
              <a:lumMod val="2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2057400" y="2057400"/>
            <a:ext cx="6096000" cy="1938992"/>
          </a:xfrm>
          <a:prstGeom prst="rect">
            <a:avLst/>
          </a:prstGeom>
          <a:noFill/>
        </p:spPr>
        <p:txBody>
          <a:bodyPr wrap="square">
            <a:spAutoFit/>
          </a:bodyPr>
          <a:lstStyle/>
          <a:p>
            <a:pPr algn="ctr" fontAlgn="auto">
              <a:spcBef>
                <a:spcPts val="0"/>
              </a:spcBef>
              <a:spcAft>
                <a:spcPts val="0"/>
              </a:spcAft>
              <a:defRPr/>
            </a:pPr>
            <a:r>
              <a:rPr lang="en-US" altLang="en-US" sz="6000" b="1" dirty="0" smtClean="0">
                <a:solidFill>
                  <a:schemeClr val="tx2">
                    <a:lumMod val="75000"/>
                    <a:lumOff val="25000"/>
                  </a:schemeClr>
                </a:solidFill>
                <a:latin typeface="Times New Roman" pitchFamily="18" charset="0"/>
                <a:cs typeface="Times New Roman" pitchFamily="18" charset="0"/>
              </a:rPr>
              <a:t>Normal </a:t>
            </a:r>
            <a:r>
              <a:rPr lang="en-US" altLang="en-US" sz="6000" b="1" dirty="0" smtClean="0">
                <a:solidFill>
                  <a:schemeClr val="bg2">
                    <a:lumMod val="50000"/>
                  </a:schemeClr>
                </a:solidFill>
                <a:latin typeface="Times New Roman" pitchFamily="18" charset="0"/>
                <a:cs typeface="Times New Roman" pitchFamily="18" charset="0"/>
              </a:rPr>
              <a:t>Flora</a:t>
            </a:r>
            <a:r>
              <a:rPr lang="en-US" altLang="en-US" sz="6000" b="1" dirty="0" smtClean="0">
                <a:solidFill>
                  <a:srgbClr val="C00000"/>
                </a:solidFill>
                <a:latin typeface="Times New Roman" pitchFamily="18" charset="0"/>
                <a:cs typeface="Times New Roman" pitchFamily="18" charset="0"/>
              </a:rPr>
              <a:t> of </a:t>
            </a:r>
            <a:r>
              <a:rPr lang="en-US" altLang="en-US" sz="6000" b="1" dirty="0" smtClean="0">
                <a:solidFill>
                  <a:schemeClr val="accent4"/>
                </a:solidFill>
                <a:latin typeface="Times New Roman" pitchFamily="18" charset="0"/>
                <a:cs typeface="Times New Roman" pitchFamily="18" charset="0"/>
              </a:rPr>
              <a:t>Human</a:t>
            </a:r>
            <a:endParaRPr lang="en-US" sz="6000" b="1" spc="300" dirty="0">
              <a:ln w="11430" cmpd="sng">
                <a:solidFill>
                  <a:schemeClr val="accent1">
                    <a:tint val="10000"/>
                  </a:schemeClr>
                </a:solidFill>
                <a:prstDash val="solid"/>
                <a:miter lim="800000"/>
              </a:ln>
              <a:solidFill>
                <a:schemeClr val="accent4"/>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79436259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Intestine</a:t>
            </a:r>
          </a:p>
        </p:txBody>
      </p:sp>
      <p:sp>
        <p:nvSpPr>
          <p:cNvPr id="2" name="TextBox 1"/>
          <p:cNvSpPr txBox="1"/>
          <p:nvPr/>
        </p:nvSpPr>
        <p:spPr>
          <a:xfrm>
            <a:off x="609600" y="1600200"/>
            <a:ext cx="7824470" cy="3784600"/>
          </a:xfrm>
          <a:prstGeom prst="rect">
            <a:avLst/>
          </a:prstGeom>
          <a:noFill/>
        </p:spPr>
        <p:txBody>
          <a:bodyPr wrap="square">
            <a:spAutoFit/>
          </a:bodyPr>
          <a:lstStyle/>
          <a:p>
            <a:pPr marL="514350" indent="-514350">
              <a:buFont typeface="Arial" panose="020B0604020202020204" pitchFamily="34" charset="0"/>
              <a:buChar char="•"/>
            </a:pPr>
            <a:r>
              <a:rPr lang="en-US" sz="3000" smtClean="0"/>
              <a:t>The relative makeup of the intestinal and faecal flora is significantly influenced by diet.</a:t>
            </a:r>
          </a:p>
          <a:p>
            <a:pPr marL="514350" indent="-514350">
              <a:buFont typeface="Arial" panose="020B0604020202020204" pitchFamily="34" charset="0"/>
              <a:buChar char="•"/>
            </a:pPr>
            <a:r>
              <a:rPr lang="en-US" sz="3000" smtClean="0"/>
              <a:t>For instance, it has been demonstrated that those who consume an animal-based diet have higher concentrations of bile-tolerant microbes such as Bilophilia and Bacteroides and lower concentrations of Firmicutes which break down dietary plant polysaccharides.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Intestine</a:t>
            </a:r>
          </a:p>
        </p:txBody>
      </p:sp>
      <p:sp>
        <p:nvSpPr>
          <p:cNvPr id="2" name="TextBox 1"/>
          <p:cNvSpPr txBox="1"/>
          <p:nvPr/>
        </p:nvSpPr>
        <p:spPr>
          <a:xfrm>
            <a:off x="609600" y="1676400"/>
            <a:ext cx="7824470" cy="3784600"/>
          </a:xfrm>
          <a:prstGeom prst="rect">
            <a:avLst/>
          </a:prstGeom>
          <a:noFill/>
        </p:spPr>
        <p:txBody>
          <a:bodyPr wrap="square">
            <a:spAutoFit/>
          </a:bodyPr>
          <a:lstStyle/>
          <a:p>
            <a:pPr marL="514350" indent="-514350">
              <a:buFont typeface="Arial" panose="020B0604020202020204" pitchFamily="34" charset="0"/>
              <a:buChar char="•"/>
            </a:pPr>
            <a:r>
              <a:rPr lang="en-US" sz="3000" smtClean="0"/>
              <a:t>Only Helicobacter pylori survive in the acidic environment of the human stomach out of the hundreds of phylotypes found there.</a:t>
            </a:r>
          </a:p>
          <a:p>
            <a:pPr marL="514350" indent="-514350">
              <a:buFont typeface="Arial" panose="020B0604020202020204" pitchFamily="34" charset="0"/>
              <a:buChar char="•"/>
            </a:pPr>
            <a:r>
              <a:rPr lang="en-US" sz="3000" smtClean="0"/>
              <a:t>The phylum Bacteroidetes and members of the order Clostridiales are among the bacteria found in the upper intestine’s mucosa, whereas Enterococci and Enterobacteriales can be found in the lumen.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Vagina</a:t>
            </a:r>
          </a:p>
        </p:txBody>
      </p:sp>
      <p:sp>
        <p:nvSpPr>
          <p:cNvPr id="2" name="TextBox 1"/>
          <p:cNvSpPr txBox="1"/>
          <p:nvPr/>
        </p:nvSpPr>
        <p:spPr>
          <a:xfrm>
            <a:off x="533400" y="1600200"/>
            <a:ext cx="7983855"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Aerobic lactobacilli enter the vagina shortly after birth and survive as long as the pH is acidic.</a:t>
            </a:r>
          </a:p>
          <a:p>
            <a:pPr marL="514350" indent="-514350">
              <a:buFont typeface="Arial" panose="020B0604020202020204" pitchFamily="34" charset="0"/>
              <a:buChar char="•"/>
            </a:pPr>
            <a:r>
              <a:rPr lang="en-US" sz="3200" dirty="0" smtClean="0"/>
              <a:t>A mixed flora of cocci and bacilli is present when the pH reaches neutral and it stays that way until adolescence. Then there is an increase in anaerobic and aerobic lactobacilli during puberty.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Other Human Microflora</a:t>
            </a:r>
          </a:p>
        </p:txBody>
      </p:sp>
      <p:sp>
        <p:nvSpPr>
          <p:cNvPr id="2" name="TextBox 1"/>
          <p:cNvSpPr txBox="1"/>
          <p:nvPr/>
        </p:nvSpPr>
        <p:spPr>
          <a:xfrm>
            <a:off x="533400" y="1600200"/>
            <a:ext cx="8060055"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t>Diphtheroids, S.epidermidis and Enterococcus are regularly detected in the human anterior urethra. Likewise, E. coli, Proteus and Neisseria are also infrequently discovered there.</a:t>
            </a:r>
          </a:p>
          <a:p>
            <a:pPr marL="514350" indent="-514350">
              <a:buFont typeface="Arial" panose="020B0604020202020204" pitchFamily="34" charset="0"/>
              <a:buChar char="•"/>
            </a:pPr>
            <a:r>
              <a:rPr lang="en-US" sz="3200" dirty="0" smtClean="0"/>
              <a:t>Diphtheroids and S.epidermidis are also predominant in the conjunctiva.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Other Human Microflora</a:t>
            </a:r>
          </a:p>
        </p:txBody>
      </p:sp>
      <p:sp>
        <p:nvSpPr>
          <p:cNvPr id="2" name="TextBox 1"/>
          <p:cNvSpPr txBox="1"/>
          <p:nvPr/>
        </p:nvSpPr>
        <p:spPr>
          <a:xfrm>
            <a:off x="533400" y="1600200"/>
            <a:ext cx="8060055"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Conjunctival pathogens that do cause infection include Chlamydia trachomatis and Neisseria gonorrhoeae. Usually, the regular tear flow, which contains the antimicrobial lysozyme keeps the conjunctival flora under control.</a:t>
            </a:r>
          </a:p>
          <a:p>
            <a:pPr marL="514350" indent="-514350">
              <a:buFont typeface="Arial" panose="020B0604020202020204" pitchFamily="34" charset="0"/>
              <a:buChar char="•"/>
            </a:pPr>
            <a:r>
              <a:rPr lang="en-US" sz="3200" dirty="0" smtClean="0"/>
              <a:t>The flora in the colon (large intestine) is qualitatively comparable to that in faeces.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functions of the normal flora include digestion of substrates, production of vitamins, stimulation of cell maturation, stimulation of the immune system, aid in intestinal transit and colonization resistance.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15</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409094776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457200" y="1371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Arial" panose="020B0604020202020204" pitchFamily="34" charset="0"/>
              <a:buChar char="•"/>
            </a:pPr>
            <a:r>
              <a:rPr lang="en-IN" altLang="en-US" dirty="0">
                <a:latin typeface="Times New Roman" panose="02020603050405020304" pitchFamily="18" charset="0"/>
                <a:cs typeface="Times New Roman" panose="02020603050405020304" pitchFamily="18" charset="0"/>
              </a:rPr>
              <a:t>Definition</a:t>
            </a:r>
          </a:p>
          <a:p>
            <a:pPr lvl="1" eaLnBrk="1" hangingPunct="1">
              <a:buClr>
                <a:srgbClr val="0039A6"/>
              </a:buClr>
              <a:buFont typeface="Arial" panose="020B0604020202020204" pitchFamily="34" charset="0"/>
              <a:buChar char="•"/>
            </a:pPr>
            <a:r>
              <a:rPr lang="en-IN" altLang="en-US"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Arial" panose="020B0604020202020204" pitchFamily="34" charset="0"/>
              <a:buChar char="•"/>
            </a:pPr>
            <a:r>
              <a:rPr altLang="en-US" dirty="0" smtClean="0">
                <a:latin typeface="Times New Roman" panose="02020603050405020304" pitchFamily="18" charset="0"/>
                <a:cs typeface="Times New Roman" panose="02020603050405020304" pitchFamily="18" charset="0"/>
                <a:sym typeface="+mn-ea"/>
              </a:rPr>
              <a:t>Microflora of Skin</a:t>
            </a:r>
          </a:p>
          <a:p>
            <a:pPr lvl="1" eaLnBrk="1" hangingPunct="1">
              <a:buClr>
                <a:srgbClr val="0039A6"/>
              </a:buClr>
              <a:buFont typeface="Arial" panose="020B0604020202020204" pitchFamily="34" charset="0"/>
              <a:buChar char="•"/>
            </a:pPr>
            <a:r>
              <a:rPr altLang="en-US" dirty="0" smtClean="0">
                <a:latin typeface="Times New Roman" panose="02020603050405020304" pitchFamily="18" charset="0"/>
                <a:cs typeface="Times New Roman" panose="02020603050405020304" pitchFamily="18" charset="0"/>
                <a:sym typeface="+mn-ea"/>
              </a:rPr>
              <a:t>Microflora of Upper Respiratory Tract and Buccal Cavity</a:t>
            </a:r>
          </a:p>
          <a:p>
            <a:pPr lvl="1" eaLnBrk="1" hangingPunct="1">
              <a:buClr>
                <a:srgbClr val="0039A6"/>
              </a:buClr>
              <a:buFont typeface="Arial" panose="020B0604020202020204" pitchFamily="34" charset="0"/>
              <a:buChar char="•"/>
            </a:pPr>
            <a:r>
              <a:rPr altLang="en-US" dirty="0" smtClean="0">
                <a:latin typeface="Times New Roman" panose="02020603050405020304" pitchFamily="18" charset="0"/>
                <a:cs typeface="Times New Roman" panose="02020603050405020304" pitchFamily="18" charset="0"/>
                <a:sym typeface="+mn-ea"/>
              </a:rPr>
              <a:t>Microflora of Intestine</a:t>
            </a:r>
          </a:p>
          <a:p>
            <a:pPr lvl="1" eaLnBrk="1" hangingPunct="1">
              <a:buClr>
                <a:srgbClr val="0039A6"/>
              </a:buClr>
              <a:buFont typeface="Arial" panose="020B0604020202020204" pitchFamily="34" charset="0"/>
              <a:buChar char="•"/>
            </a:pPr>
            <a:r>
              <a:rPr altLang="en-US" dirty="0" smtClean="0">
                <a:latin typeface="Times New Roman" panose="02020603050405020304" pitchFamily="18" charset="0"/>
                <a:cs typeface="Times New Roman" panose="02020603050405020304" pitchFamily="18" charset="0"/>
                <a:sym typeface="+mn-ea"/>
              </a:rPr>
              <a:t>Microflora of Vagina</a:t>
            </a:r>
          </a:p>
          <a:p>
            <a:pPr lvl="1" eaLnBrk="1" hangingPunct="1">
              <a:buClr>
                <a:srgbClr val="0039A6"/>
              </a:buClr>
              <a:buFont typeface="Arial" panose="020B0604020202020204" pitchFamily="34" charset="0"/>
              <a:buChar char="•"/>
            </a:pPr>
            <a:r>
              <a:rPr altLang="en-US" dirty="0" smtClean="0">
                <a:latin typeface="Times New Roman" panose="02020603050405020304" pitchFamily="18" charset="0"/>
                <a:cs typeface="Times New Roman" panose="02020603050405020304" pitchFamily="18" charset="0"/>
                <a:sym typeface="+mn-ea"/>
              </a:rPr>
              <a:t>Other Human Microflora</a:t>
            </a:r>
          </a:p>
          <a:p>
            <a:pPr lvl="1" eaLnBrk="1" hangingPunct="1">
              <a:buClr>
                <a:srgbClr val="0039A6"/>
              </a:buClr>
              <a:buFont typeface="Arial" panose="020B0604020202020204" pitchFamily="34" charset="0"/>
              <a:buChar char="•"/>
            </a:pPr>
            <a:r>
              <a:rPr lang="en-IN" altLang="en-US"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US"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IN" altLang="en-US"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40347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dirty="0" smtClean="0"/>
              <a:t>The population of microorganisms that live on healthy normal people’s skin and mucous membranes is referred to as their normal microbial flora.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normalflorabody"/>
          <p:cNvPicPr>
            <a:picLocks noChangeAspect="1"/>
          </p:cNvPicPr>
          <p:nvPr/>
        </p:nvPicPr>
        <p:blipFill>
          <a:blip r:embed="rId3"/>
          <a:stretch>
            <a:fillRect/>
          </a:stretch>
        </p:blipFill>
        <p:spPr>
          <a:xfrm>
            <a:off x="5334000" y="1828800"/>
            <a:ext cx="2876550" cy="422910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Normal flora is found in all areas of the human body exposed to the environment (one exception is the lungs), but internal organs and body fluids are considered sterile in a healthy individual.  </a:t>
            </a:r>
          </a:p>
          <a:p>
            <a:r>
              <a:rPr lang="en-US" sz="2800" dirty="0" smtClean="0"/>
              <a:t>Members of the normal flora form part of the host and include: saprophytes, commensals, facultative pathogens and true pathogens. Skin is constantly exposed to and is in contact with the environment, the skin is particularly apt to contain transient microorganisms.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clipboard_ee7fa612c7f7d09fcfa7ca80bf6da73e6"/>
          <p:cNvPicPr>
            <a:picLocks noChangeAspect="1"/>
          </p:cNvPicPr>
          <p:nvPr/>
        </p:nvPicPr>
        <p:blipFill>
          <a:blip r:embed="rId3"/>
          <a:stretch>
            <a:fillRect/>
          </a:stretch>
        </p:blipFill>
        <p:spPr>
          <a:xfrm>
            <a:off x="838200" y="381000"/>
            <a:ext cx="7350760" cy="548322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Skin</a:t>
            </a:r>
          </a:p>
        </p:txBody>
      </p:sp>
      <p:sp>
        <p:nvSpPr>
          <p:cNvPr id="2" name="TextBox 1"/>
          <p:cNvSpPr txBox="1"/>
          <p:nvPr/>
        </p:nvSpPr>
        <p:spPr>
          <a:xfrm>
            <a:off x="609600" y="1600200"/>
            <a:ext cx="7924800" cy="4246245"/>
          </a:xfrm>
          <a:prstGeom prst="rect">
            <a:avLst/>
          </a:prstGeom>
          <a:noFill/>
        </p:spPr>
        <p:txBody>
          <a:bodyPr wrap="square">
            <a:spAutoFit/>
          </a:bodyPr>
          <a:lstStyle/>
          <a:p>
            <a:pPr marL="514350" indent="-514350">
              <a:buFont typeface="Arial" panose="020B0604020202020204" pitchFamily="34" charset="0"/>
              <a:buChar char="•"/>
            </a:pPr>
            <a:r>
              <a:rPr lang="en-US" sz="3000" smtClean="0"/>
              <a:t>The skin is home to a wide variety of microorganisms, most of which are benign or even helpful to the host. It is most likely to carry transitory flora due to its frequent exposure to the environment. </a:t>
            </a:r>
          </a:p>
          <a:p>
            <a:pPr marL="514350" indent="-514350">
              <a:buFont typeface="Arial" panose="020B0604020202020204" pitchFamily="34" charset="0"/>
              <a:buChar char="•"/>
            </a:pPr>
            <a:r>
              <a:rPr lang="en-US" sz="3000" smtClean="0"/>
              <a:t>However, there is a consistent and distinct resident flora that is altered in various anatomical regions by secretions or exposure to mucosal membranes.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Skin</a:t>
            </a:r>
          </a:p>
        </p:txBody>
      </p:sp>
      <p:sp>
        <p:nvSpPr>
          <p:cNvPr id="2" name="TextBox 1"/>
          <p:cNvSpPr txBox="1"/>
          <p:nvPr/>
        </p:nvSpPr>
        <p:spPr>
          <a:xfrm>
            <a:off x="609600" y="1600200"/>
            <a:ext cx="7924800" cy="3322955"/>
          </a:xfrm>
          <a:prstGeom prst="rect">
            <a:avLst/>
          </a:prstGeom>
          <a:noFill/>
        </p:spPr>
        <p:txBody>
          <a:bodyPr wrap="square">
            <a:spAutoFit/>
          </a:bodyPr>
          <a:lstStyle/>
          <a:p>
            <a:pPr marL="0" indent="0">
              <a:buFont typeface="Arial" panose="020B0604020202020204" pitchFamily="34" charset="0"/>
              <a:buNone/>
            </a:pPr>
            <a:r>
              <a:rPr lang="en-US" sz="3000" b="1" smtClean="0"/>
              <a:t>Such microflora of human skin are:</a:t>
            </a:r>
          </a:p>
          <a:p>
            <a:pPr marL="514350" indent="-514350">
              <a:buFont typeface="Arial" panose="020B0604020202020204" pitchFamily="34" charset="0"/>
              <a:buChar char="•"/>
            </a:pPr>
            <a:endParaRPr lang="en-US" sz="3000" smtClean="0"/>
          </a:p>
          <a:p>
            <a:pPr marL="514350" indent="-514350">
              <a:buFont typeface="Arial" panose="020B0604020202020204" pitchFamily="34" charset="0"/>
              <a:buChar char="•"/>
            </a:pPr>
            <a:r>
              <a:rPr lang="en-US" sz="3000" smtClean="0"/>
              <a:t>Staphylococcus aureus</a:t>
            </a:r>
          </a:p>
          <a:p>
            <a:pPr marL="514350" indent="-514350">
              <a:buFont typeface="Arial" panose="020B0604020202020204" pitchFamily="34" charset="0"/>
              <a:buChar char="•"/>
            </a:pPr>
            <a:r>
              <a:rPr lang="en-US" sz="3000" smtClean="0"/>
              <a:t>Staphylococcus epidermidis</a:t>
            </a:r>
          </a:p>
          <a:p>
            <a:pPr marL="514350" indent="-514350">
              <a:buFont typeface="Arial" panose="020B0604020202020204" pitchFamily="34" charset="0"/>
              <a:buChar char="•"/>
            </a:pPr>
            <a:r>
              <a:rPr lang="en-US" sz="3000" smtClean="0"/>
              <a:t>Corynebacterium spp</a:t>
            </a:r>
          </a:p>
          <a:p>
            <a:pPr marL="514350" indent="-514350">
              <a:buFont typeface="Arial" panose="020B0604020202020204" pitchFamily="34" charset="0"/>
              <a:buChar char="•"/>
            </a:pPr>
            <a:r>
              <a:rPr lang="en-US" sz="3000" smtClean="0"/>
              <a:t>Propionibacterium spp</a:t>
            </a:r>
          </a:p>
          <a:p>
            <a:pPr marL="514350" indent="-514350">
              <a:buFont typeface="Arial" panose="020B0604020202020204" pitchFamily="34" charset="0"/>
              <a:buChar char="•"/>
            </a:pPr>
            <a:r>
              <a:rPr lang="en-US" sz="3000" smtClean="0"/>
              <a:t>Micrococcus spp</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286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Upper Respiratory </a:t>
            </a:r>
          </a:p>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Tract and Buccal Cavity</a:t>
            </a:r>
          </a:p>
        </p:txBody>
      </p:sp>
      <p:sp>
        <p:nvSpPr>
          <p:cNvPr id="2" name="TextBox 1"/>
          <p:cNvSpPr txBox="1"/>
          <p:nvPr/>
        </p:nvSpPr>
        <p:spPr>
          <a:xfrm>
            <a:off x="609600" y="1600200"/>
            <a:ext cx="7696200" cy="4399915"/>
          </a:xfrm>
          <a:prstGeom prst="rect">
            <a:avLst/>
          </a:prstGeom>
          <a:noFill/>
        </p:spPr>
        <p:txBody>
          <a:bodyPr wrap="square">
            <a:spAutoFit/>
          </a:bodyPr>
          <a:lstStyle/>
          <a:p>
            <a:pPr marL="514350" indent="-514350">
              <a:buFont typeface="Arial" panose="020B0604020202020204" pitchFamily="34" charset="0"/>
              <a:buChar char="•"/>
            </a:pPr>
            <a:r>
              <a:rPr lang="en-US" sz="2800" dirty="0" smtClean="0"/>
              <a:t>In the mouth, yeast (Candida species) is present. Even in teeth, several anaerobes such as Provotella spp, Fusobacterium spp, Lactobacilli and several anaerobic vibrios are seen.</a:t>
            </a:r>
          </a:p>
          <a:p>
            <a:pPr marL="514350" indent="-514350">
              <a:buFont typeface="Arial" panose="020B0604020202020204" pitchFamily="34" charset="0"/>
              <a:buChar char="•"/>
            </a:pPr>
            <a:r>
              <a:rPr lang="en-US" sz="2800" dirty="0" smtClean="0"/>
              <a:t>Significant Staphylococci such as S.epidermidis and S.aureus, Corynebacteria and Streptococci make up the nose’s flora. Likewise, an adult human’s tonsillar tissue and gingivae typically contain Actinomyces species and other protozoa.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286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Microflora of Upper Respiratory </a:t>
            </a:r>
          </a:p>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Tract and Buccal Cavity</a:t>
            </a:r>
          </a:p>
        </p:txBody>
      </p:sp>
      <p:sp>
        <p:nvSpPr>
          <p:cNvPr id="2" name="TextBox 1"/>
          <p:cNvSpPr txBox="1"/>
          <p:nvPr/>
        </p:nvSpPr>
        <p:spPr>
          <a:xfrm>
            <a:off x="609600" y="1600200"/>
            <a:ext cx="7696200"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Other predominant microbes in the upper respiratory tract are Neisseriae, mycoplasmas, pneumococci and diphtheroids.</a:t>
            </a:r>
          </a:p>
          <a:p>
            <a:pPr marL="514350" indent="-514350">
              <a:buFont typeface="Arial" panose="020B0604020202020204" pitchFamily="34" charset="0"/>
              <a:buChar char="•"/>
            </a:pPr>
            <a:r>
              <a:rPr lang="en-US" sz="3000" dirty="0" smtClean="0"/>
              <a:t>The ciliated epithelium that lines the lower respiratory tract, which includes the bronchi, trachea and pulmonary tissues, performs an effective cleansing function that keeps the area almost free of microbes.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736</Words>
  <Application>Microsoft Office PowerPoint</Application>
  <PresentationFormat>On-screen Show (4:3)</PresentationFormat>
  <Paragraphs>213</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2022-11-30T14:20:41Z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5303514F19F04793874BE4CF9D5D7B1F</vt:lpwstr>
  </property>
  <property fmtid="{D5CDD505-2E9C-101B-9397-08002B2CF9AE}" pid="3" name="KSOProductBuildVer">
    <vt:lpwstr>1033-11.2.0.11417</vt:lpwstr>
  </property>
</Properties>
</file>