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6"/>
  </p:notesMasterIdLst>
  <p:handoutMasterIdLst>
    <p:handoutMasterId r:id="rId27"/>
  </p:handoutMasterIdLst>
  <p:sldIdLst>
    <p:sldId id="431" r:id="rId3"/>
    <p:sldId id="322" r:id="rId4"/>
    <p:sldId id="324" r:id="rId5"/>
    <p:sldId id="362" r:id="rId6"/>
    <p:sldId id="430" r:id="rId7"/>
    <p:sldId id="325" r:id="rId8"/>
    <p:sldId id="397" r:id="rId9"/>
    <p:sldId id="418" r:id="rId10"/>
    <p:sldId id="419" r:id="rId11"/>
    <p:sldId id="420" r:id="rId12"/>
    <p:sldId id="421" r:id="rId13"/>
    <p:sldId id="422" r:id="rId14"/>
    <p:sldId id="423" r:id="rId15"/>
    <p:sldId id="424" r:id="rId16"/>
    <p:sldId id="425" r:id="rId17"/>
    <p:sldId id="426" r:id="rId18"/>
    <p:sldId id="398" r:id="rId19"/>
    <p:sldId id="427" r:id="rId20"/>
    <p:sldId id="428" r:id="rId21"/>
    <p:sldId id="429" r:id="rId22"/>
    <p:sldId id="351" r:id="rId23"/>
    <p:sldId id="432" r:id="rId24"/>
    <p:sldId id="433"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7.xml"/><Relationship Id="rId1" Type="http://schemas.openxmlformats.org/officeDocument/2006/relationships/slide" Target="slides/slide6.xml"/><Relationship Id="rId4"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12/14/2022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163077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12/14/2022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406253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12/14/2022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slideLayout" Target="../slideLayouts/slideLayout71.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slideLayout" Target="../slideLayouts/slideLayout70.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31"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31"/>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12/14/2022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 id="2147483720" r:id="rId29"/>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540514"/>
            <a:ext cx="9220200" cy="707886"/>
          </a:xfrm>
          <a:prstGeom prst="rect">
            <a:avLst/>
          </a:prstGeom>
          <a:solidFill>
            <a:schemeClr val="tx1">
              <a:lumMod val="85000"/>
              <a:lumOff val="15000"/>
            </a:schemeClr>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Studymafia.org                                           Studymafia.org               </a:t>
            </a:r>
            <a:endParaRPr lang="en-US" sz="2000" b="1" dirty="0">
              <a:solidFill>
                <a:schemeClr val="bg1"/>
              </a:solidFill>
              <a:latin typeface="+mn-lt"/>
              <a:cs typeface="Times New Roman" pitchFamily="18" charset="0"/>
            </a:endParaRPr>
          </a:p>
        </p:txBody>
      </p:sp>
      <p:sp>
        <p:nvSpPr>
          <p:cNvPr id="8" name="Rectangle 7"/>
          <p:cNvSpPr/>
          <p:nvPr/>
        </p:nvSpPr>
        <p:spPr>
          <a:xfrm>
            <a:off x="2617436" y="1905000"/>
            <a:ext cx="4262705" cy="1754326"/>
          </a:xfrm>
          <a:prstGeom prst="rect">
            <a:avLst/>
          </a:prstGeom>
          <a:noFill/>
        </p:spPr>
        <p:txBody>
          <a:bodyPr wrap="none">
            <a:spAutoFit/>
          </a:bodyPr>
          <a:lstStyle/>
          <a:p>
            <a:pPr algn="ctr" fontAlgn="auto">
              <a:spcBef>
                <a:spcPts val="0"/>
              </a:spcBef>
              <a:spcAft>
                <a:spcPts val="0"/>
              </a:spcAft>
              <a:defRPr/>
            </a:pPr>
            <a:r>
              <a:rPr lang="en-US" altLang="en-US" sz="5400" b="1" dirty="0" smtClean="0">
                <a:solidFill>
                  <a:schemeClr val="accent1">
                    <a:lumMod val="60000"/>
                    <a:lumOff val="40000"/>
                  </a:schemeClr>
                </a:solidFill>
                <a:latin typeface="Times New Roman" pitchFamily="18" charset="0"/>
                <a:cs typeface="Times New Roman" pitchFamily="18" charset="0"/>
              </a:rPr>
              <a:t>Mental </a:t>
            </a:r>
            <a:r>
              <a:rPr lang="en-US" altLang="en-US" sz="5400" b="1" dirty="0" err="1" smtClean="0">
                <a:solidFill>
                  <a:schemeClr val="accent1">
                    <a:lumMod val="60000"/>
                    <a:lumOff val="40000"/>
                  </a:schemeClr>
                </a:solidFill>
                <a:latin typeface="Times New Roman" pitchFamily="18" charset="0"/>
                <a:cs typeface="Times New Roman" pitchFamily="18" charset="0"/>
              </a:rPr>
              <a:t>Healt</a:t>
            </a:r>
            <a:r>
              <a:rPr lang="en-US" altLang="en-US" sz="5400" b="1" dirty="0" smtClean="0">
                <a:solidFill>
                  <a:schemeClr val="accent1">
                    <a:lumMod val="60000"/>
                    <a:lumOff val="40000"/>
                  </a:schemeClr>
                </a:solidFill>
                <a:latin typeface="Times New Roman" pitchFamily="18" charset="0"/>
                <a:cs typeface="Times New Roman" pitchFamily="18" charset="0"/>
              </a:rPr>
              <a:t> </a:t>
            </a:r>
          </a:p>
          <a:p>
            <a:pPr algn="ctr" fontAlgn="auto">
              <a:spcBef>
                <a:spcPts val="0"/>
              </a:spcBef>
              <a:spcAft>
                <a:spcPts val="0"/>
              </a:spcAft>
              <a:defRPr/>
            </a:pPr>
            <a:r>
              <a:rPr lang="en-US" altLang="en-US" sz="5400" b="1" dirty="0" smtClean="0">
                <a:solidFill>
                  <a:schemeClr val="accent1">
                    <a:lumMod val="60000"/>
                    <a:lumOff val="40000"/>
                  </a:schemeClr>
                </a:solidFill>
                <a:latin typeface="Times New Roman" pitchFamily="18" charset="0"/>
                <a:cs typeface="Times New Roman" pitchFamily="18" charset="0"/>
              </a:rPr>
              <a:t>Act</a:t>
            </a:r>
            <a:endParaRPr lang="en-US" sz="5400" b="1" spc="300" dirty="0">
              <a:ln w="11430" cmpd="sng">
                <a:solidFill>
                  <a:schemeClr val="accent1">
                    <a:tint val="10000"/>
                  </a:schemeClr>
                </a:solidFill>
                <a:prstDash val="solid"/>
                <a:miter lim="800000"/>
              </a:ln>
              <a:solidFill>
                <a:schemeClr val="accent1">
                  <a:lumMod val="60000"/>
                  <a:lumOff val="4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55257139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696200" cy="2553335"/>
          </a:xfrm>
          <a:prstGeom prst="rect">
            <a:avLst/>
          </a:prstGeom>
          <a:noFill/>
        </p:spPr>
        <p:txBody>
          <a:bodyPr wrap="square">
            <a:spAutoFit/>
          </a:bodyPr>
          <a:lstStyle/>
          <a:p>
            <a:pPr marL="0" indent="0">
              <a:buFont typeface="Arial" panose="020B0604020202020204" pitchFamily="34" charset="0"/>
              <a:buNone/>
            </a:pPr>
            <a:r>
              <a:rPr lang="en-US" sz="3200" b="1" dirty="0" smtClean="0"/>
              <a:t>Chapter IV </a:t>
            </a:r>
          </a:p>
          <a:p>
            <a:pPr marL="457200" indent="-457200">
              <a:buFont typeface="Arial" panose="020B0604020202020204" pitchFamily="34" charset="0"/>
              <a:buChar char="•"/>
            </a:pPr>
            <a:r>
              <a:rPr lang="en-US" sz="3200" dirty="0" smtClean="0"/>
              <a:t>It lies down the guidelines of determining a nominated representative. </a:t>
            </a:r>
          </a:p>
          <a:p>
            <a:pPr marL="457200" indent="-457200">
              <a:buFont typeface="Arial" panose="020B0604020202020204" pitchFamily="34" charset="0"/>
              <a:buChar char="•"/>
            </a:pPr>
            <a:r>
              <a:rPr lang="en-US" sz="3200" dirty="0" smtClean="0"/>
              <a:t>Appointment &amp; Revocation of NR &amp; his Duties.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lang="en-US" sz="3200" b="1" dirty="0" smtClean="0"/>
              <a:t>Chapter V </a:t>
            </a:r>
          </a:p>
          <a:p>
            <a:pPr marL="457200" indent="-457200">
              <a:buFont typeface="Arial" panose="020B0604020202020204" pitchFamily="34" charset="0"/>
              <a:buChar char="•"/>
            </a:pPr>
            <a:r>
              <a:rPr lang="en-US" sz="2800" dirty="0" smtClean="0"/>
              <a:t>Section 18 – Right to access mental healthcare. </a:t>
            </a:r>
          </a:p>
          <a:p>
            <a:pPr marL="457200" indent="-457200">
              <a:buFont typeface="Arial" panose="020B0604020202020204" pitchFamily="34" charset="0"/>
              <a:buChar char="•"/>
            </a:pPr>
            <a:r>
              <a:rPr lang="en-US" sz="2800" dirty="0" smtClean="0"/>
              <a:t>Section 19 –  Right to community living. </a:t>
            </a:r>
          </a:p>
          <a:p>
            <a:pPr marL="457200" indent="-457200">
              <a:buFont typeface="Arial" panose="020B0604020202020204" pitchFamily="34" charset="0"/>
              <a:buChar char="•"/>
            </a:pPr>
            <a:r>
              <a:rPr lang="en-US" sz="2800" dirty="0" smtClean="0"/>
              <a:t>Section 20 – Right to protection from cruel, inhuman and degrading treatment.</a:t>
            </a:r>
          </a:p>
          <a:p>
            <a:pPr marL="457200" indent="-457200">
              <a:buFont typeface="Arial" panose="020B0604020202020204" pitchFamily="34" charset="0"/>
              <a:buChar char="•"/>
            </a:pPr>
            <a:r>
              <a:rPr lang="en-US" sz="2800" dirty="0" smtClean="0"/>
              <a:t>Section 21 – Right to equality and non-discrimination.     </a:t>
            </a:r>
          </a:p>
          <a:p>
            <a:pPr marL="457200" indent="-457200">
              <a:buFont typeface="Arial" panose="020B0604020202020204" pitchFamily="34" charset="0"/>
              <a:buChar char="•"/>
            </a:pPr>
            <a:r>
              <a:rPr lang="en-US" sz="2800" dirty="0" smtClean="0"/>
              <a:t>Section 22 – Right to information.</a:t>
            </a:r>
          </a:p>
          <a:p>
            <a:pPr marL="457200" indent="-457200">
              <a:buFont typeface="Arial" panose="020B0604020202020204" pitchFamily="34" charset="0"/>
              <a:buChar char="•"/>
            </a:pPr>
            <a:endParaRPr lang="en-US" sz="28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696200" cy="3599815"/>
          </a:xfrm>
          <a:prstGeom prst="rect">
            <a:avLst/>
          </a:prstGeom>
          <a:noFill/>
        </p:spPr>
        <p:txBody>
          <a:bodyPr wrap="square">
            <a:spAutoFit/>
          </a:bodyPr>
          <a:lstStyle/>
          <a:p>
            <a:pPr marL="0" indent="0">
              <a:buFont typeface="Arial" panose="020B0604020202020204" pitchFamily="34" charset="0"/>
              <a:buNone/>
            </a:pPr>
            <a:r>
              <a:rPr lang="en-US" sz="3200" b="1" dirty="0" smtClean="0"/>
              <a:t>Chapter V </a:t>
            </a:r>
          </a:p>
          <a:p>
            <a:pPr marL="457200" indent="-457200">
              <a:buFont typeface="Arial" panose="020B0604020202020204" pitchFamily="34" charset="0"/>
              <a:buChar char="•"/>
            </a:pPr>
            <a:r>
              <a:rPr lang="en-US" sz="2800" dirty="0" smtClean="0"/>
              <a:t>Section 23 – Right to confidentiality.</a:t>
            </a:r>
          </a:p>
          <a:p>
            <a:pPr marL="457200" indent="-457200">
              <a:buFont typeface="Arial" panose="020B0604020202020204" pitchFamily="34" charset="0"/>
              <a:buChar char="•"/>
            </a:pPr>
            <a:r>
              <a:rPr lang="en-US" sz="2800" dirty="0" smtClean="0"/>
              <a:t>Section 24 – Restriction on the release of information in respect of Right to access medical records.</a:t>
            </a:r>
          </a:p>
          <a:p>
            <a:pPr marL="457200" indent="-457200">
              <a:buFont typeface="Arial" panose="020B0604020202020204" pitchFamily="34" charset="0"/>
              <a:buChar char="•"/>
            </a:pPr>
            <a:r>
              <a:rPr lang="en-US" sz="2800" dirty="0" smtClean="0"/>
              <a:t>Section 25 – Right to personal contacts and communication.</a:t>
            </a:r>
          </a:p>
          <a:p>
            <a:pPr marL="457200" indent="-457200">
              <a:buFont typeface="Arial" panose="020B0604020202020204" pitchFamily="34" charset="0"/>
              <a:buChar char="•"/>
            </a:pPr>
            <a:r>
              <a:rPr lang="en-US" sz="2800" dirty="0" smtClean="0"/>
              <a:t>Section 26 – Right to legal aid.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696200" cy="4399915"/>
          </a:xfrm>
          <a:prstGeom prst="rect">
            <a:avLst/>
          </a:prstGeom>
          <a:noFill/>
        </p:spPr>
        <p:txBody>
          <a:bodyPr wrap="square">
            <a:spAutoFit/>
          </a:bodyPr>
          <a:lstStyle/>
          <a:p>
            <a:pPr marL="0" indent="0">
              <a:buFont typeface="Arial" panose="020B0604020202020204" pitchFamily="34" charset="0"/>
              <a:buNone/>
            </a:pPr>
            <a:r>
              <a:rPr lang="en-US" sz="2800" b="1" dirty="0" smtClean="0"/>
              <a:t>Chapter VI </a:t>
            </a:r>
          </a:p>
          <a:p>
            <a:pPr marL="457200" indent="-457200">
              <a:buFont typeface="Arial" panose="020B0604020202020204" pitchFamily="34" charset="0"/>
              <a:buChar char="•"/>
            </a:pPr>
            <a:r>
              <a:rPr lang="en-US" sz="2800" dirty="0" smtClean="0"/>
              <a:t>It gives direction to the government to execute the programme. </a:t>
            </a:r>
          </a:p>
          <a:p>
            <a:pPr marL="457200" indent="-457200">
              <a:buFont typeface="Arial" panose="020B0604020202020204" pitchFamily="34" charset="0"/>
              <a:buChar char="•"/>
            </a:pPr>
            <a:r>
              <a:rPr lang="en-US" sz="2800" dirty="0" smtClean="0"/>
              <a:t>It also promotes mental health &amp; preventive programs.</a:t>
            </a:r>
          </a:p>
          <a:p>
            <a:pPr marL="457200" indent="-457200">
              <a:buFont typeface="Arial" panose="020B0604020202020204" pitchFamily="34" charset="0"/>
              <a:buNone/>
            </a:pPr>
            <a:r>
              <a:rPr lang="en-US" sz="2800" b="1" dirty="0" smtClean="0"/>
              <a:t>Chapter VII </a:t>
            </a:r>
          </a:p>
          <a:p>
            <a:pPr marL="457200" indent="-457200">
              <a:buFont typeface="Arial" panose="020B0604020202020204" pitchFamily="34" charset="0"/>
              <a:buChar char="•"/>
            </a:pPr>
            <a:r>
              <a:rPr lang="en-US" sz="2800" dirty="0" smtClean="0"/>
              <a:t>Gives provisions for creating the Central Mental Health Authority.</a:t>
            </a:r>
          </a:p>
          <a:p>
            <a:pPr marL="457200" indent="-457200">
              <a:buFont typeface="Arial" panose="020B0604020202020204" pitchFamily="34" charset="0"/>
              <a:buChar char="•"/>
            </a:pPr>
            <a:r>
              <a:rPr lang="en-US" sz="2800" dirty="0" smtClean="0"/>
              <a:t>Includes Establishment, Composition &amp; Duties of CMHA.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696200" cy="3969385"/>
          </a:xfrm>
          <a:prstGeom prst="rect">
            <a:avLst/>
          </a:prstGeom>
          <a:noFill/>
        </p:spPr>
        <p:txBody>
          <a:bodyPr wrap="square">
            <a:spAutoFit/>
          </a:bodyPr>
          <a:lstStyle/>
          <a:p>
            <a:pPr marL="0" indent="0">
              <a:buFont typeface="Arial" panose="020B0604020202020204" pitchFamily="34" charset="0"/>
              <a:buNone/>
            </a:pPr>
            <a:r>
              <a:rPr lang="en-US" sz="2800" b="1" dirty="0" smtClean="0"/>
              <a:t>Chapter VIII </a:t>
            </a:r>
          </a:p>
          <a:p>
            <a:pPr marL="457200" indent="-457200">
              <a:buFont typeface="Arial" panose="020B0604020202020204" pitchFamily="34" charset="0"/>
              <a:buChar char="•"/>
            </a:pPr>
            <a:r>
              <a:rPr lang="en-US" sz="2800" dirty="0" smtClean="0"/>
              <a:t>Gives provisions of creating the State Mental Health Authority.</a:t>
            </a:r>
          </a:p>
          <a:p>
            <a:pPr marL="457200" indent="-457200">
              <a:buFont typeface="Arial" panose="020B0604020202020204" pitchFamily="34" charset="0"/>
              <a:buChar char="•"/>
            </a:pPr>
            <a:r>
              <a:rPr lang="en-US" sz="2800" dirty="0" smtClean="0"/>
              <a:t>Cover Establishment, Composition &amp; Duties of SMHA.</a:t>
            </a:r>
          </a:p>
          <a:p>
            <a:pPr marL="457200" indent="-457200">
              <a:buFont typeface="Arial" panose="020B0604020202020204" pitchFamily="34" charset="0"/>
              <a:buNone/>
            </a:pPr>
            <a:r>
              <a:rPr lang="en-US" sz="2800" b="1" dirty="0" smtClean="0"/>
              <a:t>Chapter IX </a:t>
            </a:r>
          </a:p>
          <a:p>
            <a:pPr marL="457200" indent="-457200">
              <a:buFont typeface="Arial" panose="020B0604020202020204" pitchFamily="34" charset="0"/>
              <a:buChar char="•"/>
            </a:pPr>
            <a:r>
              <a:rPr lang="en-US" sz="2800" dirty="0" smtClean="0"/>
              <a:t>It comprises finance, accounts and audit.</a:t>
            </a:r>
          </a:p>
          <a:p>
            <a:pPr marL="457200" indent="-457200">
              <a:buFont typeface="Arial" panose="020B0604020202020204" pitchFamily="34" charset="0"/>
              <a:buChar char="•"/>
            </a:pPr>
            <a:r>
              <a:rPr lang="en-US" sz="2800" dirty="0" smtClean="0"/>
              <a:t>Accounts, Audits &amp; Annual Reports by Central &amp; State Authority.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868920" cy="3969385"/>
          </a:xfrm>
          <a:prstGeom prst="rect">
            <a:avLst/>
          </a:prstGeom>
          <a:noFill/>
        </p:spPr>
        <p:txBody>
          <a:bodyPr wrap="square">
            <a:spAutoFit/>
          </a:bodyPr>
          <a:lstStyle/>
          <a:p>
            <a:pPr marL="0" indent="0">
              <a:buFont typeface="Arial" panose="020B0604020202020204" pitchFamily="34" charset="0"/>
              <a:buNone/>
            </a:pPr>
            <a:r>
              <a:rPr lang="en-US" sz="2800" b="1" dirty="0" smtClean="0"/>
              <a:t>Chapter X </a:t>
            </a:r>
          </a:p>
          <a:p>
            <a:pPr marL="457200" indent="-457200">
              <a:buFont typeface="Arial" panose="020B0604020202020204" pitchFamily="34" charset="0"/>
              <a:buChar char="•"/>
            </a:pPr>
            <a:r>
              <a:rPr lang="en-US" sz="2800" dirty="0" smtClean="0"/>
              <a:t>This includes Mental Health Care establishments.</a:t>
            </a:r>
          </a:p>
          <a:p>
            <a:pPr marL="457200" indent="-457200">
              <a:buFont typeface="Arial" panose="020B0604020202020204" pitchFamily="34" charset="0"/>
              <a:buNone/>
            </a:pPr>
            <a:r>
              <a:rPr lang="en-US" sz="2800" b="1" dirty="0" smtClean="0"/>
              <a:t>Chapter XI </a:t>
            </a:r>
          </a:p>
          <a:p>
            <a:pPr marL="457200" indent="-457200">
              <a:buFont typeface="Arial" panose="020B0604020202020204" pitchFamily="34" charset="0"/>
              <a:buChar char="•"/>
            </a:pPr>
            <a:r>
              <a:rPr lang="en-US" sz="2800" dirty="0" smtClean="0"/>
              <a:t>Development of Mental Health Review Boards.</a:t>
            </a:r>
          </a:p>
          <a:p>
            <a:pPr marL="457200" indent="-457200">
              <a:buFont typeface="Arial" panose="020B0604020202020204" pitchFamily="34" charset="0"/>
              <a:buChar char="•"/>
            </a:pPr>
            <a:r>
              <a:rPr lang="en-US" sz="2800" dirty="0" smtClean="0"/>
              <a:t>Registration, Audit, Inspection &amp; Inquiry of mental health.</a:t>
            </a:r>
          </a:p>
          <a:p>
            <a:pPr marL="457200" indent="-457200">
              <a:buFont typeface="Arial" panose="020B0604020202020204" pitchFamily="34" charset="0"/>
              <a:buNone/>
            </a:pPr>
            <a:r>
              <a:rPr lang="en-US" sz="2800" b="1" dirty="0" smtClean="0"/>
              <a:t>Chapter XII </a:t>
            </a:r>
          </a:p>
          <a:p>
            <a:pPr marL="457200" indent="-457200">
              <a:buFont typeface="Arial" panose="020B0604020202020204" pitchFamily="34" charset="0"/>
              <a:buChar char="•"/>
            </a:pPr>
            <a:r>
              <a:rPr lang="en-US" sz="2800" dirty="0" smtClean="0"/>
              <a:t>Admission, treatment and discharge of mentally ill.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406400" y="1447800"/>
            <a:ext cx="8372475" cy="4399915"/>
          </a:xfrm>
          <a:prstGeom prst="rect">
            <a:avLst/>
          </a:prstGeom>
          <a:noFill/>
        </p:spPr>
        <p:txBody>
          <a:bodyPr wrap="square">
            <a:spAutoFit/>
          </a:bodyPr>
          <a:lstStyle/>
          <a:p>
            <a:pPr marL="0" indent="0">
              <a:buFont typeface="Arial" panose="020B0604020202020204" pitchFamily="34" charset="0"/>
              <a:buNone/>
            </a:pPr>
            <a:r>
              <a:rPr lang="en-US" sz="2800" b="1" dirty="0" smtClean="0"/>
              <a:t>Chapter XIII </a:t>
            </a:r>
          </a:p>
          <a:p>
            <a:pPr marL="457200" indent="-457200">
              <a:buFont typeface="Arial" panose="020B0604020202020204" pitchFamily="34" charset="0"/>
              <a:buChar char="•"/>
            </a:pPr>
            <a:r>
              <a:rPr lang="en-US" sz="2800" dirty="0" smtClean="0"/>
              <a:t>This Chapter guarantees guidelines in terms of Duties of police officers concerning a mentally ill person.</a:t>
            </a:r>
          </a:p>
          <a:p>
            <a:pPr marL="457200" indent="-457200">
              <a:buFont typeface="Arial" panose="020B0604020202020204" pitchFamily="34" charset="0"/>
              <a:buNone/>
            </a:pPr>
            <a:r>
              <a:rPr lang="en-US" sz="2800" b="1" dirty="0" smtClean="0"/>
              <a:t>Chapter XIV  </a:t>
            </a:r>
          </a:p>
          <a:p>
            <a:pPr marL="457200" indent="-457200">
              <a:buFont typeface="Arial" panose="020B0604020202020204" pitchFamily="34" charset="0"/>
              <a:buChar char="•"/>
            </a:pPr>
            <a:r>
              <a:rPr lang="en-US" sz="2800" dirty="0" smtClean="0"/>
              <a:t>It restricts unauthorized duty and medication. </a:t>
            </a:r>
          </a:p>
          <a:p>
            <a:pPr marL="457200" indent="-457200">
              <a:buFont typeface="Arial" panose="020B0604020202020204" pitchFamily="34" charset="0"/>
              <a:buNone/>
            </a:pPr>
            <a:r>
              <a:rPr lang="en-US" sz="2800" b="1" dirty="0" smtClean="0"/>
              <a:t>Chapter XV </a:t>
            </a:r>
            <a:endParaRPr lang="en-US" sz="2800" dirty="0" smtClean="0"/>
          </a:p>
          <a:p>
            <a:pPr marL="457200" indent="-457200">
              <a:buFont typeface="Arial" panose="020B0604020202020204" pitchFamily="34" charset="0"/>
              <a:buChar char="•"/>
            </a:pPr>
            <a:r>
              <a:rPr lang="en-US" sz="2800" dirty="0" smtClean="0"/>
              <a:t>It deals with penalty and punishment.</a:t>
            </a:r>
          </a:p>
          <a:p>
            <a:pPr marL="457200" indent="-457200">
              <a:buFont typeface="Arial" panose="020B0604020202020204" pitchFamily="34" charset="0"/>
              <a:buNone/>
            </a:pPr>
            <a:r>
              <a:rPr lang="en-US" sz="2800" b="1" dirty="0" smtClean="0"/>
              <a:t>Chapter XVI </a:t>
            </a:r>
            <a:endParaRPr lang="en-US" sz="2800" dirty="0" smtClean="0"/>
          </a:p>
          <a:p>
            <a:pPr marL="457200" indent="-457200">
              <a:buFont typeface="Arial" panose="020B0604020202020204" pitchFamily="34" charset="0"/>
              <a:buChar char="•"/>
            </a:pPr>
            <a:r>
              <a:rPr lang="en-US" sz="2800" dirty="0" smtClean="0"/>
              <a:t>This chapter talks about the Power of the Central Government to issue regulations.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Major Provisions</a:t>
            </a:r>
          </a:p>
        </p:txBody>
      </p:sp>
      <p:sp>
        <p:nvSpPr>
          <p:cNvPr id="2" name="TextBox 1"/>
          <p:cNvSpPr txBox="1"/>
          <p:nvPr/>
        </p:nvSpPr>
        <p:spPr>
          <a:xfrm>
            <a:off x="533400" y="1676400"/>
            <a:ext cx="7924800" cy="2553335"/>
          </a:xfrm>
          <a:prstGeom prst="rect">
            <a:avLst/>
          </a:prstGeom>
          <a:noFill/>
        </p:spPr>
        <p:txBody>
          <a:bodyPr wrap="square">
            <a:spAutoFit/>
          </a:bodyPr>
          <a:lstStyle/>
          <a:p>
            <a:pPr marL="0" indent="0">
              <a:buFont typeface="Arial" panose="020B0604020202020204" pitchFamily="34" charset="0"/>
              <a:buNone/>
            </a:pPr>
            <a:r>
              <a:rPr lang="en-US" sz="3200" b="1" smtClean="0"/>
              <a:t>New definition of mental illness</a:t>
            </a:r>
          </a:p>
          <a:p>
            <a:pPr marL="514350" indent="-514350">
              <a:buFont typeface="Arial" panose="020B0604020202020204" pitchFamily="34" charset="0"/>
              <a:buChar char="•"/>
            </a:pPr>
            <a:r>
              <a:rPr lang="en-US" sz="3200" smtClean="0"/>
              <a:t>Earlier, Mental illness was defined as any mental disorder and seldom as mental retardation but the new act provides a broader definition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Major Provisions</a:t>
            </a:r>
          </a:p>
        </p:txBody>
      </p:sp>
      <p:sp>
        <p:nvSpPr>
          <p:cNvPr id="2" name="TextBox 1"/>
          <p:cNvSpPr txBox="1"/>
          <p:nvPr/>
        </p:nvSpPr>
        <p:spPr>
          <a:xfrm>
            <a:off x="762000" y="1752600"/>
            <a:ext cx="7670165" cy="3046095"/>
          </a:xfrm>
          <a:prstGeom prst="rect">
            <a:avLst/>
          </a:prstGeom>
          <a:noFill/>
        </p:spPr>
        <p:txBody>
          <a:bodyPr wrap="square">
            <a:spAutoFit/>
          </a:bodyPr>
          <a:lstStyle/>
          <a:p>
            <a:pPr marL="0" indent="0">
              <a:buFont typeface="Arial" panose="020B0604020202020204" pitchFamily="34" charset="0"/>
              <a:buNone/>
            </a:pPr>
            <a:r>
              <a:rPr lang="en-US" sz="3200" b="1" smtClean="0"/>
              <a:t>Various rights for persons with mental illness</a:t>
            </a:r>
          </a:p>
          <a:p>
            <a:pPr marL="457200" indent="-457200">
              <a:buFont typeface="Arial" panose="020B0604020202020204" pitchFamily="34" charset="0"/>
              <a:buChar char="•"/>
            </a:pPr>
            <a:r>
              <a:rPr lang="en-US" sz="3200" smtClean="0"/>
              <a:t>Every person has a right to obtain mental health care and its treatment from mental health services run or financed by the appropriate government.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Major Provisions</a:t>
            </a:r>
          </a:p>
        </p:txBody>
      </p:sp>
      <p:sp>
        <p:nvSpPr>
          <p:cNvPr id="2" name="TextBox 1"/>
          <p:cNvSpPr txBox="1"/>
          <p:nvPr/>
        </p:nvSpPr>
        <p:spPr>
          <a:xfrm>
            <a:off x="762000" y="1752600"/>
            <a:ext cx="7670165" cy="3599815"/>
          </a:xfrm>
          <a:prstGeom prst="rect">
            <a:avLst/>
          </a:prstGeom>
          <a:noFill/>
        </p:spPr>
        <p:txBody>
          <a:bodyPr wrap="square">
            <a:spAutoFit/>
          </a:bodyPr>
          <a:lstStyle/>
          <a:p>
            <a:pPr marL="0" indent="0">
              <a:buFont typeface="Arial" panose="020B0604020202020204" pitchFamily="34" charset="0"/>
              <a:buNone/>
            </a:pPr>
            <a:r>
              <a:rPr lang="en-US" sz="3200" b="1" smtClean="0"/>
              <a:t>Advance directive</a:t>
            </a:r>
          </a:p>
          <a:p>
            <a:pPr marL="457200" indent="-457200">
              <a:buFont typeface="Arial" panose="020B0604020202020204" pitchFamily="34" charset="0"/>
              <a:buChar char="•"/>
            </a:pPr>
            <a:r>
              <a:rPr lang="en-US" sz="2800" smtClean="0"/>
              <a:t>A person with mental illness shall have the right to make an advance directive that states how he/she wants to be treated for the illness and who his/her nominated representative shall be.</a:t>
            </a:r>
          </a:p>
          <a:p>
            <a:pPr marL="457200" indent="-457200">
              <a:buFont typeface="Arial" panose="020B0604020202020204" pitchFamily="34" charset="0"/>
              <a:buChar char="•"/>
            </a:pPr>
            <a:r>
              <a:rPr lang="en-US" sz="2800" smtClean="0"/>
              <a:t>The advance directive should be certified by a medical practitioner or registered with the Mental Health Board.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Arial" panose="020B0604020202020204" pitchFamily="34" charset="0"/>
              <a:buChar char="•"/>
            </a:pPr>
            <a:r>
              <a:rPr lang="en-IN" altLang="en-US" dirty="0">
                <a:latin typeface="Times New Roman" panose="02020603050405020304" pitchFamily="18" charset="0"/>
                <a:cs typeface="Times New Roman" panose="02020603050405020304" pitchFamily="18" charset="0"/>
              </a:rPr>
              <a:t>Definition</a:t>
            </a:r>
          </a:p>
          <a:p>
            <a:pPr lvl="1" eaLnBrk="1" hangingPunct="1">
              <a:buClr>
                <a:srgbClr val="0039A6"/>
              </a:buClr>
              <a:buFont typeface="Arial" panose="020B0604020202020204" pitchFamily="34" charset="0"/>
              <a:buChar char="•"/>
            </a:pPr>
            <a:r>
              <a:rPr lang="en-IN" altLang="en-US"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Arial" panose="020B0604020202020204" pitchFamily="34" charset="0"/>
              <a:buChar char="•"/>
            </a:pPr>
            <a:r>
              <a:rPr lang="en-IN" dirty="0" smtClean="0">
                <a:solidFill>
                  <a:schemeClr val="tx1"/>
                </a:solidFill>
                <a:latin typeface="Times New Roman" panose="02020603050405020304" pitchFamily="18" charset="0"/>
                <a:cs typeface="Times New Roman" panose="02020603050405020304" pitchFamily="18" charset="0"/>
                <a:sym typeface="+mn-ea"/>
              </a:rPr>
              <a:t>Stages of Mental Health Act 2017</a:t>
            </a:r>
          </a:p>
          <a:p>
            <a:pPr lvl="1" eaLnBrk="1" hangingPunct="1">
              <a:buClr>
                <a:srgbClr val="0039A6"/>
              </a:buClr>
              <a:buFont typeface="Arial" panose="020B0604020202020204" pitchFamily="34" charset="0"/>
              <a:buChar char="•"/>
            </a:pPr>
            <a:r>
              <a:rPr lang="en-IN" dirty="0" smtClean="0">
                <a:solidFill>
                  <a:schemeClr val="tx1"/>
                </a:solidFill>
                <a:latin typeface="Times New Roman" panose="02020603050405020304" pitchFamily="18" charset="0"/>
                <a:cs typeface="Times New Roman" panose="02020603050405020304" pitchFamily="18" charset="0"/>
                <a:sym typeface="+mn-ea"/>
              </a:rPr>
              <a:t>Chapters in </a:t>
            </a:r>
            <a:r>
              <a:rPr lang="en-IN" dirty="0" smtClean="0">
                <a:latin typeface="Times New Roman" panose="02020603050405020304" pitchFamily="18" charset="0"/>
                <a:cs typeface="Times New Roman" panose="02020603050405020304" pitchFamily="18" charset="0"/>
                <a:sym typeface="+mn-ea"/>
              </a:rPr>
              <a:t>Mental Health Act 2017</a:t>
            </a:r>
            <a:endParaRPr lang="en-IN"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buFont typeface="Arial" panose="020B0604020202020204" pitchFamily="34" charset="0"/>
              <a:buChar char="•"/>
            </a:pPr>
            <a:r>
              <a:rPr lang="en-IN" dirty="0" smtClean="0">
                <a:solidFill>
                  <a:schemeClr val="tx1"/>
                </a:solidFill>
                <a:latin typeface="Times New Roman" panose="02020603050405020304" pitchFamily="18" charset="0"/>
                <a:cs typeface="Times New Roman" panose="02020603050405020304" pitchFamily="18" charset="0"/>
                <a:sym typeface="+mn-ea"/>
              </a:rPr>
              <a:t>Major Provisons</a:t>
            </a:r>
          </a:p>
          <a:p>
            <a:pPr lvl="1" eaLnBrk="1" hangingPunct="1">
              <a:buClr>
                <a:srgbClr val="0039A6"/>
              </a:buClr>
              <a:buFont typeface="Arial" panose="020B0604020202020204" pitchFamily="34" charset="0"/>
              <a:buChar char="•"/>
            </a:pPr>
            <a:r>
              <a:rPr lang="en-IN" altLang="en-US"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Arial" panose="020B0604020202020204" pitchFamily="34" charset="0"/>
              <a:buChar char="•"/>
            </a:pPr>
            <a:endParaRPr lang="en-US" altLang="en-US"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Arial" panose="020B0604020202020204" pitchFamily="34" charset="0"/>
              <a:buChar char="•"/>
            </a:pPr>
            <a:endParaRPr lang="en-IN" altLang="en-US"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Major Provisions</a:t>
            </a:r>
          </a:p>
        </p:txBody>
      </p:sp>
      <p:sp>
        <p:nvSpPr>
          <p:cNvPr id="2" name="TextBox 1"/>
          <p:cNvSpPr txBox="1"/>
          <p:nvPr/>
        </p:nvSpPr>
        <p:spPr>
          <a:xfrm>
            <a:off x="762000" y="1752600"/>
            <a:ext cx="7670165" cy="3046095"/>
          </a:xfrm>
          <a:prstGeom prst="rect">
            <a:avLst/>
          </a:prstGeom>
          <a:noFill/>
        </p:spPr>
        <p:txBody>
          <a:bodyPr wrap="square">
            <a:spAutoFit/>
          </a:bodyPr>
          <a:lstStyle/>
          <a:p>
            <a:pPr marL="0" indent="0">
              <a:buFont typeface="Arial" panose="020B0604020202020204" pitchFamily="34" charset="0"/>
              <a:buNone/>
            </a:pPr>
            <a:r>
              <a:rPr lang="en-US" sz="3200" b="1" smtClean="0"/>
              <a:t>Mental health authority</a:t>
            </a:r>
          </a:p>
          <a:p>
            <a:pPr marL="457200" indent="-457200">
              <a:buFont typeface="Arial" panose="020B0604020202020204" pitchFamily="34" charset="0"/>
              <a:buChar char="•"/>
            </a:pPr>
            <a:r>
              <a:rPr lang="en-US" sz="3200" smtClean="0"/>
              <a:t>The Bill provides power to the government to set-up the Central Mental Health Authority at national-level and State Mental Health Authority in each State.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524000"/>
            <a:ext cx="7924800" cy="396938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The Mental Healthcare Act of 2017 looks alien in nature but impractical in scope. There is no doubt that in the scope the act is a big leap from its predecessor 1987 Act. </a:t>
            </a:r>
          </a:p>
          <a:p>
            <a:pPr marL="514350" indent="-514350">
              <a:buFont typeface="Wingdings" panose="05000000000000000000" pitchFamily="2" charset="2"/>
              <a:buChar char="ü"/>
            </a:pPr>
            <a:r>
              <a:rPr lang="en-US" sz="2800" dirty="0" smtClean="0"/>
              <a:t>However the present healthcare system seems to be incompetent and we suffer from lack of infrastructure and specialists in the field, resultant of this causes the degraded quality of living and healthcare of the mentally ill. </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21</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66562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52084309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365379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b="1" dirty="0" smtClean="0"/>
              <a:t>     </a:t>
            </a:r>
            <a:r>
              <a:rPr b="1" dirty="0" smtClean="0"/>
              <a:t>In India, the Mental Health Care Act 2017 was passed on 7 April 2017 and came into force from 29 May 2018</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download-1"/>
          <p:cNvPicPr>
            <a:picLocks noChangeAspect="1"/>
          </p:cNvPicPr>
          <p:nvPr/>
        </p:nvPicPr>
        <p:blipFill>
          <a:blip r:embed="rId3"/>
          <a:stretch>
            <a:fillRect/>
          </a:stretch>
        </p:blipFill>
        <p:spPr>
          <a:xfrm>
            <a:off x="4572000" y="1736725"/>
            <a:ext cx="3810000" cy="360172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50875" y="15963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 act effectively decriminalized attempted suicide which was punishable under Section 309 of the Indian Penal Code.</a:t>
            </a:r>
          </a:p>
          <a:p>
            <a:r>
              <a:rPr lang="en-US" sz="2800" dirty="0" smtClean="0"/>
              <a:t>The law was described in its opening paragraph as "An Act to provide for mental healthcare and services for persons with mental illness and to protect, promote and fulfill the rights of such persons during delivery of mental healthcare and services and for matters connected therewith or incidental thereto."</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4"/>
          <p:cNvPicPr>
            <a:picLocks noGrp="1" noChangeAspect="1"/>
          </p:cNvPicPr>
          <p:nvPr>
            <p:ph idx="1"/>
          </p:nvPr>
        </p:nvPicPr>
        <p:blipFill>
          <a:blip r:embed="rId2"/>
          <a:stretch>
            <a:fillRect/>
          </a:stretch>
        </p:blipFill>
        <p:spPr>
          <a:xfrm>
            <a:off x="654685" y="228600"/>
            <a:ext cx="7833995" cy="5295265"/>
          </a:xfrm>
          <a:prstGeom prst="rect">
            <a:avLst/>
          </a:prstGeom>
        </p:spPr>
      </p:pic>
    </p:spTree>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Stages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IN" altLang="en-US" sz="3600" b="1" dirty="0" smtClean="0">
                <a:solidFill>
                  <a:schemeClr val="accent2"/>
                </a:solidFill>
                <a:latin typeface="Times New Roman" panose="02020603050405020304" pitchFamily="18" charset="0"/>
                <a:cs typeface="Times New Roman" panose="02020603050405020304" pitchFamily="18" charset="0"/>
              </a:rPr>
              <a:t>Mental Health Act, 2017</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Content Placeholder 2" descr="3"/>
          <p:cNvPicPr>
            <a:picLocks noGrp="1" noChangeAspect="1"/>
          </p:cNvPicPr>
          <p:nvPr>
            <p:ph idx="1"/>
          </p:nvPr>
        </p:nvPicPr>
        <p:blipFill>
          <a:blip r:embed="rId3"/>
          <a:stretch>
            <a:fillRect/>
          </a:stretch>
        </p:blipFill>
        <p:spPr>
          <a:xfrm>
            <a:off x="228600" y="1676400"/>
            <a:ext cx="8494395" cy="4082415"/>
          </a:xfrm>
          <a:prstGeom prst="rect">
            <a:avLst/>
          </a:prstGeom>
        </p:spPr>
      </p:pic>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Chapter I</a:t>
            </a:r>
          </a:p>
          <a:p>
            <a:pPr marL="514350" indent="-514350">
              <a:buFont typeface="Arial" panose="020B0604020202020204" pitchFamily="34" charset="0"/>
              <a:buChar char="•"/>
            </a:pPr>
            <a:r>
              <a:rPr lang="en-US" sz="3200" dirty="0" smtClean="0"/>
              <a:t>It comprises the definitions &amp; terms that are asserted in the Act.</a:t>
            </a:r>
          </a:p>
          <a:p>
            <a:pPr marL="514350" indent="-514350">
              <a:buFont typeface="Arial" panose="020B0604020202020204" pitchFamily="34" charset="0"/>
              <a:buChar char="•"/>
            </a:pPr>
            <a:r>
              <a:rPr lang="en-US" sz="3200" dirty="0" smtClean="0"/>
              <a:t>Mental Illness gets a brand new &amp; elaborative definition.</a:t>
            </a:r>
          </a:p>
          <a:p>
            <a:pPr marL="514350" indent="-514350">
              <a:buFont typeface="Arial" panose="020B0604020202020204" pitchFamily="34" charset="0"/>
              <a:buChar char="•"/>
            </a:pPr>
            <a:r>
              <a:rPr lang="en-US" sz="3200" dirty="0" smtClean="0"/>
              <a:t>It involves post-graduate Ayush doctors as Mental Health Professionals.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lang="en-US" sz="3200" b="1" dirty="0" smtClean="0"/>
              <a:t>Chapter II </a:t>
            </a:r>
          </a:p>
          <a:p>
            <a:pPr marL="457200" indent="-457200">
              <a:buFont typeface="Arial" panose="020B0604020202020204" pitchFamily="34" charset="0"/>
              <a:buChar char="•"/>
            </a:pPr>
            <a:r>
              <a:rPr lang="en-US" sz="3200" dirty="0" smtClean="0"/>
              <a:t>This chapter covers mental illness and the capacity to make mental health care and treatment decisions without any prejudice.</a:t>
            </a:r>
          </a:p>
          <a:p>
            <a:pPr marL="457200" indent="-457200">
              <a:buFont typeface="Arial" panose="020B0604020202020204" pitchFamily="34" charset="0"/>
              <a:buChar char="•"/>
            </a:pPr>
            <a:r>
              <a:rPr lang="en-US" sz="3200" dirty="0" smtClean="0"/>
              <a:t>How mental health should be determined.</a:t>
            </a:r>
          </a:p>
          <a:p>
            <a:pPr marL="457200" indent="-457200">
              <a:buFont typeface="Arial" panose="020B0604020202020204" pitchFamily="34" charset="0"/>
              <a:buChar char="•"/>
            </a:pPr>
            <a:r>
              <a:rPr lang="en-US" sz="3200" dirty="0" smtClean="0"/>
              <a:t>Capacity to make mental health care and treatment decisions.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Chapters in Mental Heath Act 2017</a:t>
            </a:r>
          </a:p>
        </p:txBody>
      </p:sp>
      <p:sp>
        <p:nvSpPr>
          <p:cNvPr id="2" name="TextBox 1"/>
          <p:cNvSpPr txBox="1"/>
          <p:nvPr/>
        </p:nvSpPr>
        <p:spPr>
          <a:xfrm>
            <a:off x="609600" y="1676400"/>
            <a:ext cx="7696200" cy="3046095"/>
          </a:xfrm>
          <a:prstGeom prst="rect">
            <a:avLst/>
          </a:prstGeom>
          <a:noFill/>
        </p:spPr>
        <p:txBody>
          <a:bodyPr wrap="square">
            <a:spAutoFit/>
          </a:bodyPr>
          <a:lstStyle/>
          <a:p>
            <a:pPr marL="0" indent="0">
              <a:buFont typeface="Arial" panose="020B0604020202020204" pitchFamily="34" charset="0"/>
              <a:buNone/>
            </a:pPr>
            <a:r>
              <a:rPr lang="en-US" sz="3200" b="1" dirty="0" smtClean="0"/>
              <a:t>Chapter III </a:t>
            </a:r>
          </a:p>
          <a:p>
            <a:pPr marL="457200" indent="-457200">
              <a:buFont typeface="Arial" panose="020B0604020202020204" pitchFamily="34" charset="0"/>
              <a:buChar char="•"/>
            </a:pPr>
            <a:r>
              <a:rPr lang="en-US" sz="3200" dirty="0" smtClean="0"/>
              <a:t>This chapter deals with the Advance directives.</a:t>
            </a:r>
          </a:p>
          <a:p>
            <a:pPr marL="457200" indent="-457200">
              <a:buFont typeface="Arial" panose="020B0604020202020204" pitchFamily="34" charset="0"/>
              <a:buChar char="•"/>
            </a:pPr>
            <a:r>
              <a:rPr lang="en-US" sz="3200" dirty="0" smtClean="0"/>
              <a:t>Manner of making Advance Directives &amp; maintaining it &amp; its power, review &amp; liability allocated to it.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925</Words>
  <Application>Microsoft Office PowerPoint</Application>
  <PresentationFormat>On-screen Show (4:3)</PresentationFormat>
  <Paragraphs>322</Paragraphs>
  <Slides>23</Slides>
  <Notes>20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906</cp:revision>
  <cp:lastPrinted>2014-09-05T11:57:00Z</cp:lastPrinted>
  <dcterms:created xsi:type="dcterms:W3CDTF">2014-04-08T13:15:00Z</dcterms:created>
  <dcterms:modified xsi:type="dcterms:W3CDTF">2022-12-14T07:47:56Z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B3ADC7BEBD5E40D58EFFC5291EF34B28</vt:lpwstr>
  </property>
  <property fmtid="{D5CDD505-2E9C-101B-9397-08002B2CF9AE}" pid="3" name="KSOProductBuildVer">
    <vt:lpwstr>1033-11.2.0.11417</vt:lpwstr>
  </property>
</Properties>
</file>