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2"/>
  </p:notes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autoAdjust="0"/>
    <p:restoredTop sz="94660"/>
  </p:normalViewPr>
  <p:slideViewPr>
    <p:cSldViewPr>
      <p:cViewPr varScale="1">
        <p:scale>
          <a:sx n="65" d="100"/>
          <a:sy n="65" d="100"/>
        </p:scale>
        <p:origin x="-1208"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382993-0ACD-48A9-8F9B-F672E4C39BB3}" type="datetimeFigureOut">
              <a:rPr lang="en-US" smtClean="0"/>
              <a:t>12/10/2022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2991F4-B5DE-4F80-8C19-065729293999}" type="slidenum">
              <a:rPr lang="en-US" smtClean="0"/>
              <a:t>‹#›</a:t>
            </a:fld>
            <a:endParaRPr lang="en-US"/>
          </a:p>
        </p:txBody>
      </p:sp>
    </p:spTree>
    <p:extLst>
      <p:ext uri="{BB962C8B-B14F-4D97-AF65-F5344CB8AC3E}">
        <p14:creationId xmlns:p14="http://schemas.microsoft.com/office/powerpoint/2010/main" val="569432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64324" y="578507"/>
            <a:ext cx="3754328" cy="1832460"/>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5064324" y="2614574"/>
            <a:ext cx="3754328" cy="1073847"/>
          </a:xfrm>
        </p:spPr>
        <p:txBody>
          <a:bodyPr>
            <a:normAutofit/>
          </a:bodyPr>
          <a:lstStyle>
            <a:lvl1pPr marL="0" indent="0" algn="r">
              <a:buNone/>
              <a:defRPr sz="2800" b="0" i="0">
                <a:solidFill>
                  <a:schemeClr val="accent4">
                    <a:lumMod val="20000"/>
                    <a:lumOff val="8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08475" y="3101618"/>
            <a:ext cx="1463784"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07" y="189176"/>
            <a:ext cx="8354094" cy="1018032"/>
          </a:xfrm>
        </p:spPr>
        <p:txBody>
          <a:bodyPr>
            <a:normAutofit/>
          </a:bodyPr>
          <a:lstStyle>
            <a:lvl1pPr algn="l">
              <a:defRPr sz="3600" baseline="0">
                <a:solidFill>
                  <a:schemeClr val="accent4">
                    <a:lumMod val="20000"/>
                    <a:lumOff val="80000"/>
                  </a:schemeClr>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00183" y="1800147"/>
            <a:ext cx="8343635" cy="4500388"/>
          </a:xfrm>
        </p:spPr>
        <p:txBody>
          <a:bodyPr/>
          <a:lstStyle>
            <a:lvl1pPr algn="l">
              <a:defRPr sz="2800">
                <a:solidFill>
                  <a:schemeClr val="accent4">
                    <a:lumMod val="20000"/>
                    <a:lumOff val="80000"/>
                  </a:schemeClr>
                </a:solidFill>
              </a:defRPr>
            </a:lvl1pPr>
            <a:lvl2pPr algn="l">
              <a:defRPr>
                <a:solidFill>
                  <a:schemeClr val="accent4">
                    <a:lumMod val="20000"/>
                    <a:lumOff val="80000"/>
                  </a:schemeClr>
                </a:solidFill>
              </a:defRPr>
            </a:lvl2pPr>
            <a:lvl3pPr algn="l">
              <a:defRPr>
                <a:solidFill>
                  <a:schemeClr val="accent4">
                    <a:lumMod val="20000"/>
                    <a:lumOff val="80000"/>
                  </a:schemeClr>
                </a:solidFill>
              </a:defRPr>
            </a:lvl3pPr>
            <a:lvl4pPr algn="l">
              <a:defRPr>
                <a:solidFill>
                  <a:schemeClr val="accent4">
                    <a:lumMod val="20000"/>
                    <a:lumOff val="80000"/>
                  </a:schemeClr>
                </a:solidFill>
              </a:defRPr>
            </a:lvl4pPr>
            <a:lvl5pPr algn="l">
              <a:defRPr>
                <a:solidFill>
                  <a:schemeClr val="accent4">
                    <a:lumMod val="20000"/>
                    <a:lumOff val="8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3580"/>
            <a:ext cx="6252670" cy="1018033"/>
          </a:xfrm>
        </p:spPr>
        <p:txBody>
          <a:bodyPr>
            <a:normAutofit/>
          </a:bodyPr>
          <a:lstStyle>
            <a:lvl1pPr algn="l">
              <a:defRPr sz="3600">
                <a:solidFill>
                  <a:schemeClr val="accent4">
                    <a:lumMod val="50000"/>
                  </a:schemeClr>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49499"/>
            <a:ext cx="6252670" cy="4750527"/>
          </a:xfrm>
        </p:spPr>
        <p:txBody>
          <a:bodyPr/>
          <a:lstStyle>
            <a:lvl1pPr algn="l">
              <a:defRPr sz="2800">
                <a:solidFill>
                  <a:schemeClr val="accent4">
                    <a:lumMod val="75000"/>
                  </a:schemeClr>
                </a:solidFill>
              </a:defRPr>
            </a:lvl1pPr>
            <a:lvl2pPr algn="l">
              <a:defRPr>
                <a:solidFill>
                  <a:schemeClr val="accent4">
                    <a:lumMod val="75000"/>
                  </a:schemeClr>
                </a:solidFill>
              </a:defRPr>
            </a:lvl2pPr>
            <a:lvl3pPr algn="l">
              <a:defRPr>
                <a:solidFill>
                  <a:schemeClr val="accent4">
                    <a:lumMod val="75000"/>
                  </a:schemeClr>
                </a:solidFill>
              </a:defRPr>
            </a:lvl3pPr>
            <a:lvl4pPr algn="l">
              <a:defRPr>
                <a:solidFill>
                  <a:schemeClr val="accent4">
                    <a:lumMod val="75000"/>
                  </a:schemeClr>
                </a:solidFill>
              </a:defRPr>
            </a:lvl4pPr>
            <a:lvl5pPr algn="l">
              <a:defRPr>
                <a:solidFill>
                  <a:schemeClr val="accent4">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9772" y="170462"/>
            <a:ext cx="8268795" cy="1018033"/>
          </a:xfrm>
        </p:spPr>
        <p:txBody>
          <a:bodyPr>
            <a:normAutofit/>
          </a:bodyPr>
          <a:lstStyle>
            <a:lvl1pPr algn="l">
              <a:defRPr sz="3600" u="none" baseline="0">
                <a:solidFill>
                  <a:schemeClr val="accent4">
                    <a:lumMod val="20000"/>
                    <a:lumOff val="80000"/>
                  </a:schemeClr>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09771" y="2207360"/>
            <a:ext cx="4040188" cy="639763"/>
          </a:xfrm>
        </p:spPr>
        <p:txBody>
          <a:bodyPr anchor="b"/>
          <a:lstStyle>
            <a:lvl1pPr marL="0" indent="0" algn="ctr">
              <a:buNone/>
              <a:defRPr sz="2400" b="1">
                <a:solidFill>
                  <a:schemeClr val="accent4">
                    <a:lumMod val="20000"/>
                    <a:lumOff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9771" y="2837223"/>
            <a:ext cx="4040188" cy="3035059"/>
          </a:xfrm>
        </p:spPr>
        <p:txBody>
          <a:bodyPr/>
          <a:lstStyle>
            <a:lvl1pPr algn="ctr">
              <a:defRPr sz="2400">
                <a:solidFill>
                  <a:schemeClr val="accent4">
                    <a:lumMod val="20000"/>
                    <a:lumOff val="80000"/>
                  </a:schemeClr>
                </a:solidFill>
              </a:defRPr>
            </a:lvl1pPr>
            <a:lvl2pPr algn="ctr">
              <a:defRPr sz="2000">
                <a:solidFill>
                  <a:schemeClr val="accent4">
                    <a:lumMod val="20000"/>
                    <a:lumOff val="80000"/>
                  </a:schemeClr>
                </a:solidFill>
              </a:defRPr>
            </a:lvl2pPr>
            <a:lvl3pPr algn="ctr">
              <a:defRPr sz="1800">
                <a:solidFill>
                  <a:schemeClr val="accent4">
                    <a:lumMod val="20000"/>
                    <a:lumOff val="80000"/>
                  </a:schemeClr>
                </a:solidFill>
              </a:defRPr>
            </a:lvl3pPr>
            <a:lvl4pPr algn="ctr">
              <a:defRPr sz="1600">
                <a:solidFill>
                  <a:schemeClr val="accent4">
                    <a:lumMod val="20000"/>
                    <a:lumOff val="80000"/>
                  </a:schemeClr>
                </a:solidFill>
              </a:defRPr>
            </a:lvl4pPr>
            <a:lvl5pPr algn="ctr">
              <a:defRPr sz="1600">
                <a:solidFill>
                  <a:schemeClr val="accent4">
                    <a:lumMod val="20000"/>
                    <a:lumOff val="8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44893" y="2207360"/>
            <a:ext cx="4041775" cy="639763"/>
          </a:xfrm>
        </p:spPr>
        <p:txBody>
          <a:bodyPr anchor="b"/>
          <a:lstStyle>
            <a:lvl1pPr marL="0" indent="0" algn="ctr">
              <a:buNone/>
              <a:defRPr sz="2400" b="1">
                <a:solidFill>
                  <a:schemeClr val="accent4">
                    <a:lumMod val="20000"/>
                    <a:lumOff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44893" y="2837223"/>
            <a:ext cx="4041775" cy="3035059"/>
          </a:xfrm>
        </p:spPr>
        <p:txBody>
          <a:bodyPr/>
          <a:lstStyle>
            <a:lvl1pPr algn="ctr">
              <a:defRPr sz="2400">
                <a:solidFill>
                  <a:schemeClr val="accent4">
                    <a:lumMod val="20000"/>
                    <a:lumOff val="80000"/>
                  </a:schemeClr>
                </a:solidFill>
              </a:defRPr>
            </a:lvl1pPr>
            <a:lvl2pPr algn="ctr">
              <a:defRPr sz="2000">
                <a:solidFill>
                  <a:schemeClr val="accent4">
                    <a:lumMod val="20000"/>
                    <a:lumOff val="80000"/>
                  </a:schemeClr>
                </a:solidFill>
              </a:defRPr>
            </a:lvl2pPr>
            <a:lvl3pPr algn="ctr">
              <a:defRPr sz="1800">
                <a:solidFill>
                  <a:schemeClr val="accent4">
                    <a:lumMod val="20000"/>
                    <a:lumOff val="80000"/>
                  </a:schemeClr>
                </a:solidFill>
              </a:defRPr>
            </a:lvl3pPr>
            <a:lvl4pPr algn="ctr">
              <a:defRPr sz="1600">
                <a:solidFill>
                  <a:schemeClr val="accent4">
                    <a:lumMod val="20000"/>
                    <a:lumOff val="80000"/>
                  </a:schemeClr>
                </a:solidFill>
              </a:defRPr>
            </a:lvl4pPr>
            <a:lvl5pPr algn="ctr">
              <a:defRPr sz="1600">
                <a:solidFill>
                  <a:schemeClr val="accent4">
                    <a:lumMod val="20000"/>
                    <a:lumOff val="8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12/10/2022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p:nvSpPr>
        <p:spPr>
          <a:xfrm>
            <a:off x="-9150" y="6951663"/>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65000"/>
            <a:lumOff val="35000"/>
          </a:schemeClr>
        </a:solidFill>
        <a:effectLst/>
      </p:bgPr>
    </p:bg>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740784" y="5488327"/>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To:	 </a:t>
            </a:r>
            <a:r>
              <a:rPr lang="en-US" b="1" dirty="0" smtClean="0">
                <a:solidFill>
                  <a:schemeClr val="bg1"/>
                </a:solidFill>
                <a:latin typeface="+mn-lt"/>
                <a:cs typeface="Times New Roman" pitchFamily="18" charset="0"/>
              </a:rPr>
              <a:t>             </a:t>
            </a:r>
            <a:r>
              <a:rPr lang="en-US" b="1" dirty="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By:</a:t>
            </a:r>
          </a:p>
          <a:p>
            <a:pPr eaLnBrk="0" hangingPunct="0"/>
            <a:r>
              <a:rPr lang="en-US" b="1" dirty="0" smtClean="0">
                <a:solidFill>
                  <a:schemeClr val="bg1"/>
                </a:solidFill>
                <a:latin typeface="+mn-lt"/>
                <a:cs typeface="Times New Roman" pitchFamily="18" charset="0"/>
              </a:rPr>
              <a:t>                       Studymafia.org                                                  Studymafia.org               </a:t>
            </a:r>
            <a:endParaRPr lang="en-US" b="1" dirty="0">
              <a:solidFill>
                <a:schemeClr val="bg1"/>
              </a:solidFill>
              <a:latin typeface="+mn-lt"/>
              <a:cs typeface="Times New Roman" pitchFamily="18" charset="0"/>
            </a:endParaRPr>
          </a:p>
        </p:txBody>
      </p:sp>
      <p:sp>
        <p:nvSpPr>
          <p:cNvPr id="8" name="Rectangle 7"/>
          <p:cNvSpPr/>
          <p:nvPr/>
        </p:nvSpPr>
        <p:spPr>
          <a:xfrm>
            <a:off x="2777571" y="2369404"/>
            <a:ext cx="3942425" cy="1754326"/>
          </a:xfrm>
          <a:prstGeom prst="rect">
            <a:avLst/>
          </a:prstGeom>
          <a:noFill/>
        </p:spPr>
        <p:txBody>
          <a:bodyPr wrap="none">
            <a:spAutoFit/>
          </a:bodyPr>
          <a:lstStyle/>
          <a:p>
            <a:pPr algn="ctr" fontAlgn="auto">
              <a:spcBef>
                <a:spcPts val="0"/>
              </a:spcBef>
              <a:spcAft>
                <a:spcPts val="0"/>
              </a:spcAft>
              <a:defRPr/>
            </a:pPr>
            <a:r>
              <a:rPr lang="en-US" altLang="en-US" sz="5400" b="1" dirty="0" smtClean="0">
                <a:solidFill>
                  <a:schemeClr val="accent6">
                    <a:lumMod val="75000"/>
                  </a:schemeClr>
                </a:solidFill>
                <a:latin typeface="Times New Roman" pitchFamily="18" charset="0"/>
                <a:cs typeface="Times New Roman" pitchFamily="18" charset="0"/>
              </a:rPr>
              <a:t>Lower</a:t>
            </a:r>
            <a:r>
              <a:rPr lang="en-US" altLang="en-US" sz="5400" b="1" dirty="0" smtClean="0">
                <a:solidFill>
                  <a:schemeClr val="bg1"/>
                </a:solidFill>
                <a:latin typeface="Times New Roman" pitchFamily="18" charset="0"/>
                <a:cs typeface="Times New Roman" pitchFamily="18" charset="0"/>
              </a:rPr>
              <a:t> Back </a:t>
            </a:r>
          </a:p>
          <a:p>
            <a:pPr algn="ctr" fontAlgn="auto">
              <a:spcBef>
                <a:spcPts val="0"/>
              </a:spcBef>
              <a:spcAft>
                <a:spcPts val="0"/>
              </a:spcAft>
              <a:defRPr/>
            </a:pPr>
            <a:r>
              <a:rPr lang="en-US" altLang="en-US" sz="5400" b="1" dirty="0" smtClean="0">
                <a:solidFill>
                  <a:srgbClr val="FFFF00"/>
                </a:solidFill>
                <a:latin typeface="Times New Roman" pitchFamily="18" charset="0"/>
                <a:cs typeface="Times New Roman" pitchFamily="18" charset="0"/>
              </a:rPr>
              <a:t>Pain</a:t>
            </a:r>
            <a:endParaRPr lang="en-US" sz="54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82297027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Electromyography (EMG)</a:t>
            </a:r>
            <a:r>
              <a:rPr lang="en-US" dirty="0" smtClean="0"/>
              <a:t> to test nerves and muscles and check for neuropathy (nerve damage), which can cause tingling or numbness in your legs. </a:t>
            </a:r>
          </a:p>
          <a:p>
            <a:r>
              <a:rPr lang="en-US" dirty="0" smtClean="0"/>
              <a:t>Depending on the cause of pain, your provider may also order blood tests or urine tests. Blood tests can detect genetic markers for some conditions that cause back pain (such as </a:t>
            </a:r>
            <a:r>
              <a:rPr lang="en-US" dirty="0" err="1" smtClean="0"/>
              <a:t>ankylosing</a:t>
            </a:r>
            <a:r>
              <a:rPr lang="en-US" dirty="0" smtClean="0"/>
              <a:t> </a:t>
            </a:r>
            <a:r>
              <a:rPr lang="en-US" dirty="0" err="1" smtClean="0"/>
              <a:t>spondylitis</a:t>
            </a:r>
            <a:r>
              <a:rPr lang="en-US" dirty="0" smtClean="0"/>
              <a:t>). Urine tests check for kidney stones, which cause pain in the flank (the sides of the low back).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706" y="429768"/>
            <a:ext cx="8354094" cy="1018032"/>
          </a:xfrm>
        </p:spPr>
        <p:txBody>
          <a:bodyPr>
            <a:normAutofit/>
          </a:bodyPr>
          <a:lstStyle/>
          <a:p>
            <a:r>
              <a:rPr lang="en-US" b="1" dirty="0"/>
              <a:t>T</a:t>
            </a:r>
            <a:r>
              <a:rPr lang="en-US" b="1" dirty="0" smtClean="0"/>
              <a:t>reatments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Lower back pain usually gets better with rest, ice and over-the-counter pain relievers. After a few days of rest, you can start to get back to your normal activities. Staying active increases blood flow to the area and helps you heal.</a:t>
            </a:r>
          </a:p>
          <a:p>
            <a:r>
              <a:rPr lang="en-US" dirty="0" smtClean="0"/>
              <a:t>Other treatments for lower back pain depend on the cause. They include: </a:t>
            </a:r>
          </a:p>
          <a:p>
            <a:r>
              <a:rPr lang="en-US" b="1" dirty="0" smtClean="0"/>
              <a:t>Medications:</a:t>
            </a:r>
            <a:r>
              <a:rPr lang="en-US" dirty="0" smtClean="0"/>
              <a:t> Your provider may recommend </a:t>
            </a:r>
            <a:r>
              <a:rPr lang="en-US" dirty="0" err="1" smtClean="0"/>
              <a:t>nonsteroidal</a:t>
            </a:r>
            <a:r>
              <a:rPr lang="en-US" dirty="0" smtClean="0"/>
              <a:t> anti-inflammatory drugs (NSAIDs) or prescription drugs to relieve pain. Other medications relax muscles and prevent back spasms. </a:t>
            </a:r>
          </a:p>
          <a:p>
            <a:r>
              <a:rPr lang="en-US" b="1" dirty="0" smtClean="0"/>
              <a:t>Physical therapy (PT): </a:t>
            </a:r>
            <a:r>
              <a:rPr lang="en-US" dirty="0" smtClean="0"/>
              <a:t>PT can strengthen muscles so they can support your spine. PT also improves flexibility and helps you avoid another injury.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364163"/>
          </a:xfrm>
        </p:spPr>
        <p:txBody>
          <a:bodyPr>
            <a:normAutofit fontScale="92500"/>
          </a:bodyPr>
          <a:lstStyle/>
          <a:p>
            <a:r>
              <a:rPr lang="en-US" b="1" dirty="0" smtClean="0"/>
              <a:t>Hands-on manipulation: </a:t>
            </a:r>
            <a:r>
              <a:rPr lang="en-US" dirty="0" smtClean="0"/>
              <a:t>Several “hands-on” treatments can relax tight muscles, reduce pain and improve posture and alignment. Depending on the cause of pain, you may need osteopathic manipulation or chiropractic adjustments. Massage therapy can also help with back pain relief and restore function. </a:t>
            </a:r>
          </a:p>
          <a:p>
            <a:r>
              <a:rPr lang="en-US" b="1" dirty="0" smtClean="0"/>
              <a:t>Injections: </a:t>
            </a:r>
            <a:r>
              <a:rPr lang="en-US" dirty="0" smtClean="0"/>
              <a:t>Your provider uses a needle to inject medication into the area that’s causing pain. Steroid injections relieve pain and reduce inflammation. </a:t>
            </a:r>
          </a:p>
          <a:p>
            <a:r>
              <a:rPr lang="en-US" b="1" dirty="0" smtClean="0"/>
              <a:t>Surgery: </a:t>
            </a:r>
            <a:r>
              <a:rPr lang="en-US" dirty="0" smtClean="0"/>
              <a:t>Some injuries and conditions need surgical repair. There are several types of surgery for low back pain, including many minimally invasive techniques.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706" y="353568"/>
            <a:ext cx="8354094" cy="1018032"/>
          </a:xfrm>
        </p:spPr>
        <p:txBody>
          <a:bodyPr>
            <a:normAutofit/>
          </a:bodyPr>
          <a:lstStyle/>
          <a:p>
            <a:r>
              <a:rPr lang="en-US" b="1" dirty="0" smtClean="0"/>
              <a:t>Prevention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can’t prevent lower back pain that results from disease or structural problems in the spine. But you can avoid injuries that cause back pain. </a:t>
            </a:r>
          </a:p>
          <a:p>
            <a:r>
              <a:rPr lang="en-US" dirty="0" smtClean="0"/>
              <a:t>To reduce your risk of a back injury, you should: </a:t>
            </a:r>
          </a:p>
          <a:p>
            <a:r>
              <a:rPr lang="en-US" b="1" dirty="0" smtClean="0"/>
              <a:t>Maintain a healthy weight: </a:t>
            </a:r>
            <a:r>
              <a:rPr lang="en-US" dirty="0" smtClean="0"/>
              <a:t>Excess weight puts pressure on vertebrae and disks.</a:t>
            </a:r>
          </a:p>
          <a:p>
            <a:r>
              <a:rPr lang="en-US" b="1" dirty="0" smtClean="0"/>
              <a:t>Strengthen your abdominal muscles: </a:t>
            </a:r>
            <a:r>
              <a:rPr lang="en-US" dirty="0" smtClean="0"/>
              <a:t>Pilates and other exercise programs strengthen core muscles that support the spine. </a:t>
            </a:r>
          </a:p>
          <a:p>
            <a:r>
              <a:rPr lang="en-US" b="1" dirty="0" smtClean="0"/>
              <a:t>Lift the right way:</a:t>
            </a:r>
            <a:r>
              <a:rPr lang="en-US" dirty="0" smtClean="0"/>
              <a:t> To avoid injuries, lift with your legs (not your back). Hold heavy items close to your body. Try not to twist your torso while you’re lifting.</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106" y="228600"/>
            <a:ext cx="8354094" cy="1018032"/>
          </a:xfrm>
        </p:spPr>
        <p:txBody>
          <a:bodyPr>
            <a:normAutofit fontScale="90000"/>
          </a:bodyPr>
          <a:lstStyle/>
          <a:p>
            <a:r>
              <a:rPr lang="en-US" b="1" dirty="0" smtClean="0"/>
              <a:t>Stretches and exercises for </a:t>
            </a:r>
            <a:r>
              <a:rPr lang="en-US" b="1" dirty="0" smtClean="0"/>
              <a:t/>
            </a:r>
            <a:br>
              <a:rPr lang="en-US" b="1" dirty="0" smtClean="0"/>
            </a:br>
            <a:r>
              <a:rPr lang="en-US" b="1" dirty="0" smtClean="0"/>
              <a:t>lower </a:t>
            </a:r>
            <a:r>
              <a:rPr lang="en-US" b="1" dirty="0" smtClean="0"/>
              <a:t>back </a:t>
            </a:r>
            <a:r>
              <a:rPr lang="en-US" b="1" dirty="0" smtClean="0"/>
              <a:t>pain</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Whether you’re trying to prevent lower back pain or treat current pain, these four moves are a great addition to your workout regimen. You can do them 1 or 2 times a day.</a:t>
            </a:r>
          </a:p>
          <a:p>
            <a:r>
              <a:rPr lang="en-US" dirty="0" smtClean="0"/>
              <a:t>Consult a doctor before adding these or any new stretches or exercises to your workout routine.</a:t>
            </a:r>
          </a:p>
          <a:p>
            <a:r>
              <a:rPr lang="en-US" b="1" dirty="0" smtClean="0"/>
              <a:t>Knee-to-chest stretch</a:t>
            </a:r>
          </a:p>
          <a:p>
            <a:r>
              <a:rPr lang="en-US" dirty="0" smtClean="0"/>
              <a:t>The knee-to-chest stretch relaxes the lower back, hips, </a:t>
            </a:r>
            <a:r>
              <a:rPr lang="en-US" dirty="0" err="1" smtClean="0"/>
              <a:t>glutes</a:t>
            </a:r>
            <a:r>
              <a:rPr lang="en-US" dirty="0" smtClean="0"/>
              <a:t>, and thighs.</a:t>
            </a:r>
          </a:p>
          <a:p>
            <a:r>
              <a:rPr lang="en-US" dirty="0" smtClean="0"/>
              <a:t>Follow these steps:</a:t>
            </a:r>
          </a:p>
          <a:p>
            <a:r>
              <a:rPr lang="en-US" dirty="0" smtClean="0"/>
              <a:t>Start by lying on your back with both legs flat on the ground.</a:t>
            </a:r>
          </a:p>
          <a:p>
            <a:r>
              <a:rPr lang="en-US" dirty="0" smtClean="0"/>
              <a:t>Bend your right leg, grab your knee, and pull your knee into your body. Keep your left leg extended.</a:t>
            </a:r>
          </a:p>
          <a:p>
            <a:r>
              <a:rPr lang="en-US" dirty="0" smtClean="0"/>
              <a:t>Lengthen your spine as you hold your knee in. Avoid lifting your hips.</a:t>
            </a:r>
          </a:p>
          <a:p>
            <a:r>
              <a:rPr lang="en-US" dirty="0" smtClean="0"/>
              <a:t>Hold for 1 minute or however long feels comfortable.</a:t>
            </a:r>
          </a:p>
          <a:p>
            <a:r>
              <a:rPr lang="en-US" dirty="0" smtClean="0"/>
              <a:t>Repeat on the other side.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6553200"/>
          </a:xfrm>
        </p:spPr>
        <p:txBody>
          <a:bodyPr>
            <a:normAutofit/>
          </a:bodyPr>
          <a:lstStyle/>
          <a:p>
            <a:r>
              <a:rPr lang="en-US" sz="2400" b="1" dirty="0" smtClean="0"/>
              <a:t>Child’s Pose</a:t>
            </a:r>
          </a:p>
          <a:p>
            <a:r>
              <a:rPr lang="en-US" sz="2400" dirty="0" smtClean="0"/>
              <a:t>Known as one of the most restorative poses in yoga, the Child’s Pose stretches the </a:t>
            </a:r>
            <a:r>
              <a:rPr lang="en-US" sz="2400" dirty="0" err="1" smtClean="0"/>
              <a:t>paraspinal</a:t>
            </a:r>
            <a:r>
              <a:rPr lang="en-US" sz="2400" dirty="0" smtClean="0"/>
              <a:t> muscles, </a:t>
            </a:r>
            <a:r>
              <a:rPr lang="en-US" sz="2400" dirty="0" err="1" smtClean="0"/>
              <a:t>glutes</a:t>
            </a:r>
            <a:r>
              <a:rPr lang="en-US" sz="2400" dirty="0" smtClean="0"/>
              <a:t>, and thighs.</a:t>
            </a:r>
          </a:p>
          <a:p>
            <a:r>
              <a:rPr lang="en-US" sz="2400" dirty="0" smtClean="0"/>
              <a:t>Follow these steps:</a:t>
            </a:r>
          </a:p>
          <a:p>
            <a:r>
              <a:rPr lang="en-US" sz="2400" dirty="0" smtClean="0"/>
              <a:t>With your knees on the ground, sink back to rest your hips on your heels.</a:t>
            </a:r>
          </a:p>
          <a:p>
            <a:r>
              <a:rPr lang="en-US" sz="2400" dirty="0" smtClean="0"/>
              <a:t>Extend your arms out in front of you as you hinge at the hips, sinking your hips deeper into your heels.</a:t>
            </a:r>
          </a:p>
          <a:p>
            <a:r>
              <a:rPr lang="en-US" sz="2400" dirty="0" smtClean="0"/>
              <a:t>If it feels comfortable, keep your arms in front and turn your palms face up. If that’s too intense, extend your arms alongside your body.</a:t>
            </a:r>
          </a:p>
          <a:p>
            <a:r>
              <a:rPr lang="en-US" sz="2400" dirty="0" smtClean="0"/>
              <a:t>Hold for 1 minute or however long feels comfortable.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2618"/>
            <a:ext cx="8077200" cy="5563982"/>
          </a:xfrm>
        </p:spPr>
        <p:txBody>
          <a:bodyPr>
            <a:normAutofit fontScale="92500" lnSpcReduction="20000"/>
          </a:bodyPr>
          <a:lstStyle/>
          <a:p>
            <a:r>
              <a:rPr lang="en-US" b="1" dirty="0" smtClean="0"/>
              <a:t>Thread the Needle</a:t>
            </a:r>
          </a:p>
          <a:p>
            <a:r>
              <a:rPr lang="en-US" dirty="0" smtClean="0"/>
              <a:t>Add a twist to your stretching or workout routine with Thread the Needle, a yoga pose that targets the spine, pelvis, and hips.</a:t>
            </a:r>
          </a:p>
          <a:p>
            <a:r>
              <a:rPr lang="en-US" dirty="0" smtClean="0"/>
              <a:t>Follow these steps:</a:t>
            </a:r>
          </a:p>
          <a:p>
            <a:r>
              <a:rPr lang="en-US" dirty="0" smtClean="0"/>
              <a:t>Start with your knees and hands on the ground in a tabletop position. Your back should be completely flat.</a:t>
            </a:r>
          </a:p>
          <a:p>
            <a:r>
              <a:rPr lang="en-US" dirty="0" smtClean="0"/>
              <a:t>Lift your right arm toward the sky.</a:t>
            </a:r>
          </a:p>
          <a:p>
            <a:r>
              <a:rPr lang="en-US" dirty="0" smtClean="0"/>
              <a:t>Bring your right arm down almost immediately and insert it through the opening between your left shoulder and your body.</a:t>
            </a:r>
          </a:p>
          <a:p>
            <a:r>
              <a:rPr lang="en-US" dirty="0" smtClean="0"/>
              <a:t>Extend your right arm out as far as possible to the left. Hold for 30 seconds.</a:t>
            </a:r>
          </a:p>
          <a:p>
            <a:r>
              <a:rPr lang="en-US" dirty="0" smtClean="0"/>
              <a:t>Repeat on the other side.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7"/>
            <a:ext cx="8229600" cy="5287963"/>
          </a:xfrm>
        </p:spPr>
        <p:txBody>
          <a:bodyPr>
            <a:normAutofit fontScale="85000" lnSpcReduction="10000"/>
          </a:bodyPr>
          <a:lstStyle/>
          <a:p>
            <a:r>
              <a:rPr lang="en-US" b="1" dirty="0" smtClean="0"/>
              <a:t>Superman</a:t>
            </a:r>
          </a:p>
          <a:p>
            <a:r>
              <a:rPr lang="en-US" dirty="0" smtClean="0"/>
              <a:t>If you’re looking for a more rigorous move, try the Superman.</a:t>
            </a:r>
          </a:p>
          <a:p>
            <a:r>
              <a:rPr lang="en-US" dirty="0" smtClean="0"/>
              <a:t>Follow these steps:</a:t>
            </a:r>
          </a:p>
          <a:p>
            <a:r>
              <a:rPr lang="en-US" dirty="0" smtClean="0"/>
              <a:t>Lay down with your abdomen against the ground and your arms extended out in front of you.</a:t>
            </a:r>
          </a:p>
          <a:p>
            <a:r>
              <a:rPr lang="en-US" dirty="0" smtClean="0"/>
              <a:t>Lift your arms and legs. You should feel your weight shift to your lower spine.</a:t>
            </a:r>
          </a:p>
          <a:p>
            <a:r>
              <a:rPr lang="en-US" dirty="0" smtClean="0"/>
              <a:t>Hold your arms and legs up in the air for 30 seconds before dropping. If 30 seconds feels uncomfortable, hold the pose for a shorter period.</a:t>
            </a:r>
          </a:p>
          <a:p>
            <a:r>
              <a:rPr lang="en-US" dirty="0" smtClean="0"/>
              <a:t>When performing these moves, go slowly when possible and move with care. If you feel any pain, stop and take a rest day.</a:t>
            </a:r>
          </a:p>
          <a:p>
            <a:r>
              <a:rPr lang="en-US" dirty="0" smtClean="0"/>
              <a:t>For even more options, check out these stretches that help reduce pain and build strength.</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506" y="189176"/>
            <a:ext cx="8354094" cy="1018032"/>
          </a:xfrm>
        </p:spPr>
        <p:txBody>
          <a:bodyPr>
            <a:normAutofit fontScale="90000"/>
          </a:bodyPr>
          <a:lstStyle/>
          <a:p>
            <a:r>
              <a:rPr lang="en-US" b="1" dirty="0" smtClean="0"/>
              <a:t>What to do about severe </a:t>
            </a:r>
            <a:r>
              <a:rPr lang="en-US" b="1" dirty="0" smtClean="0"/>
              <a:t/>
            </a:r>
            <a:br>
              <a:rPr lang="en-US" b="1" dirty="0" smtClean="0"/>
            </a:br>
            <a:r>
              <a:rPr lang="en-US" b="1" dirty="0" smtClean="0"/>
              <a:t>lower </a:t>
            </a:r>
            <a:r>
              <a:rPr lang="en-US" b="1" dirty="0" smtClean="0"/>
              <a:t>back </a:t>
            </a:r>
            <a:r>
              <a:rPr lang="en-US" b="1" dirty="0" smtClean="0"/>
              <a:t>pain</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have severe back pain, connect with a doctor as soon as possible.</a:t>
            </a:r>
          </a:p>
          <a:p>
            <a:r>
              <a:rPr lang="en-US" dirty="0" smtClean="0"/>
              <a:t>You may discuss diagnostic tests if a healthcare professional hasn’t already identified the cause of your back pain. After you receive a diagnosis from the doctor, you’ll discuss treatment options.</a:t>
            </a:r>
          </a:p>
          <a:p>
            <a:r>
              <a:rPr lang="en-US" dirty="0" smtClean="0"/>
              <a:t>If your lower back pain is accompanied by a loss of bowel or bladder control, or progressive neurological loss, seek immediate medical attention. You might need emergency surgery.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bg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rgbClr val="FFFF00"/>
                </a:solidFill>
              </a:rPr>
              <a:t>Google.com</a:t>
            </a:r>
          </a:p>
          <a:p>
            <a:pPr marL="800100" lvl="1" indent="-342900">
              <a:buFont typeface="Arial" pitchFamily="34" charset="0"/>
              <a:buChar char="•"/>
            </a:pPr>
            <a:r>
              <a:rPr lang="en-US" dirty="0" smtClean="0">
                <a:solidFill>
                  <a:srgbClr val="FFFF00"/>
                </a:solidFill>
              </a:rPr>
              <a:t>Wikipedia.org</a:t>
            </a:r>
          </a:p>
          <a:p>
            <a:pPr marL="800100" lvl="1" indent="-342900">
              <a:buFont typeface="Arial" pitchFamily="34" charset="0"/>
              <a:buChar char="•"/>
            </a:pPr>
            <a:r>
              <a:rPr lang="en-US" dirty="0" smtClean="0">
                <a:solidFill>
                  <a:srgbClr val="FFFF00"/>
                </a:solidFill>
              </a:rPr>
              <a:t>Studymafia.org</a:t>
            </a:r>
          </a:p>
          <a:p>
            <a:pPr marL="800100" lvl="1" indent="-342900">
              <a:buFont typeface="Arial" pitchFamily="34" charset="0"/>
              <a:buChar char="•"/>
            </a:pPr>
            <a:r>
              <a:rPr lang="en-US" dirty="0" smtClean="0">
                <a:solidFill>
                  <a:srgbClr val="FFFF00"/>
                </a:solidFill>
              </a:rPr>
              <a:t>Slidespanda.com</a:t>
            </a:r>
          </a:p>
        </p:txBody>
      </p:sp>
    </p:spTree>
    <p:extLst>
      <p:ext uri="{BB962C8B-B14F-4D97-AF65-F5344CB8AC3E}">
        <p14:creationId xmlns:p14="http://schemas.microsoft.com/office/powerpoint/2010/main" val="1569206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What is lower back pain?</a:t>
            </a:r>
          </a:p>
          <a:p>
            <a:r>
              <a:rPr lang="en-US" dirty="0" smtClean="0"/>
              <a:t>How common is lower back pain?</a:t>
            </a:r>
          </a:p>
          <a:p>
            <a:r>
              <a:rPr lang="en-US" dirty="0" smtClean="0"/>
              <a:t>Causes</a:t>
            </a:r>
          </a:p>
          <a:p>
            <a:r>
              <a:rPr lang="en-US" dirty="0" smtClean="0"/>
              <a:t>Symptoms</a:t>
            </a:r>
          </a:p>
          <a:p>
            <a:r>
              <a:rPr lang="en-US" dirty="0" smtClean="0"/>
              <a:t>Treatment</a:t>
            </a:r>
          </a:p>
          <a:p>
            <a:r>
              <a:rPr lang="en-US" dirty="0" smtClean="0"/>
              <a:t>Prevention</a:t>
            </a:r>
            <a:r>
              <a:rPr lang="en-US" b="1" dirty="0" smtClean="0"/>
              <a:t/>
            </a:r>
            <a:br>
              <a:rPr lang="en-US" b="1" dirty="0" smtClean="0"/>
            </a:br>
            <a:endParaRPr lang="en-US" b="1"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solidFill>
            <a:schemeClr val="bg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4200573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Lower back pain is very common. It can result from a strain (injury) to muscles or tendons in the back. </a:t>
            </a:r>
          </a:p>
          <a:p>
            <a:r>
              <a:rPr lang="en-US" dirty="0" smtClean="0"/>
              <a:t>Other causes include arthritis, structural problems and disk injuries. Pain often gets better with rest, physical therapy and medication. </a:t>
            </a:r>
          </a:p>
          <a:p>
            <a:r>
              <a:rPr lang="en-US" dirty="0" smtClean="0"/>
              <a:t>Reduce your risk of low back pain by keeping at a healthy weight and staying active.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lower back pain</a:t>
            </a:r>
            <a:r>
              <a:rPr lang="en-US" b="1"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Low back pain can result from many different injuries, conditions or diseases — most often, an injury to muscles or tendons in the back.</a:t>
            </a:r>
          </a:p>
          <a:p>
            <a:r>
              <a:rPr lang="en-US" dirty="0" smtClean="0"/>
              <a:t>Pain can range from mild to severe. In some cases, pain can make it difficult or impossible to walk, sleep, work or do everyday activities.</a:t>
            </a:r>
          </a:p>
          <a:p>
            <a:r>
              <a:rPr lang="en-US" dirty="0" smtClean="0"/>
              <a:t>Usually, lower back pain gets better with rest, pain relievers and physical therapy (PT). Cortisone injections and hands-on treatments (like osteopathic or chiropractic manipulation) can relieve pain and help the healing process. Some back injuries and conditions require surgical repair.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What Is Low Back Pain?"/>
          <p:cNvPicPr>
            <a:picLocks noChangeAspect="1" noChangeArrowheads="1"/>
          </p:cNvPicPr>
          <p:nvPr/>
        </p:nvPicPr>
        <p:blipFill>
          <a:blip r:embed="rId2"/>
          <a:srcRect/>
          <a:stretch>
            <a:fillRect/>
          </a:stretch>
        </p:blipFill>
        <p:spPr bwMode="auto">
          <a:xfrm>
            <a:off x="1152525" y="1733550"/>
            <a:ext cx="7000875" cy="46672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common is lower back pain</a:t>
            </a:r>
            <a:r>
              <a:rPr lang="en-US" b="1"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Around four out of five people have lower back pain at some point in their lives. It’s one of the most common reasons people visit healthcare providers.</a:t>
            </a:r>
          </a:p>
          <a:p>
            <a:r>
              <a:rPr lang="en-US" dirty="0" smtClean="0"/>
              <a:t>Some people are more likely to have lower back pain than others. Risk factors for lower back pain include:</a:t>
            </a:r>
          </a:p>
          <a:p>
            <a:r>
              <a:rPr lang="en-US" b="1" dirty="0" smtClean="0"/>
              <a:t>Age: </a:t>
            </a:r>
            <a:r>
              <a:rPr lang="en-US" dirty="0" smtClean="0"/>
              <a:t>People over 30 have more back pain. Disks (soft, rubbery tissue that cushions the bones in the spine) wear away with age. As the disks weaken and wear down, pain and stiffness can result.</a:t>
            </a:r>
          </a:p>
          <a:p>
            <a:r>
              <a:rPr lang="en-US" b="1" dirty="0" smtClean="0"/>
              <a:t>Weight: </a:t>
            </a:r>
            <a:r>
              <a:rPr lang="en-US" dirty="0" smtClean="0"/>
              <a:t>People have overweight/obesity or carry extra weight are more likely to have back pain. Excess weight puts pressure on joints and disks.</a:t>
            </a:r>
          </a:p>
          <a:p>
            <a:r>
              <a:rPr lang="en-US" b="1" dirty="0" smtClean="0"/>
              <a:t>Overall health:</a:t>
            </a:r>
            <a:r>
              <a:rPr lang="en-US" dirty="0" smtClean="0"/>
              <a:t> Weakened abdominal muscles can’t support the spine, which can lead to back strains and sprains. People who smoke, drink alcohol excessively or live a sedentary lifestyle have a higher risk of back pain.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7"/>
            <a:ext cx="8229600" cy="5745163"/>
          </a:xfrm>
        </p:spPr>
        <p:txBody>
          <a:bodyPr>
            <a:normAutofit/>
          </a:bodyPr>
          <a:lstStyle/>
          <a:p>
            <a:r>
              <a:rPr lang="en-US" b="1" dirty="0" smtClean="0"/>
              <a:t>Occupation and lifestyle: </a:t>
            </a:r>
            <a:r>
              <a:rPr lang="en-US" dirty="0" smtClean="0"/>
              <a:t>Jobs and activities that require heavy lifting or bending can increase the risk of a back injury.</a:t>
            </a:r>
          </a:p>
          <a:p>
            <a:r>
              <a:rPr lang="en-US" b="1" dirty="0" smtClean="0"/>
              <a:t>Structural problems: </a:t>
            </a:r>
            <a:r>
              <a:rPr lang="en-US" dirty="0" smtClean="0"/>
              <a:t>Severe back pain can result from conditions, such as scoliosis, that change spine alignment.</a:t>
            </a:r>
          </a:p>
          <a:p>
            <a:r>
              <a:rPr lang="en-US" b="1" dirty="0" smtClean="0"/>
              <a:t>Disease:</a:t>
            </a:r>
            <a:r>
              <a:rPr lang="en-US" dirty="0" smtClean="0"/>
              <a:t> People who have a family history of osteoarthritis, certain types of cancer and other disease have a higher risk of low back pain.</a:t>
            </a:r>
          </a:p>
          <a:p>
            <a:r>
              <a:rPr lang="en-US" b="1" dirty="0" smtClean="0"/>
              <a:t>Mental health:</a:t>
            </a:r>
            <a:r>
              <a:rPr lang="en-US" dirty="0" smtClean="0"/>
              <a:t> Back pain can result from depression and anxiety.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906" y="189176"/>
            <a:ext cx="8354094" cy="1018032"/>
          </a:xfrm>
        </p:spPr>
        <p:txBody>
          <a:bodyPr>
            <a:normAutofit/>
          </a:bodyPr>
          <a:lstStyle/>
          <a:p>
            <a:r>
              <a:rPr lang="en-US" b="1" dirty="0" smtClean="0"/>
              <a:t>Symptoms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Lower back pain has a lot of potential causes and may result in a variety of symptoms.</a:t>
            </a:r>
          </a:p>
          <a:p>
            <a:r>
              <a:rPr lang="en-US" dirty="0" smtClean="0"/>
              <a:t>Some of the most common symptoms include:</a:t>
            </a:r>
          </a:p>
          <a:p>
            <a:r>
              <a:rPr lang="en-US" dirty="0" smtClean="0"/>
              <a:t>pain when resting or sitting for long periods</a:t>
            </a:r>
          </a:p>
          <a:p>
            <a:r>
              <a:rPr lang="en-US" dirty="0" smtClean="0"/>
              <a:t>pain when lifting something heavy or bending down</a:t>
            </a:r>
          </a:p>
          <a:p>
            <a:r>
              <a:rPr lang="en-US" dirty="0" smtClean="0"/>
              <a:t>pain radiating from the </a:t>
            </a:r>
            <a:r>
              <a:rPr lang="en-US" dirty="0" err="1" smtClean="0"/>
              <a:t>glutes</a:t>
            </a:r>
            <a:r>
              <a:rPr lang="en-US" dirty="0" smtClean="0"/>
              <a:t> or hips</a:t>
            </a:r>
          </a:p>
          <a:p>
            <a:r>
              <a:rPr lang="en-US" dirty="0" smtClean="0"/>
              <a:t>stiffness after a period of inactivity or when first waking up</a:t>
            </a:r>
          </a:p>
          <a:p>
            <a:r>
              <a:rPr lang="en-US" dirty="0" smtClean="0"/>
              <a:t>numbness or weakness</a:t>
            </a:r>
          </a:p>
          <a:p>
            <a:r>
              <a:rPr lang="en-US" dirty="0" smtClean="0"/>
              <a:t>There are other less common — but more severe — symptoms. They include:</a:t>
            </a:r>
          </a:p>
          <a:p>
            <a:r>
              <a:rPr lang="en-US" dirty="0" smtClean="0"/>
              <a:t>pain in the legs or feet as well as in the back</a:t>
            </a:r>
          </a:p>
          <a:p>
            <a:r>
              <a:rPr lang="en-US" dirty="0" smtClean="0"/>
              <a:t>unintentional weight loss</a:t>
            </a:r>
          </a:p>
          <a:p>
            <a:r>
              <a:rPr lang="en-US" dirty="0" smtClean="0"/>
              <a:t>fever</a:t>
            </a:r>
          </a:p>
          <a:p>
            <a:r>
              <a:rPr lang="en-US" dirty="0" smtClean="0"/>
              <a:t>lack of bowel control</a:t>
            </a:r>
          </a:p>
          <a:p>
            <a:r>
              <a:rPr lang="en-US" dirty="0" smtClean="0"/>
              <a:t>Consult a doctor if you experience severe symptoms or your back pain lasts longer than 72 </a:t>
            </a:r>
            <a:r>
              <a:rPr lang="en-US" dirty="0" err="1" smtClean="0"/>
              <a:t>hoursTrusted</a:t>
            </a:r>
            <a:r>
              <a:rPr lang="en-US" dirty="0" smtClean="0"/>
              <a:t> Source.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is lower back pain diagnosed</a:t>
            </a:r>
            <a:r>
              <a:rPr lang="en-US" b="1"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Your provider will ask about your symptoms and do a physical exam. To check for broken bones or other damage, your provider may order imaging studies. These studies help your provider see clear pictures of your vertebrae, disks, muscles, ligaments and tendons. </a:t>
            </a:r>
          </a:p>
          <a:p>
            <a:r>
              <a:rPr lang="en-US" dirty="0" smtClean="0"/>
              <a:t>Your provider may order: </a:t>
            </a:r>
          </a:p>
          <a:p>
            <a:r>
              <a:rPr lang="en-US" b="1" dirty="0" smtClean="0"/>
              <a:t>Spine X-ray,</a:t>
            </a:r>
            <a:r>
              <a:rPr lang="en-US" dirty="0" smtClean="0"/>
              <a:t> which uses radiation to produce images of bones. </a:t>
            </a:r>
          </a:p>
          <a:p>
            <a:r>
              <a:rPr lang="en-US" b="1" dirty="0" smtClean="0"/>
              <a:t>MRI,</a:t>
            </a:r>
            <a:r>
              <a:rPr lang="en-US" dirty="0" smtClean="0"/>
              <a:t> which uses a magnet and radio waves to create pictures of bones, muscles, tendons and other soft tissues. </a:t>
            </a:r>
          </a:p>
          <a:p>
            <a:r>
              <a:rPr lang="en-US" b="1" dirty="0" smtClean="0"/>
              <a:t>CT scan,</a:t>
            </a:r>
            <a:r>
              <a:rPr lang="en-US" dirty="0" smtClean="0"/>
              <a:t> which uses X-rays and a computer to create 3D images of bones and soft tissues.</a:t>
            </a:r>
          </a:p>
          <a:p>
            <a:endParaRPr lang="en-US" dirty="0"/>
          </a:p>
        </p:txBody>
      </p:sp>
    </p:spTree>
  </p:cSld>
  <p:clrMapOvr>
    <a:masterClrMapping/>
  </p:clrMapOvr>
</p:sld>
</file>

<file path=ppt/theme/theme1.xml><?xml version="1.0" encoding="utf-8"?>
<a:theme xmlns:a="http://schemas.openxmlformats.org/drawingml/2006/main" name="Theme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Theme15</Template>
  <TotalTime>72</TotalTime>
  <Words>1676</Words>
  <Application>Microsoft Office PowerPoint</Application>
  <PresentationFormat>On-screen Show (4:3)</PresentationFormat>
  <Paragraphs>112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Theme15</vt:lpstr>
      <vt:lpstr>PowerPoint Presentation</vt:lpstr>
      <vt:lpstr>Content</vt:lpstr>
      <vt:lpstr>Introduction</vt:lpstr>
      <vt:lpstr>What is lower back pain?</vt:lpstr>
      <vt:lpstr>PowerPoint Presentation</vt:lpstr>
      <vt:lpstr>How common is lower back pain?</vt:lpstr>
      <vt:lpstr>PowerPoint Presentation</vt:lpstr>
      <vt:lpstr>Symptoms</vt:lpstr>
      <vt:lpstr>How is lower back pain diagnosed?</vt:lpstr>
      <vt:lpstr>PowerPoint Presentation</vt:lpstr>
      <vt:lpstr>Treatments </vt:lpstr>
      <vt:lpstr>PowerPoint Presentation</vt:lpstr>
      <vt:lpstr>Prevention </vt:lpstr>
      <vt:lpstr>Stretches and exercises for  lower back pain</vt:lpstr>
      <vt:lpstr>PowerPoint Presentation</vt:lpstr>
      <vt:lpstr>PowerPoint Presentation</vt:lpstr>
      <vt:lpstr>PowerPoint Presentation</vt:lpstr>
      <vt:lpstr>What to do about severe  lower back pain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crc</dc:creator>
  <cp:lastModifiedBy>CRP</cp:lastModifiedBy>
  <cp:revision>4</cp:revision>
  <dcterms:created xsi:type="dcterms:W3CDTF">2022-11-29T03:54:35Z</dcterms:created>
  <dcterms:modified xsi:type="dcterms:W3CDTF">2022-12-10T15:40:44Z</dcterms:modified>
</cp:coreProperties>
</file>