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2"/>
  </p:notesMasterIdLst>
  <p:handoutMasterIdLst>
    <p:handoutMasterId r:id="rId23"/>
  </p:handoutMasterIdLst>
  <p:sldIdLst>
    <p:sldId id="426" r:id="rId3"/>
    <p:sldId id="322" r:id="rId4"/>
    <p:sldId id="324" r:id="rId5"/>
    <p:sldId id="362" r:id="rId6"/>
    <p:sldId id="361" r:id="rId7"/>
    <p:sldId id="325" r:id="rId8"/>
    <p:sldId id="418" r:id="rId9"/>
    <p:sldId id="419" r:id="rId10"/>
    <p:sldId id="420" r:id="rId11"/>
    <p:sldId id="421" r:id="rId12"/>
    <p:sldId id="422" r:id="rId13"/>
    <p:sldId id="423" r:id="rId14"/>
    <p:sldId id="397" r:id="rId15"/>
    <p:sldId id="424" r:id="rId16"/>
    <p:sldId id="398" r:id="rId17"/>
    <p:sldId id="425" r:id="rId18"/>
    <p:sldId id="351" r:id="rId19"/>
    <p:sldId id="427" r:id="rId20"/>
    <p:sldId id="428"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60" d="100"/>
          <a:sy n="60" d="100"/>
        </p:scale>
        <p:origin x="-1288" y="-268"/>
      </p:cViewPr>
      <p:guideLst>
        <p:guide orient="horz" pos="2136"/>
        <p:guide pos="2917"/>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slide" Target="slides/slide13.xml"/><Relationship Id="rId1" Type="http://schemas.openxmlformats.org/officeDocument/2006/relationships/slide" Target="slides/slide6.xml"/><Relationship Id="rId4"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12/14/2022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861229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12/14/2022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1179945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12/14/2022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12/14/2022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179388" y="692150"/>
            <a:ext cx="8913812" cy="6110288"/>
          </a:xfrm>
          <a:prstGeom prst="rect">
            <a:avLst/>
          </a:prstGeom>
          <a:noFill/>
          <a:ln w="9525">
            <a:noFill/>
          </a:ln>
        </p:spPr>
      </p:pic>
      <p:sp>
        <p:nvSpPr>
          <p:cNvPr id="10"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smtClean="0"/>
              <a:t>Click to edit Master subtitle style</a:t>
            </a:r>
          </a:p>
        </p:txBody>
      </p:sp>
      <p:sp>
        <p:nvSpPr>
          <p:cNvPr id="2056" name="Rectangle 8"/>
          <p:cNvSpPr>
            <a:spLocks noGrp="1" noChangeArrowheads="1"/>
          </p:cNvSpPr>
          <p:nvPr>
            <p:ph type="ctrTitle"/>
          </p:nvPr>
        </p:nvSpPr>
        <p:spPr>
          <a:xfrm>
            <a:off x="755650" y="620713"/>
            <a:ext cx="7772400" cy="1470025"/>
          </a:xfrm>
        </p:spPr>
        <p:txBody>
          <a:bodyPr/>
          <a:lstStyle>
            <a:lvl1pPr>
              <a:defRPr sz="3600"/>
            </a:lvl1pPr>
          </a:lstStyle>
          <a:p>
            <a:pPr lvl="0"/>
            <a:r>
              <a:rPr lang="en-US" altLang="zh-CN" noProof="0" smtClean="0"/>
              <a:t>Click to edit Master title style</a:t>
            </a:r>
          </a:p>
        </p:txBody>
      </p:sp>
      <p:sp>
        <p:nvSpPr>
          <p:cNvPr id="11" name="Rectangle 4"/>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12/14/2022</a:t>
            </a:fld>
            <a:endParaRPr lang="en-US" dirty="0">
              <a:solidFill>
                <a:srgbClr val="FFFFFF"/>
              </a:solidFill>
            </a:endParaRPr>
          </a:p>
        </p:txBody>
      </p:sp>
      <p:sp>
        <p:nvSpPr>
          <p:cNvPr id="12" name="Rectangle 5"/>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3" name="Rectangle 6"/>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12/14/2022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12/14/2022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12/14/2022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12/14/2022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12/14/2022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12/14/2022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image" Target="../media/image2.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theme" Target="../theme/theme2.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29"/>
          <a:srcRect t="1094" r="8122" b="13318"/>
          <a:stretch>
            <a:fillRect/>
          </a:stretch>
        </p:blipFill>
        <p:spPr>
          <a:xfrm>
            <a:off x="5797550" y="4438650"/>
            <a:ext cx="3340100" cy="2333625"/>
          </a:xfrm>
          <a:prstGeom prst="rect">
            <a:avLst/>
          </a:prstGeom>
          <a:noFill/>
          <a:ln w="9525">
            <a:noFill/>
          </a:ln>
        </p:spPr>
      </p:pic>
      <p:sp>
        <p:nvSpPr>
          <p:cNvPr id="1028" name="Rectangle 4"/>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1029" name="Rectangle 5"/>
          <p:cNvSpPr>
            <a:spLocks noGrp="1"/>
          </p:cNvSpPr>
          <p:nvPr>
            <p:ph type="body" idx="1"/>
          </p:nvPr>
        </p:nvSpPr>
        <p:spPr>
          <a:xfrm>
            <a:off x="457200" y="1600200"/>
            <a:ext cx="82296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12/14/2022</a:t>
            </a:fld>
            <a:endParaRPr lang="en-US" sz="1000" dirty="0">
              <a:solidFill>
                <a:schemeClr val="tx1"/>
              </a:solidFill>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2"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Lst>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0" y="5791200"/>
            <a:ext cx="9144000" cy="646331"/>
          </a:xfrm>
          <a:prstGeom prst="rect">
            <a:avLst/>
          </a:prstGeom>
          <a:solidFill>
            <a:schemeClr val="accent1">
              <a:lumMod val="25000"/>
            </a:schemeClr>
          </a:solidFill>
          <a:ln w="9525">
            <a:noFill/>
            <a:miter lim="800000"/>
            <a:headEnd/>
            <a:tailEnd/>
          </a:ln>
        </p:spPr>
        <p:txBody>
          <a:bodyPr wrap="square">
            <a:spAutoFit/>
          </a:bodyPr>
          <a:lstStyle/>
          <a:p>
            <a:pPr eaLnBrk="0" hangingPunct="0">
              <a:spcBef>
                <a:spcPct val="50000"/>
              </a:spcBef>
            </a:pPr>
            <a:r>
              <a:rPr lang="en-US" b="1" dirty="0" smtClean="0">
                <a:solidFill>
                  <a:schemeClr val="bg1"/>
                </a:solidFill>
                <a:latin typeface="+mn-lt"/>
                <a:cs typeface="Times New Roman" pitchFamily="18" charset="0"/>
              </a:rPr>
              <a:t>                       Submitted </a:t>
            </a:r>
            <a:r>
              <a:rPr lang="en-US" b="1" dirty="0">
                <a:solidFill>
                  <a:schemeClr val="bg1"/>
                </a:solidFill>
                <a:latin typeface="+mn-lt"/>
                <a:cs typeface="Times New Roman" pitchFamily="18" charset="0"/>
              </a:rPr>
              <a:t>To:	 </a:t>
            </a:r>
            <a:r>
              <a:rPr lang="en-US" b="1" dirty="0" smtClean="0">
                <a:solidFill>
                  <a:schemeClr val="bg1"/>
                </a:solidFill>
                <a:latin typeface="+mn-lt"/>
                <a:cs typeface="Times New Roman" pitchFamily="18" charset="0"/>
              </a:rPr>
              <a:t>             </a:t>
            </a:r>
            <a:r>
              <a:rPr lang="en-US" b="1" dirty="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                 </a:t>
            </a:r>
            <a:r>
              <a:rPr lang="en-US" b="1" dirty="0" smtClean="0">
                <a:solidFill>
                  <a:schemeClr val="bg1"/>
                </a:solidFill>
                <a:latin typeface="+mn-lt"/>
                <a:cs typeface="Times New Roman" pitchFamily="18" charset="0"/>
              </a:rPr>
              <a:t>Submitted </a:t>
            </a:r>
            <a:r>
              <a:rPr lang="en-US" b="1" dirty="0">
                <a:solidFill>
                  <a:schemeClr val="bg1"/>
                </a:solidFill>
                <a:latin typeface="+mn-lt"/>
                <a:cs typeface="Times New Roman" pitchFamily="18" charset="0"/>
              </a:rPr>
              <a:t>By:</a:t>
            </a:r>
          </a:p>
          <a:p>
            <a:pPr eaLnBrk="0" hangingPunct="0"/>
            <a:r>
              <a:rPr lang="en-US" b="1" dirty="0" smtClean="0">
                <a:solidFill>
                  <a:schemeClr val="bg1"/>
                </a:solidFill>
                <a:latin typeface="+mn-lt"/>
                <a:cs typeface="Times New Roman" pitchFamily="18" charset="0"/>
              </a:rPr>
              <a:t>                       Studymafia.org                                       </a:t>
            </a:r>
            <a:r>
              <a:rPr lang="en-US" b="1" dirty="0" smtClean="0">
                <a:solidFill>
                  <a:schemeClr val="bg1"/>
                </a:solidFill>
                <a:latin typeface="+mn-lt"/>
                <a:cs typeface="Times New Roman" pitchFamily="18" charset="0"/>
              </a:rPr>
              <a:t> Studymafia.org               </a:t>
            </a:r>
            <a:endParaRPr lang="en-US" b="1" dirty="0">
              <a:solidFill>
                <a:schemeClr val="bg1"/>
              </a:solidFill>
              <a:latin typeface="+mn-lt"/>
              <a:cs typeface="Times New Roman" pitchFamily="18" charset="0"/>
            </a:endParaRPr>
          </a:p>
        </p:txBody>
      </p:sp>
      <p:sp>
        <p:nvSpPr>
          <p:cNvPr id="8" name="Rectangle 7"/>
          <p:cNvSpPr/>
          <p:nvPr/>
        </p:nvSpPr>
        <p:spPr>
          <a:xfrm>
            <a:off x="2940055" y="1979474"/>
            <a:ext cx="4070345" cy="1754326"/>
          </a:xfrm>
          <a:prstGeom prst="rect">
            <a:avLst/>
          </a:prstGeom>
          <a:noFill/>
        </p:spPr>
        <p:txBody>
          <a:bodyPr wrap="none">
            <a:spAutoFit/>
          </a:bodyPr>
          <a:lstStyle/>
          <a:p>
            <a:pPr algn="ctr" fontAlgn="auto">
              <a:spcBef>
                <a:spcPts val="0"/>
              </a:spcBef>
              <a:spcAft>
                <a:spcPts val="0"/>
              </a:spcAft>
              <a:defRPr/>
            </a:pPr>
            <a:r>
              <a:rPr lang="en-US" altLang="en-US" sz="5400" b="1" dirty="0" smtClean="0">
                <a:solidFill>
                  <a:schemeClr val="accent1">
                    <a:lumMod val="50000"/>
                  </a:schemeClr>
                </a:solidFill>
                <a:latin typeface="Times New Roman" pitchFamily="18" charset="0"/>
                <a:cs typeface="Times New Roman" pitchFamily="18" charset="0"/>
              </a:rPr>
              <a:t>Fracture</a:t>
            </a:r>
            <a:r>
              <a:rPr lang="en-US" altLang="en-US" sz="5400" b="1" dirty="0" smtClean="0">
                <a:latin typeface="Times New Roman" pitchFamily="18" charset="0"/>
                <a:cs typeface="Times New Roman" pitchFamily="18" charset="0"/>
              </a:rPr>
              <a:t> </a:t>
            </a:r>
          </a:p>
          <a:p>
            <a:pPr algn="ctr" fontAlgn="auto">
              <a:spcBef>
                <a:spcPts val="0"/>
              </a:spcBef>
              <a:spcAft>
                <a:spcPts val="0"/>
              </a:spcAft>
              <a:defRPr/>
            </a:pPr>
            <a:r>
              <a:rPr lang="en-US" altLang="en-US" sz="5400" b="1" dirty="0" smtClean="0">
                <a:solidFill>
                  <a:srgbClr val="FF0000"/>
                </a:solidFill>
                <a:latin typeface="Times New Roman" pitchFamily="18" charset="0"/>
                <a:cs typeface="Times New Roman" pitchFamily="18" charset="0"/>
              </a:rPr>
              <a:t>Management</a:t>
            </a:r>
            <a:endParaRPr lang="en-US" sz="5400" b="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799961655"/>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Management of Fractures </a:t>
            </a:r>
          </a:p>
        </p:txBody>
      </p:sp>
      <p:sp>
        <p:nvSpPr>
          <p:cNvPr id="2" name="TextBox 1"/>
          <p:cNvSpPr txBox="1"/>
          <p:nvPr/>
        </p:nvSpPr>
        <p:spPr>
          <a:xfrm>
            <a:off x="609600" y="1600200"/>
            <a:ext cx="7924800" cy="3046095"/>
          </a:xfrm>
          <a:prstGeom prst="rect">
            <a:avLst/>
          </a:prstGeom>
          <a:noFill/>
        </p:spPr>
        <p:txBody>
          <a:bodyPr wrap="square">
            <a:spAutoFit/>
          </a:bodyPr>
          <a:lstStyle/>
          <a:p>
            <a:pPr marL="0" indent="0">
              <a:buFont typeface="Arial" panose="020B0604020202020204" pitchFamily="34" charset="0"/>
              <a:buNone/>
            </a:pPr>
            <a:r>
              <a:rPr lang="en-US" sz="3200" b="1" smtClean="0"/>
              <a:t>External fixation</a:t>
            </a:r>
          </a:p>
          <a:p>
            <a:pPr marL="457200" indent="-457200">
              <a:buFont typeface="Arial" panose="020B0604020202020204" pitchFamily="34" charset="0"/>
              <a:buChar char="•"/>
            </a:pPr>
            <a:r>
              <a:rPr lang="en-US" sz="3200" smtClean="0"/>
              <a:t>You might need an external fixation. Your surgeon will put screws in your bone on either side of the fracture inside your body then connect them to a brace or bracket around the bone outside your body.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sym typeface="+mn-ea"/>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Management of Fractures </a:t>
            </a:r>
          </a:p>
        </p:txBody>
      </p:sp>
      <p:sp>
        <p:nvSpPr>
          <p:cNvPr id="2" name="TextBox 1"/>
          <p:cNvSpPr txBox="1"/>
          <p:nvPr/>
        </p:nvSpPr>
        <p:spPr>
          <a:xfrm>
            <a:off x="609600" y="1600200"/>
            <a:ext cx="7924800" cy="3353435"/>
          </a:xfrm>
          <a:prstGeom prst="rect">
            <a:avLst/>
          </a:prstGeom>
          <a:noFill/>
        </p:spPr>
        <p:txBody>
          <a:bodyPr wrap="square">
            <a:spAutoFit/>
          </a:bodyPr>
          <a:lstStyle/>
          <a:p>
            <a:pPr marL="0" indent="0">
              <a:buFont typeface="Arial" panose="020B0604020202020204" pitchFamily="34" charset="0"/>
              <a:buNone/>
            </a:pPr>
            <a:r>
              <a:rPr lang="en-US" sz="3200" b="1" smtClean="0"/>
              <a:t>Arthroplasty</a:t>
            </a:r>
          </a:p>
          <a:p>
            <a:pPr marL="457200" indent="-457200">
              <a:buFont typeface="Arial" panose="020B0604020202020204" pitchFamily="34" charset="0"/>
              <a:buChar char="•"/>
            </a:pPr>
            <a:r>
              <a:rPr lang="en-US" sz="3000" smtClean="0"/>
              <a:t>If you fracture a joint (like your shoulder, elbow or knee) you might need an arthroplasty (joint replacement). Your surgeon will remove the damaged joint and replace it with an artificial joint. The artificial joint (prosthesis) can be metal, ceramic or heavy-duty plastic</a:t>
            </a:r>
            <a:r>
              <a:rPr lang="en-IN" altLang="en-US" sz="3000" smtClean="0"/>
              <a: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sym typeface="+mn-ea"/>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Management of Fractures </a:t>
            </a:r>
          </a:p>
        </p:txBody>
      </p:sp>
      <p:sp>
        <p:nvSpPr>
          <p:cNvPr id="2" name="TextBox 1"/>
          <p:cNvSpPr txBox="1"/>
          <p:nvPr/>
        </p:nvSpPr>
        <p:spPr>
          <a:xfrm>
            <a:off x="609600" y="1600200"/>
            <a:ext cx="7924800" cy="3046095"/>
          </a:xfrm>
          <a:prstGeom prst="rect">
            <a:avLst/>
          </a:prstGeom>
          <a:noFill/>
        </p:spPr>
        <p:txBody>
          <a:bodyPr wrap="square">
            <a:spAutoFit/>
          </a:bodyPr>
          <a:lstStyle/>
          <a:p>
            <a:pPr marL="0" indent="0">
              <a:buFont typeface="Arial" panose="020B0604020202020204" pitchFamily="34" charset="0"/>
              <a:buNone/>
            </a:pPr>
            <a:r>
              <a:rPr lang="en-US" sz="3200" b="1" smtClean="0"/>
              <a:t>Bone grafting</a:t>
            </a:r>
          </a:p>
          <a:p>
            <a:pPr marL="457200" indent="-457200">
              <a:buFont typeface="Arial" panose="020B0604020202020204" pitchFamily="34" charset="0"/>
              <a:buChar char="•"/>
            </a:pPr>
            <a:r>
              <a:rPr lang="en-US" sz="3200" smtClean="0"/>
              <a:t>You might need bone grafting if your fracture is severely displaced or if your bone isn’t healing back together as well as it should. Your surgeon will insert additional bone tissue to rejoin your fractured bone.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Complications of Fracture Management</a:t>
            </a:r>
          </a:p>
        </p:txBody>
      </p:sp>
      <p:sp>
        <p:nvSpPr>
          <p:cNvPr id="2" name="TextBox 1"/>
          <p:cNvSpPr txBox="1"/>
          <p:nvPr/>
        </p:nvSpPr>
        <p:spPr>
          <a:xfrm>
            <a:off x="609600" y="1676400"/>
            <a:ext cx="7696200" cy="4030980"/>
          </a:xfrm>
          <a:prstGeom prst="rect">
            <a:avLst/>
          </a:prstGeom>
          <a:noFill/>
        </p:spPr>
        <p:txBody>
          <a:bodyPr wrap="square">
            <a:spAutoFit/>
          </a:bodyPr>
          <a:lstStyle/>
          <a:p>
            <a:pPr marL="514350" indent="-514350">
              <a:buFont typeface="Arial" panose="020B0604020202020204" pitchFamily="34" charset="0"/>
              <a:buChar char="•"/>
            </a:pPr>
            <a:r>
              <a:rPr lang="en-US" sz="3200" b="1" dirty="0" smtClean="0"/>
              <a:t>Acute compartment syndrome (ACS)</a:t>
            </a:r>
            <a:r>
              <a:rPr lang="en-US" sz="3200" dirty="0" smtClean="0"/>
              <a:t>: A build-up of pressure in your muscles may stop blood from getting to tissue, which can cause permanent muscle and nerve damage.</a:t>
            </a:r>
          </a:p>
          <a:p>
            <a:pPr marL="514350" indent="-514350">
              <a:buFont typeface="Arial" panose="020B0604020202020204" pitchFamily="34" charset="0"/>
              <a:buChar char="•"/>
            </a:pPr>
            <a:r>
              <a:rPr lang="en-US" sz="3200" b="1" dirty="0" smtClean="0"/>
              <a:t>Malunion</a:t>
            </a:r>
            <a:r>
              <a:rPr lang="en-US" sz="3200" dirty="0" smtClean="0"/>
              <a:t>: This happens when your broken bones don’t line up correctly while they heal.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Complications of Fracture Management</a:t>
            </a:r>
          </a:p>
        </p:txBody>
      </p:sp>
      <p:sp>
        <p:nvSpPr>
          <p:cNvPr id="2" name="TextBox 1"/>
          <p:cNvSpPr txBox="1"/>
          <p:nvPr/>
        </p:nvSpPr>
        <p:spPr>
          <a:xfrm>
            <a:off x="609600" y="1676400"/>
            <a:ext cx="7696200" cy="3046095"/>
          </a:xfrm>
          <a:prstGeom prst="rect">
            <a:avLst/>
          </a:prstGeom>
          <a:noFill/>
        </p:spPr>
        <p:txBody>
          <a:bodyPr wrap="square">
            <a:spAutoFit/>
          </a:bodyPr>
          <a:lstStyle/>
          <a:p>
            <a:pPr marL="514350" indent="-514350">
              <a:buFont typeface="Arial" panose="020B0604020202020204" pitchFamily="34" charset="0"/>
              <a:buChar char="•"/>
            </a:pPr>
            <a:r>
              <a:rPr lang="en-US" sz="3200" b="1" dirty="0" smtClean="0"/>
              <a:t>Nonunion</a:t>
            </a:r>
            <a:r>
              <a:rPr lang="en-US" sz="3200" dirty="0" smtClean="0"/>
              <a:t>: Your bones may not grow back together fully or at all.</a:t>
            </a:r>
          </a:p>
          <a:p>
            <a:pPr marL="514350" indent="-514350">
              <a:buFont typeface="Arial" panose="020B0604020202020204" pitchFamily="34" charset="0"/>
              <a:buChar char="•"/>
            </a:pPr>
            <a:r>
              <a:rPr lang="en-US" sz="3200" b="1" dirty="0" smtClean="0"/>
              <a:t>Bone infection (osteomyelitis)</a:t>
            </a:r>
            <a:r>
              <a:rPr lang="en-US" sz="3200" dirty="0" smtClean="0"/>
              <a:t>: If you have an open fracture (the bone breaks through your skin) you have an increased risk of bacterial infection.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Prevention Measures</a:t>
            </a:r>
          </a:p>
        </p:txBody>
      </p:sp>
      <p:sp>
        <p:nvSpPr>
          <p:cNvPr id="2" name="TextBox 1"/>
          <p:cNvSpPr txBox="1"/>
          <p:nvPr/>
        </p:nvSpPr>
        <p:spPr>
          <a:xfrm>
            <a:off x="533400" y="1676400"/>
            <a:ext cx="7924800" cy="3784600"/>
          </a:xfrm>
          <a:prstGeom prst="rect">
            <a:avLst/>
          </a:prstGeom>
          <a:noFill/>
        </p:spPr>
        <p:txBody>
          <a:bodyPr wrap="square">
            <a:spAutoFit/>
          </a:bodyPr>
          <a:lstStyle/>
          <a:p>
            <a:pPr marL="514350" indent="-514350">
              <a:buFont typeface="Arial" panose="020B0604020202020204" pitchFamily="34" charset="0"/>
              <a:buChar char="•"/>
            </a:pPr>
            <a:r>
              <a:rPr lang="en-US" sz="3000" smtClean="0"/>
              <a:t>Always wear your seatbelt.</a:t>
            </a:r>
          </a:p>
          <a:p>
            <a:pPr marL="514350" indent="-514350">
              <a:buFont typeface="Arial" panose="020B0604020202020204" pitchFamily="34" charset="0"/>
              <a:buChar char="•"/>
            </a:pPr>
            <a:r>
              <a:rPr lang="en-US" sz="3000" smtClean="0"/>
              <a:t>Wear the right protective equipment for all activities and sports.</a:t>
            </a:r>
          </a:p>
          <a:p>
            <a:pPr marL="514350" indent="-514350">
              <a:buFont typeface="Arial" panose="020B0604020202020204" pitchFamily="34" charset="0"/>
              <a:buChar char="•"/>
            </a:pPr>
            <a:r>
              <a:rPr lang="en-US" sz="3000" smtClean="0"/>
              <a:t>Make sure your home and workspace are free from clutter that could trip you or others.</a:t>
            </a:r>
          </a:p>
          <a:p>
            <a:pPr marL="514350" indent="-514350">
              <a:buFont typeface="Arial" panose="020B0604020202020204" pitchFamily="34" charset="0"/>
              <a:buChar char="•"/>
            </a:pPr>
            <a:r>
              <a:rPr lang="en-US" sz="3000" smtClean="0"/>
              <a:t>Always use the proper tools or equipment at home to reach things. Never stand on chairs, tables or countertops.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Prevention Measures</a:t>
            </a:r>
          </a:p>
        </p:txBody>
      </p:sp>
      <p:sp>
        <p:nvSpPr>
          <p:cNvPr id="2" name="TextBox 1"/>
          <p:cNvSpPr txBox="1"/>
          <p:nvPr/>
        </p:nvSpPr>
        <p:spPr>
          <a:xfrm>
            <a:off x="533400" y="1676400"/>
            <a:ext cx="7924800" cy="3322955"/>
          </a:xfrm>
          <a:prstGeom prst="rect">
            <a:avLst/>
          </a:prstGeom>
          <a:noFill/>
        </p:spPr>
        <p:txBody>
          <a:bodyPr wrap="square">
            <a:spAutoFit/>
          </a:bodyPr>
          <a:lstStyle/>
          <a:p>
            <a:pPr marL="514350" indent="-514350">
              <a:buFont typeface="Arial" panose="020B0604020202020204" pitchFamily="34" charset="0"/>
              <a:buChar char="•"/>
            </a:pPr>
            <a:r>
              <a:rPr lang="en-US" sz="3000" smtClean="0"/>
              <a:t>Follow a diet and exercise plan that will help you maintain good bone health.</a:t>
            </a:r>
          </a:p>
          <a:p>
            <a:pPr marL="514350" indent="-514350">
              <a:buFont typeface="Arial" panose="020B0604020202020204" pitchFamily="34" charset="0"/>
              <a:buChar char="•"/>
            </a:pPr>
            <a:r>
              <a:rPr lang="en-US" sz="3000" smtClean="0"/>
              <a:t>Talk to your provider about a bone density test if you’re older than 50 or if you have a family history of osteoporosis.</a:t>
            </a:r>
          </a:p>
          <a:p>
            <a:pPr marL="514350" indent="-514350">
              <a:buFont typeface="Arial" panose="020B0604020202020204" pitchFamily="34" charset="0"/>
              <a:buChar char="•"/>
            </a:pPr>
            <a:r>
              <a:rPr lang="en-US" sz="3000" smtClean="0"/>
              <a:t>Use your cane or walker if you have difficulty walking or have an increased risk for falls.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67652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Most people who break a bone make a full recovery and can resume their typical routine after their bone heals. </a:t>
            </a:r>
          </a:p>
          <a:p>
            <a:pPr marL="514350" indent="-514350">
              <a:buFont typeface="Wingdings" panose="05000000000000000000" pitchFamily="2" charset="2"/>
              <a:buChar char="ü"/>
            </a:pPr>
            <a:r>
              <a:rPr lang="en-US" sz="2800" dirty="0" smtClean="0"/>
              <a:t>Some fractures can have a long-term impact on your life, especially if you experienced other injuries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17</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dirty="0" smtClean="0">
                <a:solidFill>
                  <a:schemeClr val="tx1">
                    <a:lumMod val="75000"/>
                    <a:lumOff val="25000"/>
                  </a:schemeClr>
                </a:solidFill>
              </a:rPr>
              <a:t>Google.com</a:t>
            </a:r>
          </a:p>
          <a:p>
            <a:pPr marL="800100" lvl="1" indent="-342900">
              <a:buFont typeface="Arial" pitchFamily="34" charset="0"/>
              <a:buChar char="•"/>
            </a:pPr>
            <a:r>
              <a:rPr lang="en-US" dirty="0" smtClean="0">
                <a:solidFill>
                  <a:schemeClr val="tx1">
                    <a:lumMod val="75000"/>
                    <a:lumOff val="25000"/>
                  </a:schemeClr>
                </a:solidFill>
              </a:rPr>
              <a:t>Wikipedia.org</a:t>
            </a:r>
          </a:p>
          <a:p>
            <a:pPr marL="800100" lvl="1" indent="-342900">
              <a:buFont typeface="Arial" pitchFamily="34" charset="0"/>
              <a:buChar char="•"/>
            </a:pPr>
            <a:r>
              <a:rPr lang="en-US" dirty="0" smtClean="0">
                <a:solidFill>
                  <a:schemeClr val="tx1">
                    <a:lumMod val="75000"/>
                    <a:lumOff val="25000"/>
                  </a:schemeClr>
                </a:solidFill>
              </a:rPr>
              <a:t>Studymafia.org</a:t>
            </a:r>
          </a:p>
          <a:p>
            <a:pPr marL="800100" lvl="1" indent="-342900">
              <a:buFont typeface="Arial" pitchFamily="34" charset="0"/>
              <a:buChar char="•"/>
            </a:pPr>
            <a:r>
              <a:rPr lang="en-US" dirty="0" smtClean="0">
                <a:solidFill>
                  <a:schemeClr val="tx1">
                    <a:lumMod val="75000"/>
                    <a:lumOff val="25000"/>
                  </a:schemeClr>
                </a:solidFill>
              </a:rPr>
              <a:t>Slidespanda.com</a:t>
            </a:r>
          </a:p>
        </p:txBody>
      </p:sp>
    </p:spTree>
    <p:extLst>
      <p:ext uri="{BB962C8B-B14F-4D97-AF65-F5344CB8AC3E}">
        <p14:creationId xmlns:p14="http://schemas.microsoft.com/office/powerpoint/2010/main" val="3591596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2399639460"/>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Management of Fracture </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Complications of Fracture Management</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Prevention Measures</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1066800" y="1905000"/>
            <a:ext cx="29813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dirty="0" smtClean="0"/>
              <a:t>    </a:t>
            </a:r>
            <a:r>
              <a:rPr b="1" dirty="0" smtClean="0"/>
              <a:t>A bone fracture is the medical definition for a broken bone.</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bone-fracture"/>
          <p:cNvPicPr>
            <a:picLocks noChangeAspect="1"/>
          </p:cNvPicPr>
          <p:nvPr/>
        </p:nvPicPr>
        <p:blipFill>
          <a:blip r:embed="rId3"/>
          <a:stretch>
            <a:fillRect/>
          </a:stretch>
        </p:blipFill>
        <p:spPr>
          <a:xfrm>
            <a:off x="4876800" y="1828800"/>
            <a:ext cx="2533650" cy="338455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dirty="0" smtClean="0"/>
              <a:t>Fractures are usually caused by traumas like falls, car accidents or sports injuries. </a:t>
            </a:r>
          </a:p>
          <a:p>
            <a:r>
              <a:rPr lang="en-US" dirty="0" smtClean="0"/>
              <a:t>But some medical conditions and repetitive forces (like running) can increase your risk for experiencing certain types of fractures.</a:t>
            </a:r>
          </a:p>
          <a:p>
            <a:r>
              <a:rPr lang="en-US" dirty="0" smtClean="0"/>
              <a:t>If you break a bone, you might need surgery to repair it. Some people only need a splint, cast, brace or sling for their bone to heal.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Initial+Management+of+Fractures"/>
          <p:cNvPicPr>
            <a:picLocks noChangeAspect="1"/>
          </p:cNvPicPr>
          <p:nvPr/>
        </p:nvPicPr>
        <p:blipFill>
          <a:blip r:embed="rId3"/>
          <a:stretch>
            <a:fillRect/>
          </a:stretch>
        </p:blipFill>
        <p:spPr>
          <a:xfrm>
            <a:off x="76200" y="-76200"/>
            <a:ext cx="9143365" cy="685800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Management of Fractures </a:t>
            </a:r>
          </a:p>
        </p:txBody>
      </p:sp>
      <p:sp>
        <p:nvSpPr>
          <p:cNvPr id="2" name="TextBox 1"/>
          <p:cNvSpPr txBox="1"/>
          <p:nvPr/>
        </p:nvSpPr>
        <p:spPr>
          <a:xfrm>
            <a:off x="609600" y="16002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Immobilization</a:t>
            </a:r>
            <a:endParaRPr lang="en-US" sz="3200" smtClean="0"/>
          </a:p>
          <a:p>
            <a:pPr marL="514350" indent="-514350">
              <a:buFont typeface="Arial" panose="020B0604020202020204" pitchFamily="34" charset="0"/>
              <a:buChar char="•"/>
            </a:pPr>
            <a:r>
              <a:rPr lang="en-US" sz="3200" smtClean="0"/>
              <a:t>If your fracture is mild and your bones did not move far out of place (if it’s non-displaced), you might only need a splint or cast. Splinting usually lasts for three to five weeks. If you need a cast, it will likely be for longer, typically six to eight weeks.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sym typeface="+mn-ea"/>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Management of Fractures </a:t>
            </a:r>
          </a:p>
        </p:txBody>
      </p:sp>
      <p:sp>
        <p:nvSpPr>
          <p:cNvPr id="2" name="TextBox 1"/>
          <p:cNvSpPr txBox="1"/>
          <p:nvPr/>
        </p:nvSpPr>
        <p:spPr>
          <a:xfrm>
            <a:off x="609600" y="1600200"/>
            <a:ext cx="7924800" cy="3538220"/>
          </a:xfrm>
          <a:prstGeom prst="rect">
            <a:avLst/>
          </a:prstGeom>
          <a:noFill/>
        </p:spPr>
        <p:txBody>
          <a:bodyPr wrap="square">
            <a:spAutoFit/>
          </a:bodyPr>
          <a:lstStyle/>
          <a:p>
            <a:pPr marL="0" indent="0">
              <a:buFont typeface="Arial" panose="020B0604020202020204" pitchFamily="34" charset="0"/>
              <a:buNone/>
            </a:pPr>
            <a:r>
              <a:rPr lang="en-US" sz="3200" b="1" smtClean="0"/>
              <a:t>Closed reduction</a:t>
            </a:r>
          </a:p>
          <a:p>
            <a:pPr marL="457200" indent="-457200">
              <a:buFont typeface="Arial" panose="020B0604020202020204" pitchFamily="34" charset="0"/>
              <a:buChar char="•"/>
            </a:pPr>
            <a:r>
              <a:rPr lang="en-US" sz="3200" smtClean="0"/>
              <a:t>More severe breaks require a closed reduction to set (realign) your bones. During this non-surgical procedure, your provider will physically push and pull your body on the outside to line up your broken bones inside you.</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sym typeface="+mn-ea"/>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Management of Fractures </a:t>
            </a:r>
          </a:p>
        </p:txBody>
      </p:sp>
      <p:sp>
        <p:nvSpPr>
          <p:cNvPr id="2" name="TextBox 1"/>
          <p:cNvSpPr txBox="1"/>
          <p:nvPr/>
        </p:nvSpPr>
        <p:spPr>
          <a:xfrm>
            <a:off x="609600" y="1600200"/>
            <a:ext cx="7924800" cy="3046095"/>
          </a:xfrm>
          <a:prstGeom prst="rect">
            <a:avLst/>
          </a:prstGeom>
          <a:noFill/>
        </p:spPr>
        <p:txBody>
          <a:bodyPr wrap="square">
            <a:spAutoFit/>
          </a:bodyPr>
          <a:lstStyle/>
          <a:p>
            <a:pPr marL="0" indent="0">
              <a:buFont typeface="Arial" panose="020B0604020202020204" pitchFamily="34" charset="0"/>
              <a:buNone/>
            </a:pPr>
            <a:r>
              <a:rPr lang="en-US" sz="3200" b="1" smtClean="0"/>
              <a:t>Bone fracture surgery</a:t>
            </a:r>
          </a:p>
          <a:p>
            <a:pPr marL="457200" indent="-457200">
              <a:buFont typeface="Arial" panose="020B0604020202020204" pitchFamily="34" charset="0"/>
              <a:buChar char="•"/>
            </a:pPr>
            <a:r>
              <a:rPr lang="en-US" sz="3200" smtClean="0"/>
              <a:t>Some bone fractures require surgery. Depending on which type of fracture you have — and how badly your bones are damaged — there are few techniques your surgeon might use.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sym typeface="+mn-ea"/>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Management of Fractures </a:t>
            </a:r>
          </a:p>
        </p:txBody>
      </p:sp>
      <p:sp>
        <p:nvSpPr>
          <p:cNvPr id="2" name="TextBox 1"/>
          <p:cNvSpPr txBox="1"/>
          <p:nvPr/>
        </p:nvSpPr>
        <p:spPr>
          <a:xfrm>
            <a:off x="609600" y="1600200"/>
            <a:ext cx="7924800" cy="3815080"/>
          </a:xfrm>
          <a:prstGeom prst="rect">
            <a:avLst/>
          </a:prstGeom>
          <a:noFill/>
        </p:spPr>
        <p:txBody>
          <a:bodyPr wrap="square">
            <a:spAutoFit/>
          </a:bodyPr>
          <a:lstStyle/>
          <a:p>
            <a:pPr marL="0" indent="0">
              <a:buFont typeface="Arial" panose="020B0604020202020204" pitchFamily="34" charset="0"/>
              <a:buNone/>
            </a:pPr>
            <a:r>
              <a:rPr lang="en-US" sz="3200" b="1" smtClean="0"/>
              <a:t>Internal fixation</a:t>
            </a:r>
          </a:p>
          <a:p>
            <a:pPr marL="457200" indent="-457200">
              <a:buFont typeface="Arial" panose="020B0604020202020204" pitchFamily="34" charset="0"/>
              <a:buChar char="•"/>
            </a:pPr>
            <a:r>
              <a:rPr lang="en-US" sz="3000" smtClean="0"/>
              <a:t>Your surgeon will realign (set) your bones to their correct position and then secure them in place so they can heal and grow back together. They usually perform what’s called an internal fixation, which means your surgeon inserts pieces of metal into your bone to hold it in place while it heals.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sym typeface="+mn-ea"/>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797</TotalTime>
  <Words>802</Words>
  <Application>Microsoft Office PowerPoint</Application>
  <PresentationFormat>On-screen Show (4:3)</PresentationFormat>
  <Paragraphs>245</Paragraphs>
  <Slides>19</Slides>
  <Notes>17</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7_SEPDPO</vt:lpstr>
      <vt:lpstr>Business Cooperate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904</cp:revision>
  <cp:lastPrinted>2014-09-05T11:57:00Z</cp:lastPrinted>
  <dcterms:created xsi:type="dcterms:W3CDTF">2014-04-08T13:15:00Z</dcterms:created>
  <dcterms:modified xsi:type="dcterms:W3CDTF">2022-12-15T03:57:55Z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BE07A5BF2DAD4FC2B343F20FAB7B780A</vt:lpwstr>
  </property>
  <property fmtid="{D5CDD505-2E9C-101B-9397-08002B2CF9AE}" pid="3" name="KSOProductBuildVer">
    <vt:lpwstr>1033-11.2.0.11417</vt:lpwstr>
  </property>
</Properties>
</file>