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18" r:id="rId2"/>
  </p:sldMasterIdLst>
  <p:notesMasterIdLst>
    <p:notesMasterId r:id="rId24"/>
  </p:notesMasterIdLst>
  <p:handoutMasterIdLst>
    <p:handoutMasterId r:id="rId25"/>
  </p:handoutMasterIdLst>
  <p:sldIdLst>
    <p:sldId id="483" r:id="rId3"/>
    <p:sldId id="322" r:id="rId4"/>
    <p:sldId id="324" r:id="rId5"/>
    <p:sldId id="362" r:id="rId6"/>
    <p:sldId id="397" r:id="rId7"/>
    <p:sldId id="425" r:id="rId8"/>
    <p:sldId id="472" r:id="rId9"/>
    <p:sldId id="473" r:id="rId10"/>
    <p:sldId id="454" r:id="rId11"/>
    <p:sldId id="474" r:id="rId12"/>
    <p:sldId id="475" r:id="rId13"/>
    <p:sldId id="476" r:id="rId14"/>
    <p:sldId id="477" r:id="rId15"/>
    <p:sldId id="478" r:id="rId16"/>
    <p:sldId id="479" r:id="rId17"/>
    <p:sldId id="480" r:id="rId18"/>
    <p:sldId id="481" r:id="rId19"/>
    <p:sldId id="482" r:id="rId20"/>
    <p:sldId id="351" r:id="rId21"/>
    <p:sldId id="484" r:id="rId22"/>
    <p:sldId id="485" r:id="rId2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60" d="100"/>
          <a:sy n="60" d="100"/>
        </p:scale>
        <p:origin x="-1288" y="-268"/>
      </p:cViewPr>
      <p:guideLst>
        <p:guide orient="horz" pos="2136"/>
        <p:guide pos="2917"/>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12/16/2022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760723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12/16/2022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1682047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12/16/2022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12/16/2022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12/16/2022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12/16/2022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44213AF-26F6-41FA-8D85-E2C5388D6E58}" type="datetimeFigureOut">
              <a:rPr lang="en-US" smtClean="0"/>
              <a:t>12/16/2022</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dirty="0">
              <a:solidFill>
                <a:srgbClr val="FFFFFF"/>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comb/>
  </p:transition>
  <p:timing>
    <p:tnLst>
      <p:par>
        <p:cTn id="1" dur="indefinite" restart="never" nodeType="tmRoot"/>
      </p:par>
    </p:tn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timing>
    <p:tnLst>
      <p:par>
        <p:cTn id="1" dur="indefinite" restart="never" nodeType="tmRoot"/>
      </p:par>
    </p:tnLst>
  </p:timing>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544213AF-26F6-41FA-8D85-E2C5388D6E58}" type="datetimeFigureOut">
              <a:rPr lang="en-US" smtClean="0"/>
              <a:t>12/16/2022</a:t>
            </a:fld>
            <a:endParaRPr lang="en-US"/>
          </a:p>
        </p:txBody>
      </p:sp>
      <p:sp>
        <p:nvSpPr>
          <p:cNvPr id="91" name="Footer Placeholder 90"/>
          <p:cNvSpPr>
            <a:spLocks noGrp="1"/>
          </p:cNvSpPr>
          <p:nvPr>
            <p:ph type="ftr" sz="quarter" idx="11"/>
          </p:nvPr>
        </p:nvSpPr>
        <p:spPr/>
        <p:txBody>
          <a:bodyPr/>
          <a:lstStyle/>
          <a:p>
            <a:endParaRPr kumimoji="0" lang="en-US"/>
          </a:p>
        </p:txBody>
      </p:sp>
      <p:sp>
        <p:nvSpPr>
          <p:cNvPr id="92" name="Slide Number Placeholder 91"/>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transition spd="slow">
    <p:comb/>
  </p:transition>
  <p:timing>
    <p:tnLst>
      <p:par>
        <p:cTn id="1" dur="indefinite" restart="never" nodeType="tmRoot"/>
      </p:par>
    </p:tnLst>
  </p:timing>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12/16/2022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timing>
    <p:tnLst>
      <p:par>
        <p:cTn id="1" dur="indefinite" restart="never" nodeType="tmRoot"/>
      </p:par>
    </p:tnLst>
  </p:timing>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timing>
    <p:tnLst>
      <p:par>
        <p:cTn id="1" dur="indefinite" restart="never" nodeType="tmRoot"/>
      </p:par>
    </p:tnLst>
  </p:timing>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timing>
    <p:tnLst>
      <p:par>
        <p:cTn id="1" dur="indefinite" restart="never" nodeType="tmRoot"/>
      </p:par>
    </p:tnLst>
  </p:timing>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4213AF-26F6-41FA-8D85-E2C5388D6E58}" type="datetimeFigureOut">
              <a:rPr lang="en-US" smtClean="0"/>
              <a:t>12/16/2022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timing>
    <p:tnLst>
      <p:par>
        <p:cTn id="1" dur="indefinite" restart="never" nodeType="tmRoot"/>
      </p:par>
    </p:tnLst>
  </p:timing>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12/16/2022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timing>
    <p:tnLst>
      <p:par>
        <p:cTn id="1" dur="indefinite" restart="never" nodeType="tmRoot"/>
      </p:par>
    </p:tnLst>
  </p:timing>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12/16/2022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timing>
    <p:tnLst>
      <p:par>
        <p:cTn id="1" dur="indefinite" restart="never" nodeType="tmRoot"/>
      </p:par>
    </p:tnLst>
  </p:timing>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12/16/2022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timing>
    <p:tnLst>
      <p:par>
        <p:cTn id="1" dur="indefinite" restart="never" nodeType="tmRoot"/>
      </p:par>
    </p:tnLst>
  </p:timing>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12/16/2022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E48785BE-30D6-45E9-9828-9A90A2D6DF6D}" type="datetime1">
              <a:rPr lang="en-US" smtClean="0"/>
              <a:pPr/>
              <a:t>12/16/2022</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 id="2147483706" r:id="rId17"/>
    <p:sldLayoutId id="2147483708" r:id="rId18"/>
    <p:sldLayoutId id="2147483709" r:id="rId19"/>
    <p:sldLayoutId id="2147483710" r:id="rId20"/>
    <p:sldLayoutId id="2147483711" r:id="rId21"/>
    <p:sldLayoutId id="2147483712" r:id="rId22"/>
    <p:sldLayoutId id="2147483713" r:id="rId23"/>
    <p:sldLayoutId id="2147483714" r:id="rId24"/>
    <p:sldLayoutId id="2147483715" r:id="rId25"/>
    <p:sldLayoutId id="2147483716" r:id="rId26"/>
  </p:sldLayoutIdLst>
  <p:transition spd="slow">
    <p:comb/>
  </p:transition>
  <p:timing>
    <p:tnLst>
      <p:par>
        <p:cTn id="1" dur="indefinite" restart="never" nodeType="tmRoot"/>
      </p:par>
    </p:tnLst>
  </p:timing>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0" y="5791200"/>
            <a:ext cx="9144000" cy="769441"/>
          </a:xfrm>
          <a:prstGeom prst="rect">
            <a:avLst/>
          </a:prstGeom>
          <a:solidFill>
            <a:schemeClr val="tx2">
              <a:lumMod val="75000"/>
              <a:lumOff val="25000"/>
            </a:schemeClr>
          </a:solidFill>
          <a:ln w="9525">
            <a:noFill/>
            <a:miter lim="800000"/>
            <a:headEnd/>
            <a:tailEnd/>
          </a:ln>
        </p:spPr>
        <p:txBody>
          <a:bodyPr wrap="square">
            <a:spAutoFit/>
          </a:bodyPr>
          <a:lstStyle/>
          <a:p>
            <a:pPr eaLnBrk="0" hangingPunct="0">
              <a:spcBef>
                <a:spcPct val="50000"/>
              </a:spcBef>
            </a:pPr>
            <a:r>
              <a:rPr lang="en-US" sz="24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Studymafia.org                                        Studymafia.org               </a:t>
            </a:r>
            <a:endParaRPr lang="en-US" sz="2000" b="1" dirty="0">
              <a:solidFill>
                <a:schemeClr val="bg1"/>
              </a:solidFill>
              <a:latin typeface="+mn-lt"/>
              <a:cs typeface="Times New Roman" pitchFamily="18" charset="0"/>
            </a:endParaRPr>
          </a:p>
        </p:txBody>
      </p:sp>
      <p:sp>
        <p:nvSpPr>
          <p:cNvPr id="8" name="Rectangle 7"/>
          <p:cNvSpPr/>
          <p:nvPr/>
        </p:nvSpPr>
        <p:spPr>
          <a:xfrm>
            <a:off x="2362200" y="2131874"/>
            <a:ext cx="5105400" cy="1754326"/>
          </a:xfrm>
          <a:prstGeom prst="rect">
            <a:avLst/>
          </a:prstGeom>
          <a:solidFill>
            <a:schemeClr val="tx1"/>
          </a:solidFill>
        </p:spPr>
        <p:txBody>
          <a:bodyPr wrap="square">
            <a:spAutoFit/>
          </a:bodyPr>
          <a:lstStyle/>
          <a:p>
            <a:pPr algn="ctr" fontAlgn="auto">
              <a:spcBef>
                <a:spcPts val="0"/>
              </a:spcBef>
              <a:spcAft>
                <a:spcPts val="0"/>
              </a:spcAft>
              <a:defRPr/>
            </a:pPr>
            <a:r>
              <a:rPr lang="en-US" altLang="en-US" sz="5400" b="1" dirty="0" smtClean="0">
                <a:solidFill>
                  <a:srgbClr val="0070C0"/>
                </a:solidFill>
                <a:latin typeface="Times New Roman" pitchFamily="18" charset="0"/>
                <a:cs typeface="Times New Roman" pitchFamily="18" charset="0"/>
              </a:rPr>
              <a:t>Educational </a:t>
            </a:r>
            <a:r>
              <a:rPr lang="en-US" altLang="en-US" sz="5400" b="1" dirty="0" smtClean="0">
                <a:solidFill>
                  <a:schemeClr val="bg1">
                    <a:lumMod val="75000"/>
                    <a:lumOff val="25000"/>
                  </a:schemeClr>
                </a:solidFill>
                <a:latin typeface="Times New Roman" pitchFamily="18" charset="0"/>
                <a:cs typeface="Times New Roman" pitchFamily="18" charset="0"/>
              </a:rPr>
              <a:t>Technology</a:t>
            </a:r>
            <a:endParaRPr lang="en-US" sz="5400" b="1" spc="300" dirty="0">
              <a:ln w="11430" cmpd="sng">
                <a:solidFill>
                  <a:schemeClr val="accent1">
                    <a:tint val="10000"/>
                  </a:schemeClr>
                </a:solidFill>
                <a:prstDash val="solid"/>
                <a:miter lim="800000"/>
              </a:ln>
              <a:solidFill>
                <a:schemeClr val="bg1">
                  <a:lumMod val="75000"/>
                  <a:lumOff val="2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21681945"/>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Technologies in Education</a:t>
            </a:r>
          </a:p>
        </p:txBody>
      </p:sp>
      <p:sp>
        <p:nvSpPr>
          <p:cNvPr id="2" name="TextBox 1"/>
          <p:cNvSpPr txBox="1"/>
          <p:nvPr/>
        </p:nvSpPr>
        <p:spPr>
          <a:xfrm>
            <a:off x="609600" y="1676400"/>
            <a:ext cx="8153400" cy="4246245"/>
          </a:xfrm>
          <a:prstGeom prst="rect">
            <a:avLst/>
          </a:prstGeom>
          <a:noFill/>
        </p:spPr>
        <p:txBody>
          <a:bodyPr wrap="square">
            <a:spAutoFit/>
          </a:bodyPr>
          <a:lstStyle/>
          <a:p>
            <a:pPr marL="0" indent="0">
              <a:buFont typeface="Arial" panose="020B0604020202020204" pitchFamily="34" charset="0"/>
              <a:buNone/>
            </a:pPr>
            <a:r>
              <a:rPr sz="3000" b="1" dirty="0" smtClean="0"/>
              <a:t>Computers, tablets, and mobile devices</a:t>
            </a:r>
          </a:p>
          <a:p>
            <a:pPr marL="457200" indent="-457200">
              <a:buFont typeface="Arial" panose="020B0604020202020204" pitchFamily="34" charset="0"/>
              <a:buChar char="•"/>
            </a:pPr>
            <a:r>
              <a:rPr sz="3000" dirty="0" smtClean="0"/>
              <a:t>Collaborative learning is a group-based learning approach in which learners are mutually engaged in a coordinated fashion to achieve a learning goal or complete a learning task. </a:t>
            </a:r>
          </a:p>
          <a:p>
            <a:pPr marL="457200" indent="-457200">
              <a:buFont typeface="Arial" panose="020B0604020202020204" pitchFamily="34" charset="0"/>
              <a:buChar char="•"/>
            </a:pPr>
            <a:r>
              <a:rPr sz="3000" dirty="0" smtClean="0"/>
              <a:t>With recent developments in smartphone technology, the processing powers and storage capabilities of modern mobiles allow for advanced development and the use of apps.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Technologies in Education</a:t>
            </a:r>
          </a:p>
        </p:txBody>
      </p:sp>
      <p:sp>
        <p:nvSpPr>
          <p:cNvPr id="2" name="TextBox 1"/>
          <p:cNvSpPr txBox="1"/>
          <p:nvPr/>
        </p:nvSpPr>
        <p:spPr>
          <a:xfrm>
            <a:off x="609600" y="1676400"/>
            <a:ext cx="8153400" cy="4246245"/>
          </a:xfrm>
          <a:prstGeom prst="rect">
            <a:avLst/>
          </a:prstGeom>
          <a:noFill/>
        </p:spPr>
        <p:txBody>
          <a:bodyPr wrap="square">
            <a:spAutoFit/>
          </a:bodyPr>
          <a:lstStyle/>
          <a:p>
            <a:pPr marL="0" indent="0">
              <a:buFont typeface="Arial" panose="020B0604020202020204" pitchFamily="34" charset="0"/>
              <a:buNone/>
            </a:pPr>
            <a:r>
              <a:rPr sz="3000" b="1" dirty="0" smtClean="0"/>
              <a:t>Collaborative and social learning</a:t>
            </a:r>
          </a:p>
          <a:p>
            <a:pPr marL="457200" indent="-457200">
              <a:buFont typeface="Arial" panose="020B0604020202020204" pitchFamily="34" charset="0"/>
              <a:buChar char="•"/>
            </a:pPr>
            <a:r>
              <a:rPr sz="3000" dirty="0" smtClean="0"/>
              <a:t>Group webpages, blogs, wikis, and Twitter allow learners and educators to post thoughts, ideas, and comments on a website in an interactive learning environment.</a:t>
            </a:r>
          </a:p>
          <a:p>
            <a:pPr marL="457200" indent="-457200">
              <a:buFont typeface="Arial" panose="020B0604020202020204" pitchFamily="34" charset="0"/>
              <a:buChar char="•"/>
            </a:pPr>
            <a:r>
              <a:rPr sz="3000" dirty="0" smtClean="0"/>
              <a:t>Social networking sites are virtual communities for people interested in a particular subject to communicate by voice, chat, instant message, video conference, or blogs.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Technologies in Education</a:t>
            </a:r>
          </a:p>
        </p:txBody>
      </p:sp>
      <p:sp>
        <p:nvSpPr>
          <p:cNvPr id="2" name="TextBox 1"/>
          <p:cNvSpPr txBox="1"/>
          <p:nvPr/>
        </p:nvSpPr>
        <p:spPr>
          <a:xfrm>
            <a:off x="609600" y="1676400"/>
            <a:ext cx="8153400" cy="3784600"/>
          </a:xfrm>
          <a:prstGeom prst="rect">
            <a:avLst/>
          </a:prstGeom>
          <a:noFill/>
        </p:spPr>
        <p:txBody>
          <a:bodyPr wrap="square">
            <a:spAutoFit/>
          </a:bodyPr>
          <a:lstStyle/>
          <a:p>
            <a:pPr marL="0" indent="0">
              <a:buFont typeface="Arial" panose="020B0604020202020204" pitchFamily="34" charset="0"/>
              <a:buNone/>
            </a:pPr>
            <a:r>
              <a:rPr sz="3000" b="1" dirty="0" smtClean="0"/>
              <a:t>Whiteboards</a:t>
            </a:r>
          </a:p>
          <a:p>
            <a:pPr marL="457200" indent="-457200">
              <a:buFont typeface="Arial" panose="020B0604020202020204" pitchFamily="34" charset="0"/>
              <a:buChar char="•"/>
            </a:pPr>
            <a:r>
              <a:rPr sz="3000" dirty="0" smtClean="0"/>
              <a:t>There are three types of whiteboards.[118] The initial whiteboards, analogous to blackboards, date from the late 1950s. </a:t>
            </a:r>
          </a:p>
          <a:p>
            <a:pPr marL="457200" indent="-457200">
              <a:buFont typeface="Arial" panose="020B0604020202020204" pitchFamily="34" charset="0"/>
              <a:buChar char="•"/>
            </a:pPr>
            <a:r>
              <a:rPr sz="3000" dirty="0" smtClean="0"/>
              <a:t>The term whiteboard is also used metaphorically to refer to virtual whiteboards in which computer software applications simulate whiteboards by allowing writing or drawing.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Technologies in Education</a:t>
            </a:r>
          </a:p>
        </p:txBody>
      </p:sp>
      <p:sp>
        <p:nvSpPr>
          <p:cNvPr id="2" name="TextBox 1"/>
          <p:cNvSpPr txBox="1"/>
          <p:nvPr/>
        </p:nvSpPr>
        <p:spPr>
          <a:xfrm>
            <a:off x="609600" y="1676400"/>
            <a:ext cx="8153400" cy="4246245"/>
          </a:xfrm>
          <a:prstGeom prst="rect">
            <a:avLst/>
          </a:prstGeom>
          <a:noFill/>
        </p:spPr>
        <p:txBody>
          <a:bodyPr wrap="square">
            <a:spAutoFit/>
          </a:bodyPr>
          <a:lstStyle/>
          <a:p>
            <a:pPr marL="0" indent="0">
              <a:buFont typeface="Arial" panose="020B0604020202020204" pitchFamily="34" charset="0"/>
              <a:buNone/>
            </a:pPr>
            <a:r>
              <a:rPr sz="3000" b="1" dirty="0" smtClean="0"/>
              <a:t>Virtual classroom</a:t>
            </a:r>
          </a:p>
          <a:p>
            <a:pPr marL="457200" indent="-457200">
              <a:buFont typeface="Arial" panose="020B0604020202020204" pitchFamily="34" charset="0"/>
              <a:buChar char="•"/>
            </a:pPr>
            <a:r>
              <a:rPr sz="3000" dirty="0" smtClean="0"/>
              <a:t>A virtual learning environment (VLE), also known as a learning platform, simulates a virtual classroom or meetings by simultaneously mixing several communication technologies. </a:t>
            </a:r>
          </a:p>
          <a:p>
            <a:pPr marL="457200" indent="-457200">
              <a:buFont typeface="Arial" panose="020B0604020202020204" pitchFamily="34" charset="0"/>
              <a:buChar char="•"/>
            </a:pPr>
            <a:r>
              <a:rPr sz="3000" dirty="0" smtClean="0"/>
              <a:t>Web conferencing software enables students and instructors to communicate with each other via webcam, microphone, and real-time chatting in a group setting.</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Technologies in Education</a:t>
            </a:r>
          </a:p>
        </p:txBody>
      </p:sp>
      <p:sp>
        <p:nvSpPr>
          <p:cNvPr id="2" name="TextBox 1"/>
          <p:cNvSpPr txBox="1"/>
          <p:nvPr/>
        </p:nvSpPr>
        <p:spPr>
          <a:xfrm>
            <a:off x="609600" y="1676400"/>
            <a:ext cx="8153400" cy="4246245"/>
          </a:xfrm>
          <a:prstGeom prst="rect">
            <a:avLst/>
          </a:prstGeom>
          <a:noFill/>
        </p:spPr>
        <p:txBody>
          <a:bodyPr wrap="square">
            <a:spAutoFit/>
          </a:bodyPr>
          <a:lstStyle/>
          <a:p>
            <a:pPr marL="0" indent="0">
              <a:buFont typeface="Arial" panose="020B0604020202020204" pitchFamily="34" charset="0"/>
              <a:buNone/>
            </a:pPr>
            <a:r>
              <a:rPr sz="3000" b="1" dirty="0" smtClean="0"/>
              <a:t>Learning management system</a:t>
            </a:r>
          </a:p>
          <a:p>
            <a:pPr marL="457200" indent="-457200">
              <a:buFont typeface="Arial" panose="020B0604020202020204" pitchFamily="34" charset="0"/>
              <a:buChar char="•"/>
            </a:pPr>
            <a:r>
              <a:rPr sz="3000" dirty="0" smtClean="0"/>
              <a:t>A learning management system (LMS) is software used for delivering, tracking, and managing training and education. </a:t>
            </a:r>
          </a:p>
          <a:p>
            <a:pPr marL="457200" indent="-457200">
              <a:buFont typeface="Arial" panose="020B0604020202020204" pitchFamily="34" charset="0"/>
              <a:buChar char="•"/>
            </a:pPr>
            <a:r>
              <a:rPr sz="3000" dirty="0" smtClean="0"/>
              <a:t>It tracks data about attendance, time on task, and student progress. Educators can post announcements, grade assignments, check on course activities, and participate in class discussions.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Technologies in Education</a:t>
            </a:r>
          </a:p>
        </p:txBody>
      </p:sp>
      <p:sp>
        <p:nvSpPr>
          <p:cNvPr id="2" name="TextBox 1"/>
          <p:cNvSpPr txBox="1"/>
          <p:nvPr/>
        </p:nvSpPr>
        <p:spPr>
          <a:xfrm>
            <a:off x="762000" y="1676400"/>
            <a:ext cx="7385685" cy="3784600"/>
          </a:xfrm>
          <a:prstGeom prst="rect">
            <a:avLst/>
          </a:prstGeom>
          <a:noFill/>
        </p:spPr>
        <p:txBody>
          <a:bodyPr wrap="square">
            <a:spAutoFit/>
          </a:bodyPr>
          <a:lstStyle/>
          <a:p>
            <a:pPr marL="0" indent="0">
              <a:buFont typeface="Arial" panose="020B0604020202020204" pitchFamily="34" charset="0"/>
              <a:buNone/>
            </a:pPr>
            <a:r>
              <a:rPr sz="3000" b="1" dirty="0" smtClean="0"/>
              <a:t>Learning content management system</a:t>
            </a:r>
          </a:p>
          <a:p>
            <a:pPr marL="457200" indent="-457200">
              <a:buFont typeface="Arial" panose="020B0604020202020204" pitchFamily="34" charset="0"/>
              <a:buChar char="•"/>
            </a:pPr>
            <a:r>
              <a:rPr sz="3000" dirty="0" smtClean="0"/>
              <a:t>A learning content management system (LCMS) is software for author content (courses, reusable content objects). </a:t>
            </a:r>
          </a:p>
          <a:p>
            <a:pPr marL="457200" indent="-457200">
              <a:buFont typeface="Arial" panose="020B0604020202020204" pitchFamily="34" charset="0"/>
              <a:buChar char="•"/>
            </a:pPr>
            <a:r>
              <a:rPr sz="3000" dirty="0" smtClean="0"/>
              <a:t>An LCMS may be solely dedicated to producing and publishing content that is hosted on an LMS, or it can host the content itself.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Technologies in Education</a:t>
            </a:r>
          </a:p>
        </p:txBody>
      </p:sp>
      <p:sp>
        <p:nvSpPr>
          <p:cNvPr id="2" name="TextBox 1"/>
          <p:cNvSpPr txBox="1"/>
          <p:nvPr/>
        </p:nvSpPr>
        <p:spPr>
          <a:xfrm>
            <a:off x="554990" y="1600200"/>
            <a:ext cx="8235315" cy="4246245"/>
          </a:xfrm>
          <a:prstGeom prst="rect">
            <a:avLst/>
          </a:prstGeom>
          <a:noFill/>
        </p:spPr>
        <p:txBody>
          <a:bodyPr wrap="square">
            <a:spAutoFit/>
          </a:bodyPr>
          <a:lstStyle/>
          <a:p>
            <a:pPr marL="0" indent="0">
              <a:buFont typeface="Arial" panose="020B0604020202020204" pitchFamily="34" charset="0"/>
              <a:buNone/>
            </a:pPr>
            <a:r>
              <a:rPr sz="3000" b="1" dirty="0" smtClean="0"/>
              <a:t>Computer-aided assessment</a:t>
            </a:r>
          </a:p>
          <a:p>
            <a:pPr marL="457200" indent="-457200">
              <a:buFont typeface="Arial" panose="020B0604020202020204" pitchFamily="34" charset="0"/>
              <a:buChar char="•"/>
            </a:pPr>
            <a:r>
              <a:rPr sz="3000" dirty="0" smtClean="0"/>
              <a:t>Computer-aided assessment (e-assessment) ranges from automated multiple-choice tests to more sophisticated systems. </a:t>
            </a:r>
          </a:p>
          <a:p>
            <a:pPr marL="457200" indent="-457200">
              <a:buFont typeface="Arial" panose="020B0604020202020204" pitchFamily="34" charset="0"/>
              <a:buChar char="•"/>
            </a:pPr>
            <a:r>
              <a:rPr sz="3000" dirty="0" smtClean="0"/>
              <a:t>With some systems, feedback can be geared towards a student's specific mistakes, or the computer can navigate the student through a series of questions adapting to what the student appears to have learned or not learned.</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Technologies in Education</a:t>
            </a:r>
          </a:p>
        </p:txBody>
      </p:sp>
      <p:sp>
        <p:nvSpPr>
          <p:cNvPr id="2" name="TextBox 1"/>
          <p:cNvSpPr txBox="1"/>
          <p:nvPr/>
        </p:nvSpPr>
        <p:spPr>
          <a:xfrm>
            <a:off x="554990" y="1600200"/>
            <a:ext cx="8235315" cy="4707890"/>
          </a:xfrm>
          <a:prstGeom prst="rect">
            <a:avLst/>
          </a:prstGeom>
          <a:noFill/>
        </p:spPr>
        <p:txBody>
          <a:bodyPr wrap="square">
            <a:spAutoFit/>
          </a:bodyPr>
          <a:lstStyle/>
          <a:p>
            <a:pPr marL="0" indent="0">
              <a:buFont typeface="Arial" panose="020B0604020202020204" pitchFamily="34" charset="0"/>
              <a:buNone/>
            </a:pPr>
            <a:r>
              <a:rPr sz="3000" b="1" dirty="0" smtClean="0"/>
              <a:t>Training management system</a:t>
            </a:r>
          </a:p>
          <a:p>
            <a:pPr marL="457200" indent="-457200">
              <a:buFont typeface="Arial" panose="020B0604020202020204" pitchFamily="34" charset="0"/>
              <a:buChar char="•"/>
            </a:pPr>
            <a:r>
              <a:rPr sz="3000" dirty="0" smtClean="0"/>
              <a:t>A training management system or training resource management system is software designed to optimize instructor-led training management. </a:t>
            </a:r>
          </a:p>
          <a:p>
            <a:pPr marL="457200" indent="-457200">
              <a:buFont typeface="Arial" panose="020B0604020202020204" pitchFamily="34" charset="0"/>
              <a:buChar char="•"/>
            </a:pPr>
            <a:r>
              <a:rPr sz="3000" dirty="0" smtClean="0"/>
              <a:t>Similar to an enterprise resource planning (ERP), it is a back office tool that aims at streamlining every aspect of the training process: planning (training plan and budget forecasting),  reporting, and sales for-profit training providers.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D5BBC35B-A44B-4119-B8DA-DE9E3DFADA20}" type="slidenum">
              <a:rPr kumimoji="0" lang="en-US" smtClean="0"/>
              <a:t>18</a:t>
            </a:fld>
            <a:endParaRPr kumimoji="0" lang="en-US" sz="1000" b="0">
              <a:solidFill>
                <a:schemeClr val="tx1"/>
              </a:solidFill>
            </a:endParaRPr>
          </a:p>
        </p:txBody>
      </p:sp>
      <p:pic>
        <p:nvPicPr>
          <p:cNvPr id="4" name="Picture 3" descr="Porukara  College  of  Education (12)"/>
          <p:cNvPicPr>
            <a:picLocks noChangeAspect="1"/>
          </p:cNvPicPr>
          <p:nvPr/>
        </p:nvPicPr>
        <p:blipFill>
          <a:blip r:embed="rId2"/>
          <a:stretch>
            <a:fillRect/>
          </a:stretch>
        </p:blipFill>
        <p:spPr>
          <a:xfrm>
            <a:off x="76200" y="0"/>
            <a:ext cx="9001125" cy="6831330"/>
          </a:xfrm>
          <a:prstGeom prst="rect">
            <a:avLst/>
          </a:prstGeom>
        </p:spPr>
      </p:pic>
    </p:spTree>
  </p:cSld>
  <p:clrMapOvr>
    <a:masterClrMapping/>
  </p:clrMapOvr>
  <p:transition spd="slow">
    <p:comb/>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676525"/>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Educational Technology is the field of study that investigates the process of analyzing, designing, developing, implementing, and evaluating the instructional environment, learning materials, learners, and the learning process in order to improve teaching and learning.</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19</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Theory of Educational Technology</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Technologies in Education</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183880" cy="1051560"/>
          </a:xfrm>
        </p:spPr>
        <p:txBody>
          <a:bodyPr>
            <a:normAutofit/>
          </a:bodyPr>
          <a:lstStyle/>
          <a:p>
            <a:r>
              <a:rPr lang="en-US" sz="4800" dirty="0">
                <a:solidFill>
                  <a:schemeClr val="accent2">
                    <a:lumMod val="60000"/>
                    <a:lumOff val="40000"/>
                  </a:schemeClr>
                </a:solidFill>
              </a:rPr>
              <a:t>References</a:t>
            </a:r>
          </a:p>
        </p:txBody>
      </p:sp>
      <p:sp>
        <p:nvSpPr>
          <p:cNvPr id="3" name="Content Placeholder 2"/>
          <p:cNvSpPr>
            <a:spLocks noGrp="1"/>
          </p:cNvSpPr>
          <p:nvPr>
            <p:ph idx="1"/>
          </p:nvPr>
        </p:nvSpPr>
        <p:spPr>
          <a:xfrm>
            <a:off x="152400" y="1905000"/>
            <a:ext cx="8183880" cy="4187952"/>
          </a:xfrm>
        </p:spPr>
        <p:txBody>
          <a:bodyPr>
            <a:normAutofit/>
          </a:bodyPr>
          <a:lstStyle/>
          <a:p>
            <a:pPr lvl="1"/>
            <a:r>
              <a:rPr lang="en-US" sz="2800" dirty="0" smtClean="0"/>
              <a:t>Google.com</a:t>
            </a:r>
          </a:p>
          <a:p>
            <a:pPr lvl="1"/>
            <a:r>
              <a:rPr lang="en-US" sz="2800" dirty="0" smtClean="0"/>
              <a:t>Wikipedia.org</a:t>
            </a:r>
          </a:p>
          <a:p>
            <a:pPr lvl="1"/>
            <a:r>
              <a:rPr lang="en-US" sz="2800" dirty="0" smtClean="0"/>
              <a:t>Studymafia.org</a:t>
            </a:r>
          </a:p>
          <a:p>
            <a:pPr lvl="1"/>
            <a:r>
              <a:rPr lang="en-US" sz="2800" dirty="0" smtClean="0"/>
              <a:t>Slidespanda.com</a:t>
            </a:r>
          </a:p>
        </p:txBody>
      </p:sp>
    </p:spTree>
    <p:extLst>
      <p:ext uri="{BB962C8B-B14F-4D97-AF65-F5344CB8AC3E}">
        <p14:creationId xmlns:p14="http://schemas.microsoft.com/office/powerpoint/2010/main" val="1131437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chemeClr val="tx1"/>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bg1">
                    <a:lumMod val="75000"/>
                    <a:lumOff val="25000"/>
                  </a:schemeClr>
                </a:solidFill>
              </a:rPr>
              <a:t>.org</a:t>
            </a:r>
            <a:endParaRPr lang="en-US" sz="5400" b="1" dirty="0">
              <a:solidFill>
                <a:schemeClr val="bg1">
                  <a:lumMod val="75000"/>
                  <a:lumOff val="25000"/>
                </a:schemeClr>
              </a:solidFill>
            </a:endParaRPr>
          </a:p>
        </p:txBody>
      </p:sp>
    </p:spTree>
    <p:extLst>
      <p:ext uri="{BB962C8B-B14F-4D97-AF65-F5344CB8AC3E}">
        <p14:creationId xmlns:p14="http://schemas.microsoft.com/office/powerpoint/2010/main" val="3328794390"/>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930" y="1603375"/>
            <a:ext cx="81407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3000" b="1" dirty="0" smtClean="0"/>
              <a:t>    </a:t>
            </a:r>
            <a:r>
              <a:rPr sz="3000" b="1" dirty="0" smtClean="0"/>
              <a:t>Educational technology (commonly abbreviated as edutech, or edtech) is the combined use of computer hardware, software, and educational theory and practice to facilitate learning.</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educational-technology"/>
          <p:cNvPicPr>
            <a:picLocks noChangeAspect="1"/>
          </p:cNvPicPr>
          <p:nvPr/>
        </p:nvPicPr>
        <p:blipFill>
          <a:blip r:embed="rId3"/>
          <a:srcRect l="-2265" b="15493"/>
          <a:stretch>
            <a:fillRect/>
          </a:stretch>
        </p:blipFill>
        <p:spPr>
          <a:xfrm>
            <a:off x="1905000" y="3657600"/>
            <a:ext cx="5217795" cy="286702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5963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3000" dirty="0" smtClean="0"/>
              <a:t>In addition to the practical educational experience, educational technology is based on theoretical knowledge from various disciplines such as communication, education, psychology, sociology, artificial intelligence, and computer science.</a:t>
            </a:r>
          </a:p>
          <a:p>
            <a:r>
              <a:rPr lang="en-US" sz="3000" dirty="0" smtClean="0"/>
              <a:t>It encompasses several domains including learning theory, computer-based training, online learning, and m-learning where mobile technologies are used.</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technology-in-education-1"/>
          <p:cNvPicPr>
            <a:picLocks noChangeAspect="1"/>
          </p:cNvPicPr>
          <p:nvPr/>
        </p:nvPicPr>
        <p:blipFill>
          <a:blip r:embed="rId3"/>
          <a:stretch>
            <a:fillRect/>
          </a:stretch>
        </p:blipFill>
        <p:spPr>
          <a:xfrm>
            <a:off x="0" y="-635"/>
            <a:ext cx="9144000" cy="692721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Theory of Educational Technology</a:t>
            </a:r>
          </a:p>
        </p:txBody>
      </p:sp>
      <p:sp>
        <p:nvSpPr>
          <p:cNvPr id="2" name="TextBox 1"/>
          <p:cNvSpPr txBox="1"/>
          <p:nvPr/>
        </p:nvSpPr>
        <p:spPr>
          <a:xfrm>
            <a:off x="609600" y="1676400"/>
            <a:ext cx="7696200" cy="3322955"/>
          </a:xfrm>
          <a:prstGeom prst="rect">
            <a:avLst/>
          </a:prstGeom>
          <a:noFill/>
        </p:spPr>
        <p:txBody>
          <a:bodyPr wrap="square">
            <a:spAutoFit/>
          </a:bodyPr>
          <a:lstStyle/>
          <a:p>
            <a:pPr marL="0" indent="0">
              <a:buFont typeface="Arial" panose="020B0604020202020204" pitchFamily="34" charset="0"/>
              <a:buNone/>
            </a:pPr>
            <a:r>
              <a:rPr lang="en-US" sz="3000" b="1" dirty="0" smtClean="0"/>
              <a:t>Behaviorism</a:t>
            </a:r>
            <a:endParaRPr lang="en-US" sz="3000" dirty="0" smtClean="0"/>
          </a:p>
          <a:p>
            <a:pPr marL="457200" indent="-457200">
              <a:buFont typeface="Arial" panose="020B0604020202020204" pitchFamily="34" charset="0"/>
              <a:buChar char="•"/>
            </a:pPr>
            <a:r>
              <a:rPr lang="en-US" sz="3000" dirty="0" smtClean="0"/>
              <a:t>Teaching in behaviorism has been linked to training, emphasizing animal learning experiments. Since behaviorism consists of the view of teaching people how to do something with rewards and punishments, it is related to training people.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Theory of Educational Technology</a:t>
            </a:r>
          </a:p>
        </p:txBody>
      </p:sp>
      <p:sp>
        <p:nvSpPr>
          <p:cNvPr id="2" name="TextBox 1"/>
          <p:cNvSpPr txBox="1"/>
          <p:nvPr/>
        </p:nvSpPr>
        <p:spPr>
          <a:xfrm>
            <a:off x="609600" y="1676400"/>
            <a:ext cx="7696200" cy="4431030"/>
          </a:xfrm>
          <a:prstGeom prst="rect">
            <a:avLst/>
          </a:prstGeom>
          <a:noFill/>
        </p:spPr>
        <p:txBody>
          <a:bodyPr wrap="square">
            <a:spAutoFit/>
          </a:bodyPr>
          <a:lstStyle/>
          <a:p>
            <a:pPr marL="0" indent="0">
              <a:buFont typeface="Arial" panose="020B0604020202020204" pitchFamily="34" charset="0"/>
              <a:buNone/>
            </a:pPr>
            <a:r>
              <a:rPr lang="en-US" sz="3000" b="1" dirty="0" smtClean="0"/>
              <a:t>Cognitivism</a:t>
            </a:r>
          </a:p>
          <a:p>
            <a:pPr marL="457200" indent="-457200">
              <a:buFont typeface="Arial" panose="020B0604020202020204" pitchFamily="34" charset="0"/>
              <a:buChar char="•"/>
            </a:pPr>
            <a:r>
              <a:rPr lang="en-US" sz="2800" dirty="0" smtClean="0"/>
              <a:t>Cognitive science underwent significant change in the 1960s and 1970s to the point that some described the period as a "cognitive revolution", particularly in reaction to behaviorism.</a:t>
            </a:r>
          </a:p>
          <a:p>
            <a:pPr marL="457200" indent="-457200">
              <a:buFont typeface="Arial" panose="020B0604020202020204" pitchFamily="34" charset="0"/>
              <a:buChar char="•"/>
            </a:pPr>
            <a:r>
              <a:rPr lang="en-US" sz="2800" dirty="0" smtClean="0"/>
              <a:t>While retaining the empirical framework of behaviorism, cognitive psychology theories look beyond behavior to explain brain-based learning by considering how human memory works to promote learning.</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Theory of Educational Technology</a:t>
            </a:r>
          </a:p>
        </p:txBody>
      </p:sp>
      <p:sp>
        <p:nvSpPr>
          <p:cNvPr id="2" name="TextBox 1"/>
          <p:cNvSpPr txBox="1"/>
          <p:nvPr/>
        </p:nvSpPr>
        <p:spPr>
          <a:xfrm>
            <a:off x="609600" y="1676400"/>
            <a:ext cx="8270875" cy="4431030"/>
          </a:xfrm>
          <a:prstGeom prst="rect">
            <a:avLst/>
          </a:prstGeom>
          <a:noFill/>
        </p:spPr>
        <p:txBody>
          <a:bodyPr wrap="square">
            <a:spAutoFit/>
          </a:bodyPr>
          <a:lstStyle/>
          <a:p>
            <a:pPr marL="0" indent="0">
              <a:buFont typeface="Arial" panose="020B0604020202020204" pitchFamily="34" charset="0"/>
              <a:buNone/>
            </a:pPr>
            <a:r>
              <a:rPr lang="en-US" sz="3000" b="1" dirty="0" smtClean="0"/>
              <a:t>Constructivism</a:t>
            </a:r>
          </a:p>
          <a:p>
            <a:pPr marL="457200" indent="-457200">
              <a:buFont typeface="Arial" panose="020B0604020202020204" pitchFamily="34" charset="0"/>
              <a:buChar char="•"/>
            </a:pPr>
            <a:r>
              <a:rPr lang="en-US" sz="2800" dirty="0" smtClean="0"/>
              <a:t>Educational psychologists distinguish between several types of constructivism: individual (or psychological) constructivism, such as Piaget's theory of cognitive development, and social constructivism. </a:t>
            </a:r>
          </a:p>
          <a:p>
            <a:pPr marL="457200" indent="-457200">
              <a:buFont typeface="Arial" panose="020B0604020202020204" pitchFamily="34" charset="0"/>
              <a:buChar char="•"/>
            </a:pPr>
            <a:r>
              <a:rPr lang="en-US" sz="2800" dirty="0" smtClean="0"/>
              <a:t>This form of constructivism has a primary focus on how learners construct their own meaning from new information, as they interact with reality and with other learners who bring different perspectives.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Technologies in Education</a:t>
            </a:r>
          </a:p>
        </p:txBody>
      </p:sp>
      <p:sp>
        <p:nvSpPr>
          <p:cNvPr id="2" name="TextBox 1"/>
          <p:cNvSpPr txBox="1"/>
          <p:nvPr/>
        </p:nvSpPr>
        <p:spPr>
          <a:xfrm>
            <a:off x="609600" y="1676400"/>
            <a:ext cx="7696200" cy="4246245"/>
          </a:xfrm>
          <a:prstGeom prst="rect">
            <a:avLst/>
          </a:prstGeom>
          <a:noFill/>
        </p:spPr>
        <p:txBody>
          <a:bodyPr wrap="square">
            <a:spAutoFit/>
          </a:bodyPr>
          <a:lstStyle/>
          <a:p>
            <a:pPr marL="0" indent="0">
              <a:buFont typeface="Arial" panose="020B0604020202020204" pitchFamily="34" charset="0"/>
              <a:buNone/>
            </a:pPr>
            <a:r>
              <a:rPr sz="3000" b="1" dirty="0" smtClean="0"/>
              <a:t>Audio and video</a:t>
            </a:r>
          </a:p>
          <a:p>
            <a:pPr marL="457200" indent="-457200">
              <a:buFont typeface="Arial" panose="020B0604020202020204" pitchFamily="34" charset="0"/>
              <a:buChar char="•"/>
            </a:pPr>
            <a:r>
              <a:rPr sz="3000" dirty="0" smtClean="0"/>
              <a:t>Video technology</a:t>
            </a:r>
            <a:r>
              <a:rPr lang="en-IN" sz="3000" dirty="0" smtClean="0"/>
              <a:t> </a:t>
            </a:r>
            <a:r>
              <a:rPr sz="3000" dirty="0" smtClean="0"/>
              <a:t>has included VHS tapes and DVDs, as well as on-demand and synchronous methods with digital video via server or web-based options such as streamed video and webcams.</a:t>
            </a:r>
          </a:p>
          <a:p>
            <a:pPr marL="457200" indent="-457200">
              <a:buFont typeface="Arial" panose="020B0604020202020204" pitchFamily="34" charset="0"/>
              <a:buChar char="•"/>
            </a:pPr>
            <a:r>
              <a:rPr sz="3000" dirty="0" smtClean="0"/>
              <a:t>Webcams and webcasting have enabled the creation of virtual classrooms and virtual learning environment.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958</Words>
  <Application>Microsoft Office PowerPoint</Application>
  <PresentationFormat>On-screen Show (4:3)</PresentationFormat>
  <Paragraphs>267</Paragraphs>
  <Slides>21</Slides>
  <Notes>18</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7_SEPDPO</vt:lpstr>
      <vt:lpstr>Thatch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908</cp:revision>
  <cp:lastPrinted>2014-09-05T11:57:00Z</cp:lastPrinted>
  <dcterms:created xsi:type="dcterms:W3CDTF">2014-04-08T13:15:00Z</dcterms:created>
  <dcterms:modified xsi:type="dcterms:W3CDTF">2022-12-16T15:45:26Z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A058F134CA774D0A957507B66182DFDD</vt:lpwstr>
  </property>
  <property fmtid="{D5CDD505-2E9C-101B-9397-08002B2CF9AE}" pid="3" name="KSOProductBuildVer">
    <vt:lpwstr>1033-11.2.0.11440</vt:lpwstr>
  </property>
</Properties>
</file>