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91" r:id="rId2"/>
  </p:sldMasterIdLst>
  <p:notesMasterIdLst>
    <p:notesMasterId r:id="rId20"/>
  </p:notesMasterIdLst>
  <p:handoutMasterIdLst>
    <p:handoutMasterId r:id="rId21"/>
  </p:handoutMasterIdLst>
  <p:sldIdLst>
    <p:sldId id="478" r:id="rId3"/>
    <p:sldId id="322" r:id="rId4"/>
    <p:sldId id="324" r:id="rId5"/>
    <p:sldId id="425" r:id="rId6"/>
    <p:sldId id="472" r:id="rId7"/>
    <p:sldId id="473" r:id="rId8"/>
    <p:sldId id="454" r:id="rId9"/>
    <p:sldId id="474" r:id="rId10"/>
    <p:sldId id="436" r:id="rId11"/>
    <p:sldId id="438" r:id="rId12"/>
    <p:sldId id="475" r:id="rId13"/>
    <p:sldId id="476" r:id="rId14"/>
    <p:sldId id="477" r:id="rId15"/>
    <p:sldId id="397" r:id="rId16"/>
    <p:sldId id="351" r:id="rId17"/>
    <p:sldId id="479" r:id="rId18"/>
    <p:sldId id="480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9A6"/>
    <a:srgbClr val="006600"/>
    <a:srgbClr val="028432"/>
    <a:srgbClr val="E7E7D8"/>
    <a:srgbClr val="0536C6"/>
    <a:srgbClr val="923739"/>
    <a:srgbClr val="FF3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4" autoAdjust="0"/>
    <p:restoredTop sz="77728" autoAdjust="0"/>
  </p:normalViewPr>
  <p:slideViewPr>
    <p:cSldViewPr>
      <p:cViewPr>
        <p:scale>
          <a:sx n="51" d="100"/>
          <a:sy n="51" d="100"/>
        </p:scale>
        <p:origin x="-1548" y="-460"/>
      </p:cViewPr>
      <p:guideLst>
        <p:guide orient="horz" pos="2136"/>
        <p:guide pos="291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"/>
    </p:cViewPr>
  </p:sorterViewPr>
  <p:notesViewPr>
    <p:cSldViewPr>
      <p:cViewPr>
        <p:scale>
          <a:sx n="120" d="100"/>
          <a:sy n="120" d="100"/>
        </p:scale>
        <p:origin x="-1542" y="72"/>
      </p:cViewPr>
      <p:guideLst>
        <p:guide orient="horz" pos="2895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5.xml"/><Relationship Id="rId1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399AABF-9665-440D-90EB-75FD43261E79}" type="datetimeFigureOut">
              <a:rPr lang="en-US"/>
              <a:t>12/16/2022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D26005-350B-4663-8083-A0ECEF69C9D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48031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A6A58F-D608-4BEA-9705-1B2C4FF196D8}" type="datetimeFigureOut">
              <a:rPr lang="en-US"/>
              <a:t>12/16/2022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C3C041-5338-46DC-B5C2-45D7FFBDD6E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8000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2EDED-AAB0-413F-9A10-EE6D060E32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10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12/16/2022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11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12/16/2022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12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12/16/2022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13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12/16/2022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14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12/16/2022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15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12/16/2022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2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12/16/2022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3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12/16/2022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4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12/16/2022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5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12/16/2022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12/16/2022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7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12/16/2022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8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12/16/2022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9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12/16/2022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</p:spPr>
        <p:txBody>
          <a:bodyPr wrap="none" anchor="ctr"/>
          <a:lstStyle/>
          <a:p>
            <a:pPr>
              <a:lnSpc>
                <a:spcPct val="106000"/>
              </a:lnSpc>
              <a:spcBef>
                <a:spcPct val="50000"/>
              </a:spcBef>
              <a:buSzPct val="100000"/>
              <a:buFont typeface="Wingdings 2" panose="05020102010507070707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8" y="514359"/>
            <a:ext cx="8345487" cy="2587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93192" y="1152144"/>
            <a:ext cx="4014216" cy="5138928"/>
          </a:xfrm>
          <a:prstGeom prst="rect">
            <a:avLst/>
          </a:prstGeom>
        </p:spPr>
        <p:txBody>
          <a:bodyPr/>
          <a:lstStyle>
            <a:lvl1pPr>
              <a:buFont typeface="Arial" panose="020B0604020202020204" pitchFamily="34" charset="0"/>
              <a:buNone/>
              <a:defRPr/>
            </a:lvl1pPr>
            <a:lvl2pPr>
              <a:defRPr/>
            </a:lvl2pPr>
            <a:lvl3pPr>
              <a:buNone/>
              <a:defRPr/>
            </a:lvl3pPr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rgbClr val="000000"/>
                </a:solidFill>
              </a:defRPr>
            </a:lvl1pPr>
            <a:lvl2pPr marL="742950" indent="-285750"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EDE2762-D309-4A1B-90D4-EE2DB97D9608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6995B87-722D-46BC-9CC9-1ED5024E22B0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CBE984D-2DD5-4668-BAF8-1C9AC1A13DBC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86D207D-9E64-417F-AA84-D9CB1A523B53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346C8A6-4EAA-425C-AD65-FB7185D1384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F2DA97D-831A-48CD-A7A1-23EF5E79058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55600" y="1295400"/>
            <a:ext cx="84074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 spd="slow"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 i="0" u="none">
                <a:solidFill>
                  <a:schemeClr val="bg2"/>
                </a:solidFill>
                <a:latin typeface="+mn-lt"/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i="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rcRect b="3795"/>
          <a:stretch>
            <a:fillRect/>
          </a:stretch>
        </p:blipFill>
        <p:spPr>
          <a:xfrm>
            <a:off x="0" y="260350"/>
            <a:ext cx="9144000" cy="6597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620713"/>
            <a:ext cx="8207375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1843088"/>
            <a:ext cx="8212138" cy="9810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44213AF-26F6-41FA-8D85-E2C5388D6E58}" type="datetimeFigureOut">
              <a:rPr lang="en-US" smtClean="0"/>
              <a:t>12/16/2022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E2762-D309-4A1B-90D4-EE2DB97D9608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6C8A6-4EAA-425C-AD65-FB7185D13849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E984D-2DD5-4668-BAF8-1C9AC1A13DBC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D207D-9E64-417F-AA84-D9CB1A523B53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12/16/2022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12/16/2022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</p:sldLayoutIdLst>
  <p:transition spd="slow">
    <p:comb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544213AF-26F6-41FA-8D85-E2C5388D6E58}" type="datetimeFigureOut">
              <a:rPr lang="en-US" smtClean="0"/>
              <a:t>12/16/2022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ransition spd="slow">
    <p:comb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379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47192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19942" y="76200"/>
            <a:ext cx="7024836" cy="792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Verdana" pitchFamily="34" charset="0"/>
                <a:cs typeface="+mn-cs"/>
              </a:rPr>
              <a:t>StudyMafia</a:t>
            </a:r>
            <a:r>
              <a:rPr lang="en-US" sz="2800" b="1" dirty="0" smtClean="0">
                <a:solidFill>
                  <a:schemeClr val="accent4">
                    <a:lumMod val="25000"/>
                  </a:schemeClr>
                </a:solidFill>
                <a:latin typeface="Verdana" pitchFamily="34" charset="0"/>
                <a:cs typeface="+mn-cs"/>
              </a:rPr>
              <a:t>.Org</a:t>
            </a:r>
            <a:endParaRPr lang="en-US" sz="2800" b="1" dirty="0">
              <a:solidFill>
                <a:schemeClr val="accent4">
                  <a:lumMod val="25000"/>
                </a:schemeClr>
              </a:solidFill>
              <a:latin typeface="Tahoma" pitchFamily="34" charset="0"/>
              <a:cs typeface="+mn-cs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-76200" y="5791200"/>
            <a:ext cx="9220200" cy="707886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    Submitted 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To:	 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Submitted 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By:</a:t>
            </a:r>
          </a:p>
          <a:p>
            <a:pPr eaLnBrk="0" hangingPunct="0"/>
            <a:r>
              <a:rPr lang="en-US" sz="20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    Studymafia.org                                     Studymafia.org               </a:t>
            </a:r>
            <a:endParaRPr lang="en-US" sz="2000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80758" y="2291715"/>
            <a:ext cx="3801042" cy="984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5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Crash </a:t>
            </a:r>
            <a:r>
              <a:rPr lang="en-US" altLang="en-US" sz="5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Cart</a:t>
            </a:r>
            <a:endParaRPr lang="en-US" sz="5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331336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computing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3784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In the computer industry, the term crash cart is used, by analogy to its original meaning in medicine, to mean a cart that can be connected to a server that is malfunctioning so badly that remote access to it is impossible, the intention being to "resuscitate" the server to the point where remote administration works again.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10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computing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3784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Crash carts most commonly include a keyboard, mouse, and monitor, because most servers in a modern high-density environment do not have user input/output devices.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Crash carts are a method of last resort in data centers which employ various forms of out-of-band management.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11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computing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8148320" cy="4399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 In those cases it is used for equipment which does not support the requisite out-of-band infrastructure (OOBI) features or in cases where the OOBI devices (concentrators, switches, terminal servers, etc.) or services themselves have failed.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term "crash cart" can also refer to a bootable removable medium containing an operating system and any relevant software used to recover computer equipment (such as a server or PC) from a state of failure.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computing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891145" cy="3046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This is done when such recovery is not possible using the computer's existing operating system and software.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Crash carts in this sense are historically tape cartridges ("carts") or more recently, external or removable hard drives.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pic>
        <p:nvPicPr>
          <p:cNvPr id="2" name="Picture 1" descr="cat-emergency-cart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990" y="831215"/>
            <a:ext cx="8034020" cy="501523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25533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3200" dirty="0" smtClean="0"/>
              <a:t>Crash cart is a hospital trolley which come in a variety of configurations like with wheels, numerous drawers, waist etc. 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3200" dirty="0" smtClean="0"/>
              <a:t>The medical crash cart is an essential hospital furniture in the medical field.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3716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15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183880" cy="105156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905000"/>
            <a:ext cx="8183880" cy="4187952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Google.com</a:t>
            </a:r>
          </a:p>
          <a:p>
            <a:pPr lvl="1"/>
            <a:r>
              <a:rPr lang="en-US" sz="2800" dirty="0" smtClean="0"/>
              <a:t>Wikipedia.org</a:t>
            </a:r>
          </a:p>
          <a:p>
            <a:pPr lvl="1"/>
            <a:r>
              <a:rPr lang="en-US" sz="2800" dirty="0" smtClean="0"/>
              <a:t>Studymafia.org</a:t>
            </a:r>
          </a:p>
          <a:p>
            <a:pPr lvl="1"/>
            <a:r>
              <a:rPr lang="en-US" sz="2800" dirty="0" smtClean="0"/>
              <a:t>Slidespanda.com</a:t>
            </a:r>
          </a:p>
        </p:txBody>
      </p:sp>
    </p:spTree>
    <p:extLst>
      <p:ext uri="{BB962C8B-B14F-4D97-AF65-F5344CB8AC3E}">
        <p14:creationId xmlns:p14="http://schemas.microsoft.com/office/powerpoint/2010/main" val="192062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981200"/>
            <a:ext cx="5943600" cy="2514600"/>
          </a:xfrm>
          <a:solidFill>
            <a:srgbClr val="FFFFFF"/>
          </a:solidFill>
        </p:spPr>
        <p:txBody>
          <a:bodyPr>
            <a:normAutofit fontScale="90000"/>
          </a:bodyPr>
          <a:lstStyle/>
          <a:p>
            <a:pPr marL="0" indent="0" algn="ctr"/>
            <a:r>
              <a:rPr lang="en-US" sz="5400" b="1" dirty="0">
                <a:solidFill>
                  <a:srgbClr val="FF0000"/>
                </a:solidFill>
              </a:rPr>
              <a:t>Thanks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To 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rgbClr val="0070C0"/>
                </a:solidFill>
              </a:rPr>
              <a:t>StudyMafia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.org</a:t>
            </a: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991830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1447800" y="304800"/>
            <a:ext cx="609473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IN" altLang="en-US" sz="4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Contents</a:t>
            </a: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533400" y="1600200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Crash Cart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History in the United States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Crash Cart In Computing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Conclusion</a:t>
            </a:r>
            <a:endParaRPr lang="en-IN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endParaRPr lang="en-US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endParaRPr lang="en-I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None/>
            </a:pPr>
            <a:endParaRPr lang="en-I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endParaRPr lang="en-US" altLang="en-US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455930" y="1603375"/>
            <a:ext cx="398716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IN" sz="3000" b="1" dirty="0" smtClean="0"/>
              <a:t>    A</a:t>
            </a:r>
            <a:r>
              <a:rPr sz="3000" b="1" dirty="0" smtClean="0"/>
              <a:t> cart stocked with emergency medical equipment, supplies, and drugs for use by medical personnel especially during efforts to resuscitate a patient experiencing cardiac arrest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" name="Picture 1" descr="hospital-crash-cart-500x500"/>
          <p:cNvPicPr>
            <a:picLocks noChangeAspect="1"/>
          </p:cNvPicPr>
          <p:nvPr/>
        </p:nvPicPr>
        <p:blipFill>
          <a:blip r:embed="rId3"/>
          <a:srcRect l="13333" t="-3333" r="16667"/>
          <a:stretch>
            <a:fillRect/>
          </a:stretch>
        </p:blipFill>
        <p:spPr>
          <a:xfrm>
            <a:off x="5181600" y="1752600"/>
            <a:ext cx="3200400" cy="472440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Crash Cart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3784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A crash cart or code cart (crash trolley in UK medical jargon) or "MAX cart" is a set of trays/drawers/shelves on wheels used in hospitals for transportation and dispensing of emergency medication/equipment at site of medical/surgical emergency for life support protocols (ACLS/ALS) to potentially save someone's life. 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Crash Cart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3784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The cart carries instruments for cardiopulmonary resuscitation and other medical supplies while also functioning as a support litter for the patient.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The crash cart was originally designed and patented by ECRI Institute founder, Joel J. Nobel, M.D., while a surgical resident at Philadelphia's Pennsylvania Hospital in 1965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Crash Cart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981950" cy="4399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MAX helped enhance hospital's efficiency in emergencies by enabling doctors and nurses to save time, thereby increasing the chances of saving a life.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contents and organization of a crash cart vary from hospital to hospital, country to country, and specialty to specialty, but typically contain the tools and drugs needed to treat a person in or near cardiac arrest or another life-threatening condition.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Components of Crash Cart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3784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sz="3000" dirty="0" smtClean="0"/>
              <a:t>Monitor/defibrillators, suction devices, and bag valve masks (BVMs) of different sizes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3000" dirty="0" smtClean="0"/>
              <a:t>Advanced cardiac life support (ACLS) drugs such as epinephrine, atropine, amiodarone, lidocaine, sodium bicarbonate, dopamine, and vasopressin</a:t>
            </a:r>
            <a:r>
              <a:rPr lang="en-IN" sz="30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000" dirty="0" smtClean="0"/>
              <a:t>Drugs for peripheral and central venous access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Components of Crash Cart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4246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sz="3000" dirty="0" smtClean="0"/>
              <a:t>First line drugs for treatment of common problems such as: adenosine, dextrose, epinephrine for IM use, naloxone, nitroglycerin, and others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sz="3000" dirty="0" smtClean="0"/>
              <a:t>Drugs for rapid sequence intubation: succinylcholine or another paralytic, and a sedative such as etomidate, propofol or midazolam; endotracheal tubes and other intubating equipment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 in the United States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4246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The first cardiac crash cart was created in 1962 at Bethany Medical Center in Kansas City, Kansas, home to the first Cardiac Care Unit in the country.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The first crash cart was designed by a nurse and fabricated by the father of one of the doctors. It contained an Ambu bag, defibrillator paddles, a bed board and endotracheal tubes</a:t>
            </a:r>
            <a:r>
              <a:rPr lang="en-IN" altLang="en-US" sz="3000" dirty="0" smtClean="0"/>
              <a:t>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9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EPDPO">
  <a:themeElements>
    <a:clrScheme name="OSELS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9E302D"/>
      </a:accent2>
      <a:accent3>
        <a:srgbClr val="5B8F22"/>
      </a:accent3>
      <a:accent4>
        <a:srgbClr val="532E60"/>
      </a:accent4>
      <a:accent5>
        <a:srgbClr val="FDC82F"/>
      </a:accent5>
      <a:accent6>
        <a:srgbClr val="0CC6DE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6CCFF"/>
        </a:solidFill>
        <a:ln w="9525">
          <a:miter lim="800000"/>
        </a:ln>
      </a:spPr>
      <a:bodyPr wrap="none" rtlCol="0" anchor="ctr">
        <a:flatTx/>
      </a:bodyPr>
      <a:lstStyle>
        <a:defPPr algn="ctr">
          <a:defRPr sz="1200" b="1" dirty="0">
            <a:solidFill>
              <a:schemeClr val="bg1"/>
            </a:solidFill>
            <a:latin typeface="Tahoma" panose="020B0604030504040204" pitchFamily="34" charset="0"/>
          </a:defRPr>
        </a:defPPr>
      </a:lstStyle>
    </a:spDef>
    <a:lnDef>
      <a:spPr>
        <a:ln w="22225">
          <a:solidFill>
            <a:srgbClr val="0A0A0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range Wave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ang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Orang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73109"/>
        </a:accent1>
        <a:accent2>
          <a:srgbClr val="FF5050"/>
        </a:accent2>
        <a:accent3>
          <a:srgbClr val="FFFFFF"/>
        </a:accent3>
        <a:accent4>
          <a:srgbClr val="000000"/>
        </a:accent4>
        <a:accent5>
          <a:srgbClr val="E0ADAA"/>
        </a:accent5>
        <a:accent6>
          <a:srgbClr val="E74848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782</Words>
  <Application>Microsoft Office PowerPoint</Application>
  <PresentationFormat>On-screen Show (4:3)</PresentationFormat>
  <Paragraphs>213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7_SEPDPO</vt:lpstr>
      <vt:lpstr>Orange Waves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  <vt:lpstr>Thanks To  StudyMafia.org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 PANDITA</dc:creator>
  <cp:lastModifiedBy>CRP</cp:lastModifiedBy>
  <cp:revision>909</cp:revision>
  <cp:lastPrinted>2014-09-05T11:57:00Z</cp:lastPrinted>
  <dcterms:created xsi:type="dcterms:W3CDTF">2014-04-08T13:15:00Z</dcterms:created>
  <dcterms:modified xsi:type="dcterms:W3CDTF">2022-12-16T09:26:38Z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2ACF13CCD9FC4A6DA5BAE1B407A40ADB</vt:lpwstr>
  </property>
  <property fmtid="{D5CDD505-2E9C-101B-9397-08002B2CF9AE}" pid="3" name="KSOProductBuildVer">
    <vt:lpwstr>1033-11.2.0.11417</vt:lpwstr>
  </property>
</Properties>
</file>