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85" r:id="rId3"/>
    <p:sldId id="322" r:id="rId4"/>
    <p:sldId id="324" r:id="rId5"/>
    <p:sldId id="362" r:id="rId6"/>
    <p:sldId id="397" r:id="rId7"/>
    <p:sldId id="425" r:id="rId8"/>
    <p:sldId id="479" r:id="rId9"/>
    <p:sldId id="480" r:id="rId10"/>
    <p:sldId id="481" r:id="rId11"/>
    <p:sldId id="478" r:id="rId12"/>
    <p:sldId id="472" r:id="rId13"/>
    <p:sldId id="473" r:id="rId14"/>
    <p:sldId id="474" r:id="rId15"/>
    <p:sldId id="475" r:id="rId16"/>
    <p:sldId id="476" r:id="rId17"/>
    <p:sldId id="477" r:id="rId18"/>
    <p:sldId id="482" r:id="rId19"/>
    <p:sldId id="483" r:id="rId20"/>
    <p:sldId id="484" r:id="rId21"/>
    <p:sldId id="351" r:id="rId22"/>
    <p:sldId id="486" r:id="rId23"/>
    <p:sldId id="487"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12/16/2022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4284135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6962773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12/16/2022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12/16/2022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6200" y="5486400"/>
            <a:ext cx="922020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sz="2000" b="1" dirty="0" smtClean="0">
                <a:solidFill>
                  <a:schemeClr val="tx1">
                    <a:lumMod val="85000"/>
                    <a:lumOff val="15000"/>
                  </a:schemeClr>
                </a:solidFill>
                <a:latin typeface="+mn-lt"/>
                <a:cs typeface="Times New Roman" pitchFamily="18" charset="0"/>
              </a:rPr>
              <a:t>Submitted </a:t>
            </a:r>
            <a:r>
              <a:rPr lang="en-US" sz="2000" b="1" dirty="0">
                <a:solidFill>
                  <a:schemeClr val="tx1">
                    <a:lumMod val="85000"/>
                    <a:lumOff val="15000"/>
                  </a:schemeClr>
                </a:solidFill>
                <a:latin typeface="+mn-lt"/>
                <a:cs typeface="Times New Roman" pitchFamily="18" charset="0"/>
              </a:rPr>
              <a:t>To:	 </a:t>
            </a:r>
            <a:r>
              <a:rPr lang="en-US" sz="2000" b="1" dirty="0" smtClean="0">
                <a:solidFill>
                  <a:schemeClr val="tx1">
                    <a:lumMod val="85000"/>
                    <a:lumOff val="15000"/>
                  </a:schemeClr>
                </a:solidFill>
                <a:latin typeface="+mn-lt"/>
                <a:cs typeface="Times New Roman" pitchFamily="18" charset="0"/>
              </a:rPr>
              <a:t>             </a:t>
            </a:r>
            <a:r>
              <a:rPr lang="en-US" sz="2000" b="1" dirty="0">
                <a:solidFill>
                  <a:schemeClr val="tx1">
                    <a:lumMod val="85000"/>
                    <a:lumOff val="15000"/>
                  </a:schemeClr>
                </a:solidFill>
                <a:latin typeface="+mn-lt"/>
                <a:cs typeface="Times New Roman" pitchFamily="18" charset="0"/>
              </a:rPr>
              <a:t> </a:t>
            </a:r>
            <a:r>
              <a:rPr lang="en-US" sz="2000" b="1" dirty="0" smtClean="0">
                <a:solidFill>
                  <a:schemeClr val="tx1">
                    <a:lumMod val="85000"/>
                    <a:lumOff val="15000"/>
                  </a:schemeClr>
                </a:solidFill>
                <a:latin typeface="+mn-lt"/>
                <a:cs typeface="Times New Roman" pitchFamily="18" charset="0"/>
              </a:rPr>
              <a:t>                   Submitted </a:t>
            </a:r>
            <a:r>
              <a:rPr lang="en-US" sz="2000" b="1" dirty="0">
                <a:solidFill>
                  <a:schemeClr val="tx1">
                    <a:lumMod val="85000"/>
                    <a:lumOff val="15000"/>
                  </a:schemeClr>
                </a:solidFill>
                <a:latin typeface="+mn-lt"/>
                <a:cs typeface="Times New Roman" pitchFamily="18" charset="0"/>
              </a:rPr>
              <a:t>By:</a:t>
            </a:r>
          </a:p>
          <a:p>
            <a:pPr eaLnBrk="0" hangingPunct="0"/>
            <a:r>
              <a:rPr lang="en-US" sz="2000" b="1" dirty="0" smtClean="0">
                <a:solidFill>
                  <a:schemeClr val="tx1">
                    <a:lumMod val="85000"/>
                    <a:lumOff val="15000"/>
                  </a:schemeClr>
                </a:solidFill>
                <a:latin typeface="+mn-lt"/>
                <a:cs typeface="Times New Roman" pitchFamily="18" charset="0"/>
              </a:rPr>
              <a:t>                       Studymafia.org                                     Studymafia.org               </a:t>
            </a:r>
            <a:endParaRPr lang="en-US" sz="2000" b="1" dirty="0">
              <a:solidFill>
                <a:schemeClr val="tx1">
                  <a:lumMod val="85000"/>
                  <a:lumOff val="15000"/>
                </a:schemeClr>
              </a:solidFill>
              <a:latin typeface="+mn-lt"/>
              <a:cs typeface="Times New Roman" pitchFamily="18" charset="0"/>
            </a:endParaRPr>
          </a:p>
        </p:txBody>
      </p:sp>
      <p:sp>
        <p:nvSpPr>
          <p:cNvPr id="8" name="Rectangle 7"/>
          <p:cNvSpPr/>
          <p:nvPr/>
        </p:nvSpPr>
        <p:spPr>
          <a:xfrm>
            <a:off x="3123059" y="1947208"/>
            <a:ext cx="3781805" cy="1877437"/>
          </a:xfrm>
          <a:prstGeom prst="rect">
            <a:avLst/>
          </a:prstGeom>
          <a:noFill/>
        </p:spPr>
        <p:txBody>
          <a:bodyPr wrap="none">
            <a:spAutoFit/>
          </a:bodyPr>
          <a:lstStyle/>
          <a:p>
            <a:pPr algn="ctr" fontAlgn="auto">
              <a:spcBef>
                <a:spcPts val="0"/>
              </a:spcBef>
              <a:spcAft>
                <a:spcPts val="0"/>
              </a:spcAft>
              <a:defRPr/>
            </a:pPr>
            <a:r>
              <a:rPr lang="en-US" altLang="en-US" sz="5800" b="1" dirty="0" smtClean="0">
                <a:solidFill>
                  <a:srgbClr val="00B050"/>
                </a:solidFill>
                <a:latin typeface="Times New Roman" pitchFamily="18" charset="0"/>
                <a:cs typeface="Times New Roman" pitchFamily="18" charset="0"/>
              </a:rPr>
              <a:t>Continuing</a:t>
            </a:r>
          </a:p>
          <a:p>
            <a:pPr algn="ctr" fontAlgn="auto">
              <a:spcBef>
                <a:spcPts val="0"/>
              </a:spcBef>
              <a:spcAft>
                <a:spcPts val="0"/>
              </a:spcAft>
              <a:defRPr/>
            </a:pPr>
            <a:r>
              <a:rPr lang="en-US" altLang="en-US" sz="5800" b="1" dirty="0" smtClean="0">
                <a:latin typeface="Times New Roman" pitchFamily="18" charset="0"/>
                <a:cs typeface="Times New Roman" pitchFamily="18" charset="0"/>
              </a:rPr>
              <a:t> </a:t>
            </a:r>
            <a:r>
              <a:rPr lang="en-US" altLang="en-US" sz="5800" b="1" dirty="0" smtClean="0">
                <a:solidFill>
                  <a:schemeClr val="accent1">
                    <a:lumMod val="75000"/>
                  </a:schemeClr>
                </a:solidFill>
                <a:latin typeface="Times New Roman" pitchFamily="18" charset="0"/>
                <a:cs typeface="Times New Roman" pitchFamily="18" charset="0"/>
              </a:rPr>
              <a:t>Education</a:t>
            </a:r>
            <a:endParaRPr lang="en-US" sz="58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873313362"/>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b="1" dirty="0" smtClean="0"/>
              <a:t>Increases your chances for promotion.</a:t>
            </a:r>
          </a:p>
          <a:p>
            <a:pPr marL="457200" indent="-457200">
              <a:buFont typeface="Arial" panose="020B0604020202020204" pitchFamily="34" charset="0"/>
              <a:buChar char="•"/>
            </a:pPr>
            <a:r>
              <a:rPr lang="en-US" sz="3000" dirty="0" smtClean="0"/>
              <a:t>Many times, employers find your pursuit of continuing education a great reason to give you a promotion. </a:t>
            </a:r>
          </a:p>
          <a:p>
            <a:pPr marL="457200" indent="-457200">
              <a:buFont typeface="Arial" panose="020B0604020202020204" pitchFamily="34" charset="0"/>
              <a:buChar char="•"/>
            </a:pPr>
            <a:r>
              <a:rPr lang="en-US" sz="3000" dirty="0" smtClean="0"/>
              <a:t>They recognize you’ve invested time and sometimes money into improving yourself and want to reward that. Your new education also makes you more qualified for advanced work and an ideal candidate for promotions.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Increases your salary.</a:t>
            </a:r>
          </a:p>
          <a:p>
            <a:pPr marL="457200" indent="-457200">
              <a:buFont typeface="Arial" panose="020B0604020202020204" pitchFamily="34" charset="0"/>
              <a:buChar char="•"/>
            </a:pPr>
            <a:r>
              <a:rPr lang="en-US" sz="3000" dirty="0" smtClean="0"/>
              <a:t>Continuing education often leads to a raise or a higher starting salary at a new position.</a:t>
            </a:r>
          </a:p>
          <a:p>
            <a:pPr marL="457200" indent="-457200">
              <a:buFont typeface="Arial" panose="020B0604020202020204" pitchFamily="34" charset="0"/>
              <a:buChar char="•"/>
            </a:pPr>
            <a:r>
              <a:rPr lang="en-US" sz="3000" dirty="0" smtClean="0"/>
              <a:t>Whether you will be offered a raise or promotion in your current job or will qualify for a new job that has a better salary, continuing education will have a major benefit for your income.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3322955"/>
          </a:xfrm>
          <a:prstGeom prst="rect">
            <a:avLst/>
          </a:prstGeom>
          <a:noFill/>
        </p:spPr>
        <p:txBody>
          <a:bodyPr wrap="square">
            <a:spAutoFit/>
          </a:bodyPr>
          <a:lstStyle/>
          <a:p>
            <a:pPr marL="0" indent="0">
              <a:buFont typeface="Arial" panose="020B0604020202020204" pitchFamily="34" charset="0"/>
              <a:buNone/>
            </a:pPr>
            <a:r>
              <a:rPr lang="en-US" sz="3000" b="1" dirty="0" smtClean="0"/>
              <a:t>Increases your ability to make a career transition.</a:t>
            </a:r>
          </a:p>
          <a:p>
            <a:pPr marL="457200" indent="-457200">
              <a:buFont typeface="Arial" panose="020B0604020202020204" pitchFamily="34" charset="0"/>
              <a:buChar char="•"/>
            </a:pPr>
            <a:r>
              <a:rPr lang="en-US" sz="3000" dirty="0" smtClean="0"/>
              <a:t>From nurses to teachers to accountants, many professions have strict requirements for licensure or degrees in order to qualify. Obtaining this education will make you prepared to move into a new career.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Improves your image and marketability.</a:t>
            </a:r>
          </a:p>
          <a:p>
            <a:pPr marL="457200" indent="-457200">
              <a:buFont typeface="Arial" panose="020B0604020202020204" pitchFamily="34" charset="0"/>
              <a:buChar char="•"/>
            </a:pPr>
            <a:r>
              <a:rPr lang="en-US" sz="3000" dirty="0" smtClean="0"/>
              <a:t>Continuing education is a valuable element to your résumé. </a:t>
            </a:r>
          </a:p>
          <a:p>
            <a:pPr marL="457200" indent="-457200">
              <a:buFont typeface="Arial" panose="020B0604020202020204" pitchFamily="34" charset="0"/>
              <a:buChar char="•"/>
            </a:pPr>
            <a:r>
              <a:rPr lang="en-US" sz="3000" dirty="0" smtClean="0"/>
              <a:t>For many jobs it is a direct qualification requirement to have a certain amount of education, but even if you meet the minimum qualifications, additional education will make you stand out.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Improves your lifestyle.</a:t>
            </a:r>
          </a:p>
          <a:p>
            <a:pPr marL="457200" indent="-457200">
              <a:buFont typeface="Arial" panose="020B0604020202020204" pitchFamily="34" charset="0"/>
              <a:buChar char="•"/>
            </a:pPr>
            <a:r>
              <a:rPr lang="en-US" sz="3000" dirty="0" smtClean="0"/>
              <a:t>If you’re not satisfied with your current lifestyle, continuing education could be the answer to your problems.</a:t>
            </a:r>
          </a:p>
          <a:p>
            <a:pPr marL="457200" indent="-457200">
              <a:buFont typeface="Arial" panose="020B0604020202020204" pitchFamily="34" charset="0"/>
              <a:buChar char="•"/>
            </a:pPr>
            <a:r>
              <a:rPr lang="en-US" sz="3000" dirty="0" smtClean="0"/>
              <a:t>Want to make more money? Want to switch your job? Want to feel more fulfilled? Need new skills? Continuing education can help you accomplish all these goals.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Improves your lifestyle.</a:t>
            </a:r>
          </a:p>
          <a:p>
            <a:pPr marL="457200" indent="-457200">
              <a:buFont typeface="Arial" panose="020B0604020202020204" pitchFamily="34" charset="0"/>
              <a:buChar char="•"/>
            </a:pPr>
            <a:r>
              <a:rPr lang="en-US" sz="3000" dirty="0" smtClean="0"/>
              <a:t>If you’re not satisfied with your current lifestyle, continuing education could be the answer to your problems.</a:t>
            </a:r>
          </a:p>
          <a:p>
            <a:pPr marL="457200" indent="-457200">
              <a:buFont typeface="Arial" panose="020B0604020202020204" pitchFamily="34" charset="0"/>
              <a:buChar char="•"/>
            </a:pPr>
            <a:r>
              <a:rPr lang="en-US" sz="3000" dirty="0" smtClean="0"/>
              <a:t>Want to make more money? Want to switch your job? Want to feel more fulfilled? Need new skills? Continuing education can help you accomplish all these goals.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Importance of Continuing Education</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b="1" dirty="0" smtClean="0"/>
              <a:t>Increases personal development.</a:t>
            </a:r>
          </a:p>
          <a:p>
            <a:pPr marL="457200" indent="-457200">
              <a:buFont typeface="Arial" panose="020B0604020202020204" pitchFamily="34" charset="0"/>
              <a:buChar char="•"/>
            </a:pPr>
            <a:r>
              <a:rPr lang="en-US" sz="3000" dirty="0" smtClean="0"/>
              <a:t>Even if you’re completely satisfied with your job and lifestyle, that doesn’t mean continuing education isn’t for you.</a:t>
            </a:r>
          </a:p>
          <a:p>
            <a:pPr marL="457200" indent="-457200">
              <a:buFont typeface="Arial" panose="020B0604020202020204" pitchFamily="34" charset="0"/>
              <a:buChar char="•"/>
            </a:pPr>
            <a:r>
              <a:rPr lang="en-US" sz="3000" dirty="0" smtClean="0"/>
              <a:t>Whether you want to learn more about a subject that you find interesting or want some additional skills to take to your work, there are ways you can use continuing education to your advantage.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Implementation of Continuing Education</a:t>
            </a:r>
          </a:p>
        </p:txBody>
      </p:sp>
      <p:sp>
        <p:nvSpPr>
          <p:cNvPr id="2" name="TextBox 1"/>
          <p:cNvSpPr txBox="1"/>
          <p:nvPr/>
        </p:nvSpPr>
        <p:spPr>
          <a:xfrm>
            <a:off x="609600" y="1676400"/>
            <a:ext cx="769620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Certain jobs need applicants to have a particular degree against their names for consideration, which forces students to go back to the classroom. </a:t>
            </a:r>
          </a:p>
          <a:p>
            <a:pPr marL="457200" indent="-457200">
              <a:buFont typeface="Arial" panose="020B0604020202020204" pitchFamily="34" charset="0"/>
              <a:buChar char="•"/>
            </a:pPr>
            <a:r>
              <a:rPr lang="en-US" sz="3000" dirty="0" smtClean="0"/>
              <a:t>But, not all would have the privilege to give up their employment for some time in order to gain knowledge through formal learning.</a:t>
            </a:r>
          </a:p>
          <a:p>
            <a:pPr marL="457200" indent="-457200">
              <a:buFont typeface="Arial" panose="020B0604020202020204" pitchFamily="34" charset="0"/>
              <a:buChar char="•"/>
            </a:pPr>
            <a:r>
              <a:rPr lang="en-US" sz="3000" dirty="0" smtClean="0"/>
              <a:t>Continuing education courses are specially designed for these people.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Implementation of Continuing Education</a:t>
            </a:r>
          </a:p>
        </p:txBody>
      </p:sp>
      <p:sp>
        <p:nvSpPr>
          <p:cNvPr id="2" name="TextBox 1"/>
          <p:cNvSpPr txBox="1"/>
          <p:nvPr/>
        </p:nvSpPr>
        <p:spPr>
          <a:xfrm>
            <a:off x="609600" y="1676400"/>
            <a:ext cx="769620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With continuing education, students learn on their own with very little to no knowledge transfer happening from a teacher, but would take up an examination before being accorded with a degree. </a:t>
            </a:r>
          </a:p>
          <a:p>
            <a:pPr marL="457200" indent="-457200">
              <a:buFont typeface="Arial" panose="020B0604020202020204" pitchFamily="34" charset="0"/>
              <a:buChar char="•"/>
            </a:pPr>
            <a:r>
              <a:rPr lang="en-US" sz="3000" dirty="0" smtClean="0"/>
              <a:t>With the help of continuing education, there are so many individuals being awarded a graduate and postgraduate degrees on a yearly basis in India.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Implementation of Continuing Education</a:t>
            </a:r>
          </a:p>
        </p:txBody>
      </p:sp>
      <p:sp>
        <p:nvSpPr>
          <p:cNvPr id="2" name="TextBox 1"/>
          <p:cNvSpPr txBox="1"/>
          <p:nvPr/>
        </p:nvSpPr>
        <p:spPr>
          <a:xfrm>
            <a:off x="609600" y="1676400"/>
            <a:ext cx="769620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Continuing education is popular amongst those who have taken up a job or running their own venture, and would like to have a degree against their name. This mode of education does not need students to attend classes as regular students do.</a:t>
            </a:r>
          </a:p>
          <a:p>
            <a:pPr marL="457200" indent="-457200">
              <a:buFont typeface="Arial" panose="020B0604020202020204" pitchFamily="34" charset="0"/>
              <a:buChar char="•"/>
            </a:pPr>
            <a:r>
              <a:rPr lang="en-US" sz="3000" dirty="0" smtClean="0"/>
              <a:t>General continuing education is comparable to adult education. Courses that come under continuing education are intended only at the adult population.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About Continuing Education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Importance of  </a:t>
            </a:r>
            <a:r>
              <a:rPr lang="en-IN" sz="2600" dirty="0">
                <a:latin typeface="Times New Roman" panose="02020603050405020304" pitchFamily="18" charset="0"/>
                <a:cs typeface="Times New Roman" panose="02020603050405020304" pitchFamily="18" charset="0"/>
                <a:sym typeface="+mn-ea"/>
              </a:rPr>
              <a:t>Continuing Education</a:t>
            </a:r>
            <a:endParaRPr lang="en-IN"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Implementation of </a:t>
            </a:r>
            <a:r>
              <a:rPr lang="en-IN" sz="2600" dirty="0">
                <a:latin typeface="Times New Roman" panose="02020603050405020304" pitchFamily="18" charset="0"/>
                <a:cs typeface="Times New Roman" panose="02020603050405020304" pitchFamily="18" charset="0"/>
                <a:sym typeface="+mn-ea"/>
              </a:rPr>
              <a:t>Continuing Education</a:t>
            </a:r>
            <a:endParaRPr lang="en-IN"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3200" dirty="0" smtClean="0"/>
              <a:t>Typically, the continuing education courses are offered by a department or a separate school for continuing education of a university or college.</a:t>
            </a:r>
          </a:p>
          <a:p>
            <a:pPr marL="514350" indent="-514350">
              <a:buFont typeface="Wingdings" panose="05000000000000000000" pitchFamily="2" charset="2"/>
              <a:buChar char="ü"/>
            </a:pPr>
            <a:r>
              <a:rPr lang="en-US" sz="3200" dirty="0" smtClean="0"/>
              <a:t>This has facilitated those that want to get back to learning in order to gain certain knowledge or skills.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19050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1920626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56799183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400875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Continuing education is a broad term which refers to students pursuing their post-secondary or university-level education after some gap.</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continued-education-featured-image"/>
          <p:cNvPicPr>
            <a:picLocks noChangeAspect="1"/>
          </p:cNvPicPr>
          <p:nvPr/>
        </p:nvPicPr>
        <p:blipFill>
          <a:blip r:embed="rId3"/>
          <a:srcRect l="27778" t="-1974" r="25556"/>
          <a:stretch>
            <a:fillRect/>
          </a:stretch>
        </p:blipFill>
        <p:spPr>
          <a:xfrm>
            <a:off x="5029200" y="1752600"/>
            <a:ext cx="3200400" cy="393700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09600" y="1596390"/>
            <a:ext cx="80422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term 'continuing education' is popularly used in the North American countries of Canada and the United States of America. Continuing education in Ireland and the United Kingdom refers to 'further education'.</a:t>
            </a:r>
          </a:p>
          <a:p>
            <a:r>
              <a:rPr lang="en-US" sz="2800" dirty="0" smtClean="0"/>
              <a:t>The learning of the course details predominantly happens at a remote place with minimal help from teachers. However, the students need to appear and pass an examination before which they would not be awarded the degree.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continuing-education-concept-chart-keywords-icons-gray-background-123429164"/>
          <p:cNvPicPr>
            <a:picLocks noChangeAspect="1"/>
          </p:cNvPicPr>
          <p:nvPr/>
        </p:nvPicPr>
        <p:blipFill>
          <a:blip r:embed="rId3"/>
          <a:srcRect b="8067"/>
          <a:stretch>
            <a:fillRect/>
          </a:stretch>
        </p:blipFill>
        <p:spPr>
          <a:xfrm>
            <a:off x="685800" y="533400"/>
            <a:ext cx="7820025" cy="557974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About Continuing Education</a:t>
            </a:r>
          </a:p>
        </p:txBody>
      </p:sp>
      <p:sp>
        <p:nvSpPr>
          <p:cNvPr id="2" name="TextBox 1"/>
          <p:cNvSpPr txBox="1"/>
          <p:nvPr/>
        </p:nvSpPr>
        <p:spPr>
          <a:xfrm>
            <a:off x="609600" y="1676400"/>
            <a:ext cx="7696200" cy="3322955"/>
          </a:xfrm>
          <a:prstGeom prst="rect">
            <a:avLst/>
          </a:prstGeom>
          <a:noFill/>
        </p:spPr>
        <p:txBody>
          <a:bodyPr wrap="square">
            <a:spAutoFit/>
          </a:bodyPr>
          <a:lstStyle/>
          <a:p>
            <a:pPr marL="457200" indent="-457200">
              <a:buFont typeface="Arial" panose="020B0604020202020204" pitchFamily="34" charset="0"/>
              <a:buChar char="•"/>
            </a:pPr>
            <a:r>
              <a:rPr lang="en-US" sz="3000" dirty="0" smtClean="0"/>
              <a:t>Within the domain of continuing education, professional continuing education is a specific learning activity generally characterized by the issuance of a certificate or continuing education units (CEU) for the purpose of documenting attendance at a designated seminar or course of instruction.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About Continuing Education</a:t>
            </a:r>
          </a:p>
        </p:txBody>
      </p:sp>
      <p:sp>
        <p:nvSpPr>
          <p:cNvPr id="2" name="TextBox 1"/>
          <p:cNvSpPr txBox="1"/>
          <p:nvPr/>
        </p:nvSpPr>
        <p:spPr>
          <a:xfrm>
            <a:off x="609600" y="1676400"/>
            <a:ext cx="7696200" cy="4707890"/>
          </a:xfrm>
          <a:prstGeom prst="rect">
            <a:avLst/>
          </a:prstGeom>
          <a:noFill/>
        </p:spPr>
        <p:txBody>
          <a:bodyPr wrap="square">
            <a:spAutoFit/>
          </a:bodyPr>
          <a:lstStyle/>
          <a:p>
            <a:pPr marL="457200" indent="-457200">
              <a:buFont typeface="Arial" panose="020B0604020202020204" pitchFamily="34" charset="0"/>
              <a:buChar char="•"/>
            </a:pPr>
            <a:r>
              <a:rPr lang="en-US" sz="3000" dirty="0" smtClean="0"/>
              <a:t>Licensing bodies in a number of fields (such as teaching and healthcare) impose continuing education requirements on members who hold licenses to continue practicing a particular profession. </a:t>
            </a:r>
          </a:p>
          <a:p>
            <a:pPr marL="457200" indent="-457200">
              <a:buFont typeface="Arial" panose="020B0604020202020204" pitchFamily="34" charset="0"/>
              <a:buChar char="•"/>
            </a:pPr>
            <a:r>
              <a:rPr lang="en-US" sz="3000" dirty="0" smtClean="0"/>
              <a:t>These requirements are intended to encourage professionals to expand their foundations of knowledge and stay up-to-date on new developments.</a:t>
            </a:r>
          </a:p>
          <a:p>
            <a:pPr marL="457200" indent="-457200">
              <a:buFont typeface="Arial" panose="020B0604020202020204" pitchFamily="34" charset="0"/>
              <a:buChar char="•"/>
            </a:pPr>
            <a:endParaRPr lang="en-US" sz="30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About Continuing Education</a:t>
            </a:r>
          </a:p>
        </p:txBody>
      </p:sp>
      <p:sp>
        <p:nvSpPr>
          <p:cNvPr id="2" name="TextBox 1"/>
          <p:cNvSpPr txBox="1"/>
          <p:nvPr/>
        </p:nvSpPr>
        <p:spPr>
          <a:xfrm>
            <a:off x="609600" y="1676400"/>
            <a:ext cx="7696200" cy="4399915"/>
          </a:xfrm>
          <a:prstGeom prst="rect">
            <a:avLst/>
          </a:prstGeom>
          <a:noFill/>
        </p:spPr>
        <p:txBody>
          <a:bodyPr wrap="square">
            <a:spAutoFit/>
          </a:bodyPr>
          <a:lstStyle/>
          <a:p>
            <a:pPr marL="457200" indent="-457200">
              <a:buFont typeface="Arial" panose="020B0604020202020204" pitchFamily="34" charset="0"/>
              <a:buChar char="•"/>
            </a:pPr>
            <a:r>
              <a:rPr lang="en-US" sz="2800" dirty="0" smtClean="0"/>
              <a:t>Depending on the field, these requirements may be satisfied through college or university coursework, extension courses or conferences and seminars attendance.</a:t>
            </a:r>
          </a:p>
          <a:p>
            <a:pPr marL="457200" indent="-457200">
              <a:buFont typeface="Arial" panose="020B0604020202020204" pitchFamily="34" charset="0"/>
              <a:buChar char="•"/>
            </a:pPr>
            <a:r>
              <a:rPr lang="en-US" sz="2800" dirty="0" smtClean="0"/>
              <a:t>Although individual professions may have different standards, the most widely accepted standard, developed by the International Association for Continuing Education &amp; Training, is that ten contact hours equals one Continuing Education Unit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About Continuing Education</a:t>
            </a:r>
          </a:p>
        </p:txBody>
      </p:sp>
      <p:sp>
        <p:nvSpPr>
          <p:cNvPr id="2" name="TextBox 1"/>
          <p:cNvSpPr txBox="1"/>
          <p:nvPr/>
        </p:nvSpPr>
        <p:spPr>
          <a:xfrm>
            <a:off x="609600" y="1676400"/>
            <a:ext cx="769620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Not all professionals use the CEU convention. For example, the American Psychological Association accredits sponsors of continuing education and uses simply a CE approach. In contrast to the CEU, the CE credit is typically one CE credit for each hour of contact.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1102</Words>
  <Application>Microsoft Office PowerPoint</Application>
  <PresentationFormat>On-screen Show (4:3)</PresentationFormat>
  <Paragraphs>293</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907</cp:revision>
  <cp:lastPrinted>2014-09-05T11:57:00Z</cp:lastPrinted>
  <dcterms:created xsi:type="dcterms:W3CDTF">2014-04-08T13:15:00Z</dcterms:created>
  <dcterms:modified xsi:type="dcterms:W3CDTF">2022-12-16T09:27:06Z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242CF3941C4B4512BD38E068D9DD85E2</vt:lpwstr>
  </property>
  <property fmtid="{D5CDD505-2E9C-101B-9397-08002B2CF9AE}" pid="3" name="KSOProductBuildVer">
    <vt:lpwstr>1033-11.2.0.11417</vt:lpwstr>
  </property>
</Properties>
</file>