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3"/>
  </p:notesMasterIdLst>
  <p:handoutMasterIdLst>
    <p:handoutMasterId r:id="rId24"/>
  </p:handoutMasterIdLst>
  <p:sldIdLst>
    <p:sldId id="504" r:id="rId3"/>
    <p:sldId id="322" r:id="rId4"/>
    <p:sldId id="324" r:id="rId5"/>
    <p:sldId id="362" r:id="rId6"/>
    <p:sldId id="397" r:id="rId7"/>
    <p:sldId id="425" r:id="rId8"/>
    <p:sldId id="494" r:id="rId9"/>
    <p:sldId id="495" r:id="rId10"/>
    <p:sldId id="472" r:id="rId11"/>
    <p:sldId id="496" r:id="rId12"/>
    <p:sldId id="497" r:id="rId13"/>
    <p:sldId id="498" r:id="rId14"/>
    <p:sldId id="499" r:id="rId15"/>
    <p:sldId id="500" r:id="rId16"/>
    <p:sldId id="501" r:id="rId17"/>
    <p:sldId id="502" r:id="rId18"/>
    <p:sldId id="503" r:id="rId19"/>
    <p:sldId id="351" r:id="rId20"/>
    <p:sldId id="505" r:id="rId21"/>
    <p:sldId id="506"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60" d="100"/>
          <a:sy n="60" d="100"/>
        </p:scale>
        <p:origin x="-1288" y="-268"/>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12/16/2022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749186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12/16/2022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332329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468313" y="3717925"/>
            <a:ext cx="8207375"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4940300"/>
            <a:ext cx="8212138" cy="981075"/>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12/16/2022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4"/>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12/16/2022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6200" y="5791200"/>
            <a:ext cx="9220200" cy="677108"/>
          </a:xfrm>
          <a:prstGeom prst="rect">
            <a:avLst/>
          </a:prstGeom>
          <a:solidFill>
            <a:schemeClr val="tx2">
              <a:lumMod val="75000"/>
              <a:lumOff val="25000"/>
            </a:schemeClr>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Studymafia.org                                        Studymafia.org               </a:t>
            </a:r>
            <a:endParaRPr lang="en-US" b="1" dirty="0">
              <a:solidFill>
                <a:schemeClr val="bg1"/>
              </a:solidFill>
              <a:latin typeface="+mn-lt"/>
              <a:cs typeface="Times New Roman" pitchFamily="18" charset="0"/>
            </a:endParaRPr>
          </a:p>
        </p:txBody>
      </p:sp>
      <p:sp>
        <p:nvSpPr>
          <p:cNvPr id="8" name="Rectangle 7"/>
          <p:cNvSpPr/>
          <p:nvPr/>
        </p:nvSpPr>
        <p:spPr>
          <a:xfrm>
            <a:off x="2313020" y="1827074"/>
            <a:ext cx="5250475" cy="1754326"/>
          </a:xfrm>
          <a:prstGeom prst="rect">
            <a:avLst/>
          </a:prstGeom>
          <a:solidFill>
            <a:schemeClr val="tx1">
              <a:lumMod val="75000"/>
              <a:lumOff val="25000"/>
            </a:schemeClr>
          </a:solidFill>
        </p:spPr>
        <p:txBody>
          <a:bodyPr wrap="none">
            <a:spAutoFit/>
          </a:bodyPr>
          <a:lstStyle/>
          <a:p>
            <a:pPr algn="ctr" fontAlgn="auto">
              <a:spcBef>
                <a:spcPts val="0"/>
              </a:spcBef>
              <a:spcAft>
                <a:spcPts val="0"/>
              </a:spcAft>
              <a:defRPr/>
            </a:pPr>
            <a:r>
              <a:rPr lang="en-US" altLang="en-US" sz="5400" b="1" dirty="0" smtClean="0">
                <a:solidFill>
                  <a:schemeClr val="bg1"/>
                </a:solidFill>
                <a:latin typeface="Times New Roman" pitchFamily="18" charset="0"/>
                <a:cs typeface="Times New Roman" pitchFamily="18" charset="0"/>
              </a:rPr>
              <a:t>Brain </a:t>
            </a:r>
            <a:r>
              <a:rPr lang="en-US" altLang="en-US" sz="5400" b="1" dirty="0" smtClean="0">
                <a:solidFill>
                  <a:srgbClr val="FFC000"/>
                </a:solidFill>
                <a:latin typeface="Times New Roman" pitchFamily="18" charset="0"/>
                <a:cs typeface="Times New Roman" pitchFamily="18" charset="0"/>
              </a:rPr>
              <a:t>Computer </a:t>
            </a:r>
          </a:p>
          <a:p>
            <a:pPr algn="ctr" fontAlgn="auto">
              <a:spcBef>
                <a:spcPts val="0"/>
              </a:spcBef>
              <a:spcAft>
                <a:spcPts val="0"/>
              </a:spcAft>
              <a:defRPr/>
            </a:pPr>
            <a:r>
              <a:rPr lang="en-US" altLang="en-US" sz="5400" b="1" dirty="0" smtClean="0">
                <a:solidFill>
                  <a:schemeClr val="bg2">
                    <a:lumMod val="75000"/>
                  </a:schemeClr>
                </a:solidFill>
                <a:latin typeface="Times New Roman" pitchFamily="18" charset="0"/>
                <a:cs typeface="Times New Roman" pitchFamily="18" charset="0"/>
              </a:rPr>
              <a:t>Interfaces</a:t>
            </a:r>
            <a:r>
              <a:rPr lang="en-US" altLang="en-US" sz="5400" b="1" dirty="0" smtClean="0">
                <a:solidFill>
                  <a:schemeClr val="bg1"/>
                </a:solidFill>
                <a:latin typeface="Times New Roman" pitchFamily="18" charset="0"/>
                <a:cs typeface="Times New Roman" pitchFamily="18" charset="0"/>
              </a:rPr>
              <a:t>(BCI)</a:t>
            </a:r>
            <a:endParaRPr lang="en-US" sz="54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2168194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BCI</a:t>
            </a:r>
          </a:p>
        </p:txBody>
      </p:sp>
      <p:sp>
        <p:nvSpPr>
          <p:cNvPr id="2" name="TextBox 1"/>
          <p:cNvSpPr txBox="1"/>
          <p:nvPr/>
        </p:nvSpPr>
        <p:spPr>
          <a:xfrm>
            <a:off x="609600" y="1676400"/>
            <a:ext cx="7696200" cy="3322955"/>
          </a:xfrm>
          <a:prstGeom prst="rect">
            <a:avLst/>
          </a:prstGeom>
          <a:noFill/>
        </p:spPr>
        <p:txBody>
          <a:bodyPr wrap="square">
            <a:spAutoFit/>
          </a:bodyPr>
          <a:lstStyle/>
          <a:p>
            <a:pPr marL="0" indent="0">
              <a:buFont typeface="Arial" panose="020B0604020202020204" pitchFamily="34" charset="0"/>
              <a:buNone/>
            </a:pPr>
            <a:r>
              <a:rPr lang="en-US" sz="3000" b="1" dirty="0" smtClean="0"/>
              <a:t>Signal acquisition</a:t>
            </a:r>
          </a:p>
          <a:p>
            <a:pPr marL="457200" indent="-457200">
              <a:buFont typeface="Arial" panose="020B0604020202020204" pitchFamily="34" charset="0"/>
              <a:buChar char="•"/>
            </a:pPr>
            <a:r>
              <a:rPr lang="en-US" sz="3000" dirty="0" smtClean="0"/>
              <a:t>In the case of EEG-BCI, the electric potential of the brain activity is measured through electrodes placed on the scalp. </a:t>
            </a:r>
          </a:p>
          <a:p>
            <a:pPr marL="457200" indent="-457200">
              <a:buFont typeface="Arial" panose="020B0604020202020204" pitchFamily="34" charset="0"/>
              <a:buChar char="•"/>
            </a:pPr>
            <a:r>
              <a:rPr lang="en-US" sz="3000" dirty="0" smtClean="0"/>
              <a:t>Electrodes are metal discs placed on the scap in positions measured using the International 10/20 system.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BCI</a:t>
            </a:r>
          </a:p>
        </p:txBody>
      </p:sp>
      <p:sp>
        <p:nvSpPr>
          <p:cNvPr id="2" name="TextBox 1"/>
          <p:cNvSpPr txBox="1"/>
          <p:nvPr/>
        </p:nvSpPr>
        <p:spPr>
          <a:xfrm>
            <a:off x="609600" y="1676400"/>
            <a:ext cx="7696200" cy="4861560"/>
          </a:xfrm>
          <a:prstGeom prst="rect">
            <a:avLst/>
          </a:prstGeom>
          <a:noFill/>
        </p:spPr>
        <p:txBody>
          <a:bodyPr wrap="square">
            <a:spAutoFit/>
          </a:bodyPr>
          <a:lstStyle/>
          <a:p>
            <a:pPr marL="0" indent="0">
              <a:buFont typeface="Arial" panose="020B0604020202020204" pitchFamily="34" charset="0"/>
              <a:buNone/>
            </a:pPr>
            <a:r>
              <a:rPr lang="en-US" sz="3000" b="1" dirty="0" smtClean="0"/>
              <a:t>Preprocessing</a:t>
            </a:r>
          </a:p>
          <a:p>
            <a:pPr marL="457200" indent="-457200">
              <a:buFont typeface="Arial" panose="020B0604020202020204" pitchFamily="34" charset="0"/>
              <a:buChar char="•"/>
            </a:pPr>
            <a:r>
              <a:rPr lang="en-US" sz="2800" dirty="0" smtClean="0"/>
              <a:t>The raw EEG data is often not clean because affected by noise and artifacts. There are four main sources of noise and artifacts, which are:</a:t>
            </a:r>
          </a:p>
          <a:p>
            <a:pPr marL="457200" indent="-457200">
              <a:buFont typeface="Arial" panose="020B0604020202020204" pitchFamily="34" charset="0"/>
              <a:buChar char="•"/>
            </a:pPr>
            <a:r>
              <a:rPr lang="en-US" sz="2800" dirty="0" smtClean="0"/>
              <a:t>EEG equipment</a:t>
            </a:r>
          </a:p>
          <a:p>
            <a:pPr marL="457200" indent="-457200">
              <a:buFont typeface="Arial" panose="020B0604020202020204" pitchFamily="34" charset="0"/>
              <a:buChar char="•"/>
            </a:pPr>
            <a:r>
              <a:rPr lang="en-US" sz="2800" dirty="0" smtClean="0"/>
              <a:t>Electrical interference external to the subject and recording system</a:t>
            </a:r>
          </a:p>
          <a:p>
            <a:pPr marL="457200" indent="-457200">
              <a:buFont typeface="Arial" panose="020B0604020202020204" pitchFamily="34" charset="0"/>
              <a:buChar char="•"/>
            </a:pPr>
            <a:r>
              <a:rPr lang="en-US" sz="2800" dirty="0" smtClean="0"/>
              <a:t>The leads and electrodes</a:t>
            </a:r>
          </a:p>
          <a:p>
            <a:pPr marL="457200" indent="-457200">
              <a:buFont typeface="Arial" panose="020B0604020202020204" pitchFamily="34" charset="0"/>
              <a:buChar char="•"/>
            </a:pPr>
            <a:r>
              <a:rPr lang="en-US" sz="2800" dirty="0" smtClean="0"/>
              <a:t>The subject: electrical activity from the heart, eye blinking, eyeball movements, muscles movements in general.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BCI</a:t>
            </a:r>
          </a:p>
        </p:txBody>
      </p:sp>
      <p:sp>
        <p:nvSpPr>
          <p:cNvPr id="2" name="TextBox 1"/>
          <p:cNvSpPr txBox="1"/>
          <p:nvPr/>
        </p:nvSpPr>
        <p:spPr>
          <a:xfrm>
            <a:off x="609600" y="1676400"/>
            <a:ext cx="8154035" cy="4246245"/>
          </a:xfrm>
          <a:prstGeom prst="rect">
            <a:avLst/>
          </a:prstGeom>
          <a:noFill/>
        </p:spPr>
        <p:txBody>
          <a:bodyPr wrap="square">
            <a:spAutoFit/>
          </a:bodyPr>
          <a:lstStyle/>
          <a:p>
            <a:pPr marL="0" indent="0">
              <a:buFont typeface="Arial" panose="020B0604020202020204" pitchFamily="34" charset="0"/>
              <a:buNone/>
            </a:pPr>
            <a:r>
              <a:rPr lang="en-US" sz="3000" b="1" dirty="0" smtClean="0"/>
              <a:t>Feature Extraction</a:t>
            </a:r>
          </a:p>
          <a:p>
            <a:pPr marL="457200" indent="-457200">
              <a:buFont typeface="Arial" panose="020B0604020202020204" pitchFamily="34" charset="0"/>
              <a:buChar char="•"/>
            </a:pPr>
            <a:r>
              <a:rPr lang="en-US" sz="3000" dirty="0" smtClean="0"/>
              <a:t>The next step is feature extraction: the analysis of the signal and extraction of information. As the EEG signal is very complex, it is impossible to find meaningful information just looking at it.</a:t>
            </a:r>
          </a:p>
          <a:p>
            <a:pPr marL="457200" indent="-457200">
              <a:buFont typeface="Arial" panose="020B0604020202020204" pitchFamily="34" charset="0"/>
              <a:buChar char="•"/>
            </a:pPr>
            <a:r>
              <a:rPr lang="en-US" sz="3000" dirty="0" smtClean="0"/>
              <a:t>It is needed then to apply processing algorithms which allows to find content (such as a person’s intent, for example) which would be hidden at a naked eye.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BCI</a:t>
            </a:r>
          </a:p>
        </p:txBody>
      </p:sp>
      <p:sp>
        <p:nvSpPr>
          <p:cNvPr id="2" name="TextBox 1"/>
          <p:cNvSpPr txBox="1"/>
          <p:nvPr/>
        </p:nvSpPr>
        <p:spPr>
          <a:xfrm>
            <a:off x="609600" y="1676400"/>
            <a:ext cx="8154035" cy="3322955"/>
          </a:xfrm>
          <a:prstGeom prst="rect">
            <a:avLst/>
          </a:prstGeom>
          <a:noFill/>
        </p:spPr>
        <p:txBody>
          <a:bodyPr wrap="square">
            <a:spAutoFit/>
          </a:bodyPr>
          <a:lstStyle/>
          <a:p>
            <a:pPr marL="0" indent="0">
              <a:buFont typeface="Arial" panose="020B0604020202020204" pitchFamily="34" charset="0"/>
              <a:buNone/>
            </a:pPr>
            <a:r>
              <a:rPr lang="en-US" sz="3000" b="1" dirty="0" smtClean="0"/>
              <a:t>Classification</a:t>
            </a:r>
          </a:p>
          <a:p>
            <a:pPr marL="457200" indent="-457200">
              <a:buFont typeface="Arial" panose="020B0604020202020204" pitchFamily="34" charset="0"/>
              <a:buChar char="•"/>
            </a:pPr>
            <a:r>
              <a:rPr lang="en-US" sz="3000" dirty="0" smtClean="0"/>
              <a:t>Another step which can be applied to the signal, now mostly clean from artifacts, is to apply classification algorithms. </a:t>
            </a:r>
          </a:p>
          <a:p>
            <a:pPr marL="457200" indent="-457200">
              <a:buFont typeface="Arial" panose="020B0604020202020204" pitchFamily="34" charset="0"/>
              <a:buChar char="•"/>
            </a:pPr>
            <a:r>
              <a:rPr lang="en-US" sz="3000" dirty="0" smtClean="0"/>
              <a:t>Using machine learning techniques it is possible to train a classifier to recognize which features, for example, belongs to one or another class.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BCI</a:t>
            </a:r>
          </a:p>
        </p:txBody>
      </p:sp>
      <p:sp>
        <p:nvSpPr>
          <p:cNvPr id="2" name="TextBox 1"/>
          <p:cNvSpPr txBox="1"/>
          <p:nvPr/>
        </p:nvSpPr>
        <p:spPr>
          <a:xfrm>
            <a:off x="609600" y="1676400"/>
            <a:ext cx="8154035" cy="3322955"/>
          </a:xfrm>
          <a:prstGeom prst="rect">
            <a:avLst/>
          </a:prstGeom>
          <a:noFill/>
        </p:spPr>
        <p:txBody>
          <a:bodyPr wrap="square">
            <a:spAutoFit/>
          </a:bodyPr>
          <a:lstStyle/>
          <a:p>
            <a:pPr marL="0" indent="0">
              <a:buFont typeface="Arial" panose="020B0604020202020204" pitchFamily="34" charset="0"/>
              <a:buNone/>
            </a:pPr>
            <a:r>
              <a:rPr lang="en-US" sz="3000" b="1" dirty="0" smtClean="0"/>
              <a:t>Translation</a:t>
            </a:r>
          </a:p>
          <a:p>
            <a:pPr marL="457200" indent="-457200">
              <a:buFont typeface="Arial" panose="020B0604020202020204" pitchFamily="34" charset="0"/>
              <a:buChar char="•"/>
            </a:pPr>
            <a:r>
              <a:rPr lang="en-US" sz="3000" dirty="0" smtClean="0"/>
              <a:t>After the signal has been classified, the result is passed to the feature translation algorithm. </a:t>
            </a:r>
          </a:p>
          <a:p>
            <a:pPr marL="457200" indent="-457200">
              <a:buFont typeface="Arial" panose="020B0604020202020204" pitchFamily="34" charset="0"/>
              <a:buChar char="•"/>
            </a:pPr>
            <a:r>
              <a:rPr lang="en-US" sz="3000" dirty="0" smtClean="0"/>
              <a:t>At this point the features need to be translated in the corresponding action required. “For example, a P3 potential could be translated into the selection of the letter that evoked it”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BCI</a:t>
            </a:r>
          </a:p>
        </p:txBody>
      </p:sp>
      <p:sp>
        <p:nvSpPr>
          <p:cNvPr id="2" name="TextBox 1"/>
          <p:cNvSpPr txBox="1"/>
          <p:nvPr/>
        </p:nvSpPr>
        <p:spPr>
          <a:xfrm>
            <a:off x="609600" y="1676400"/>
            <a:ext cx="8154035" cy="3014980"/>
          </a:xfrm>
          <a:prstGeom prst="rect">
            <a:avLst/>
          </a:prstGeom>
          <a:noFill/>
        </p:spPr>
        <p:txBody>
          <a:bodyPr wrap="square">
            <a:spAutoFit/>
          </a:bodyPr>
          <a:lstStyle/>
          <a:p>
            <a:pPr marL="0" indent="0">
              <a:buFont typeface="Arial" panose="020B0604020202020204" pitchFamily="34" charset="0"/>
              <a:buNone/>
            </a:pPr>
            <a:r>
              <a:rPr lang="en-US" sz="3000" b="1" dirty="0" smtClean="0"/>
              <a:t>Feedback device</a:t>
            </a:r>
          </a:p>
          <a:p>
            <a:pPr marL="457200" indent="-457200">
              <a:buFont typeface="Arial" panose="020B0604020202020204" pitchFamily="34" charset="0"/>
              <a:buChar char="•"/>
            </a:pPr>
            <a:r>
              <a:rPr lang="en-US" sz="3200" dirty="0" smtClean="0"/>
              <a:t>The feedback device receives the command from the translation step. </a:t>
            </a:r>
          </a:p>
          <a:p>
            <a:pPr marL="457200" indent="-457200">
              <a:buFont typeface="Arial" panose="020B0604020202020204" pitchFamily="34" charset="0"/>
              <a:buChar char="•"/>
            </a:pPr>
            <a:r>
              <a:rPr lang="en-US" sz="3200" dirty="0" smtClean="0"/>
              <a:t>For example it can be the computer, where the signal will be used to move a cursor, or it could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16</a:t>
            </a:fld>
            <a:endParaRPr kumimoji="0" lang="en-US" sz="1000" b="0">
              <a:solidFill>
                <a:schemeClr val="tx1"/>
              </a:solidFill>
            </a:endParaRPr>
          </a:p>
        </p:txBody>
      </p:sp>
      <p:pic>
        <p:nvPicPr>
          <p:cNvPr id="4" name="Picture 3" descr="Advantages+of+BCI+Eventually,+this+technology+could_"/>
          <p:cNvPicPr>
            <a:picLocks noChangeAspect="1"/>
          </p:cNvPicPr>
          <p:nvPr/>
        </p:nvPicPr>
        <p:blipFill>
          <a:blip r:embed="rId2"/>
          <a:stretch>
            <a:fillRect/>
          </a:stretch>
        </p:blipFill>
        <p:spPr>
          <a:xfrm>
            <a:off x="76200" y="0"/>
            <a:ext cx="9144000" cy="6861810"/>
          </a:xfrm>
          <a:prstGeom prst="rect">
            <a:avLst/>
          </a:prstGeom>
        </p:spPr>
      </p:pic>
    </p:spTree>
  </p:cSld>
  <p:clrMapOvr>
    <a:masterClrMapping/>
  </p:clrMapOvr>
  <p:transition spd="slow">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D5BBC35B-A44B-4119-B8DA-DE9E3DFADA20}" type="slidenum">
              <a:rPr kumimoji="0" lang="en-US" smtClean="0"/>
              <a:t>17</a:t>
            </a:fld>
            <a:endParaRPr kumimoji="0" lang="en-US" sz="1000" b="0">
              <a:solidFill>
                <a:schemeClr val="tx1"/>
              </a:solidFill>
            </a:endParaRPr>
          </a:p>
        </p:txBody>
      </p:sp>
      <p:pic>
        <p:nvPicPr>
          <p:cNvPr id="4" name="Picture 3" descr="Disadvantages+of+BCI+Research+is+still+in+beginning+stages."/>
          <p:cNvPicPr>
            <a:picLocks noChangeAspect="1"/>
          </p:cNvPicPr>
          <p:nvPr/>
        </p:nvPicPr>
        <p:blipFill>
          <a:blip r:embed="rId2"/>
          <a:stretch>
            <a:fillRect/>
          </a:stretch>
        </p:blipFill>
        <p:spPr>
          <a:xfrm>
            <a:off x="-76200" y="0"/>
            <a:ext cx="9220835" cy="6847205"/>
          </a:xfrm>
          <a:prstGeom prst="rect">
            <a:avLst/>
          </a:prstGeom>
        </p:spPr>
      </p:pic>
    </p:spTree>
  </p:cSld>
  <p:clrMapOvr>
    <a:masterClrMapping/>
  </p:clrMapOvr>
  <p:transition spd="slow">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A brain-computer interface (BCI) is a computer-based system that acquires brain signals, analyzes them, and translates them into commands that are relayed to an output device to carry out a desired action.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1905000"/>
            <a:ext cx="8183880" cy="4187952"/>
          </a:xfrm>
        </p:spPr>
        <p:txBody>
          <a:bodyPr>
            <a:normAutofit/>
          </a:bodyPr>
          <a:lstStyle/>
          <a:p>
            <a:pPr lvl="1"/>
            <a:r>
              <a:rPr lang="en-US" sz="2800" dirty="0" smtClean="0"/>
              <a:t>Google.com</a:t>
            </a:r>
          </a:p>
          <a:p>
            <a:pPr lvl="1"/>
            <a:r>
              <a:rPr lang="en-US" sz="2800" dirty="0" smtClean="0"/>
              <a:t>Wikipedia.org</a:t>
            </a:r>
          </a:p>
          <a:p>
            <a:pPr lvl="1"/>
            <a:r>
              <a:rPr lang="en-US" sz="2800" dirty="0" smtClean="0"/>
              <a:t>Studymafia.org</a:t>
            </a:r>
          </a:p>
          <a:p>
            <a:pPr lvl="1"/>
            <a:r>
              <a:rPr lang="en-US" sz="2800" dirty="0" smtClean="0"/>
              <a:t>Slidespanda.com</a:t>
            </a:r>
          </a:p>
        </p:txBody>
      </p:sp>
    </p:spTree>
    <p:extLst>
      <p:ext uri="{BB962C8B-B14F-4D97-AF65-F5344CB8AC3E}">
        <p14:creationId xmlns:p14="http://schemas.microsoft.com/office/powerpoint/2010/main" val="1131437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Ø"/>
            </a:pPr>
            <a:r>
              <a:rPr lang="en-IN" altLang="en-US" sz="32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Ø"/>
            </a:pPr>
            <a:r>
              <a:rPr lang="en-IN" altLang="en-US" sz="32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Ø"/>
            </a:pPr>
            <a:r>
              <a:rPr lang="en-IN" altLang="en-US" sz="3200" dirty="0">
                <a:latin typeface="Times New Roman" panose="02020603050405020304" pitchFamily="18" charset="0"/>
                <a:cs typeface="Times New Roman" panose="02020603050405020304" pitchFamily="18" charset="0"/>
              </a:rPr>
              <a:t>Types of </a:t>
            </a:r>
            <a:r>
              <a:rPr lang="en-US" altLang="en-US" sz="3200" dirty="0" smtClean="0">
                <a:latin typeface="Times New Roman" panose="02020603050405020304" pitchFamily="18" charset="0"/>
                <a:cs typeface="Times New Roman" panose="02020603050405020304" pitchFamily="18" charset="0"/>
                <a:sym typeface="+mn-ea"/>
              </a:rPr>
              <a:t>BCI</a:t>
            </a:r>
            <a:r>
              <a:rPr lang="en-US" altLang="en-US" sz="3200" b="1" dirty="0" smtClean="0">
                <a:solidFill>
                  <a:schemeClr val="accent2"/>
                </a:solidFill>
                <a:latin typeface="Times New Roman" panose="02020603050405020304" pitchFamily="18" charset="0"/>
                <a:cs typeface="Times New Roman" panose="02020603050405020304" pitchFamily="18" charset="0"/>
                <a:sym typeface="+mn-ea"/>
              </a:rPr>
              <a:t> </a:t>
            </a:r>
            <a:endParaRPr lang="en-IN" altLang="en-US" sz="32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r>
              <a:rPr lang="en-IN" altLang="en-US" sz="3200" dirty="0" smtClean="0">
                <a:solidFill>
                  <a:schemeClr val="tx1"/>
                </a:solidFill>
                <a:latin typeface="Times New Roman" panose="02020603050405020304" pitchFamily="18" charset="0"/>
                <a:cs typeface="Times New Roman" panose="02020603050405020304" pitchFamily="18" charset="0"/>
                <a:sym typeface="+mn-ea"/>
              </a:rPr>
              <a:t>Components </a:t>
            </a:r>
            <a:r>
              <a:rPr lang="en-US" altLang="en-US" sz="3200" dirty="0" smtClean="0">
                <a:solidFill>
                  <a:schemeClr val="tx1"/>
                </a:solidFill>
                <a:latin typeface="Times New Roman" panose="02020603050405020304" pitchFamily="18" charset="0"/>
                <a:cs typeface="Times New Roman" panose="02020603050405020304" pitchFamily="18" charset="0"/>
                <a:sym typeface="+mn-ea"/>
              </a:rPr>
              <a:t>of BCI</a:t>
            </a:r>
            <a:r>
              <a:rPr lang="en-US" altLang="en-US" sz="32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Ø"/>
            </a:pPr>
            <a:r>
              <a:rPr lang="en-IN" altLang="en-US" sz="3200" dirty="0" smtClean="0">
                <a:latin typeface="Times New Roman" panose="02020603050405020304" pitchFamily="18" charset="0"/>
                <a:cs typeface="Times New Roman" panose="02020603050405020304" pitchFamily="18" charset="0"/>
                <a:sym typeface="+mn-ea"/>
              </a:rPr>
              <a:t>Advantages </a:t>
            </a:r>
            <a:r>
              <a:rPr lang="en-US" altLang="en-US" sz="3200" dirty="0" smtClean="0">
                <a:latin typeface="Times New Roman" panose="02020603050405020304" pitchFamily="18" charset="0"/>
                <a:cs typeface="Times New Roman" panose="02020603050405020304" pitchFamily="18" charset="0"/>
                <a:sym typeface="+mn-ea"/>
              </a:rPr>
              <a:t>of BCI</a:t>
            </a:r>
            <a:r>
              <a:rPr lang="en-US" altLang="en-US" sz="32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Ø"/>
            </a:pPr>
            <a:r>
              <a:rPr lang="en-IN" altLang="en-US" sz="3200" dirty="0" smtClean="0">
                <a:latin typeface="Times New Roman" panose="02020603050405020304" pitchFamily="18" charset="0"/>
                <a:cs typeface="Times New Roman" panose="02020603050405020304" pitchFamily="18" charset="0"/>
                <a:sym typeface="+mn-ea"/>
              </a:rPr>
              <a:t>Disadvantages </a:t>
            </a:r>
            <a:r>
              <a:rPr lang="en-US" altLang="en-US" sz="3200" dirty="0" smtClean="0">
                <a:latin typeface="Times New Roman" panose="02020603050405020304" pitchFamily="18" charset="0"/>
                <a:cs typeface="Times New Roman" panose="02020603050405020304" pitchFamily="18" charset="0"/>
                <a:sym typeface="+mn-ea"/>
              </a:rPr>
              <a:t>of BCI</a:t>
            </a:r>
            <a:r>
              <a:rPr lang="en-US" altLang="en-US" sz="3200" b="1" dirty="0" smtClean="0">
                <a:solidFill>
                  <a:schemeClr val="accent2"/>
                </a:solidFill>
                <a:latin typeface="Times New Roman" panose="02020603050405020304" pitchFamily="18" charset="0"/>
                <a:cs typeface="Times New Roman" panose="02020603050405020304" pitchFamily="18" charset="0"/>
                <a:sym typeface="+mn-ea"/>
              </a:rPr>
              <a:t> </a:t>
            </a:r>
            <a:endParaRPr lang="en-IN" altLang="en-US" sz="32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buFont typeface="Wingdings" panose="05000000000000000000" charset="0"/>
              <a:buChar char="Ø"/>
            </a:pPr>
            <a:r>
              <a:rPr lang="en-IN" altLang="en-US" sz="32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32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endParaRPr lang="en-US" altLang="en-US" sz="32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endParaRPr lang="en-IN" altLang="en-US" sz="32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32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32879439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81407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Brain-computer interfaces (BCI) are systems that allow communication between the brain and various machines.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brain-computer-interface-hed"/>
          <p:cNvPicPr>
            <a:picLocks noChangeAspect="1"/>
          </p:cNvPicPr>
          <p:nvPr/>
        </p:nvPicPr>
        <p:blipFill>
          <a:blip r:embed="rId3"/>
          <a:srcRect l="-1000" t="9524" b="16190"/>
          <a:stretch>
            <a:fillRect/>
          </a:stretch>
        </p:blipFill>
        <p:spPr>
          <a:xfrm>
            <a:off x="1143000" y="3448685"/>
            <a:ext cx="6856095" cy="264731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They work in three main steps: collecting brain signals, interpreting them and outputting commands to a connected machine according to the brain signal received. </a:t>
            </a:r>
          </a:p>
          <a:p>
            <a:r>
              <a:rPr lang="en-US" sz="3000" dirty="0" smtClean="0"/>
              <a:t>BCI can be applied to a variety of tasks, including but not limited to neurofeedback, restoring motor function to paralyzed patients, allowing communication with locked in patients and improving sensory processing.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5210ps17_f1"/>
          <p:cNvPicPr>
            <a:picLocks noChangeAspect="1"/>
          </p:cNvPicPr>
          <p:nvPr/>
        </p:nvPicPr>
        <p:blipFill>
          <a:blip r:embed="rId3"/>
          <a:stretch>
            <a:fillRect/>
          </a:stretch>
        </p:blipFill>
        <p:spPr>
          <a:xfrm>
            <a:off x="457200" y="381000"/>
            <a:ext cx="8170545" cy="565912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Types of BCI</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7934325" cy="4246245"/>
          </a:xfrm>
          <a:prstGeom prst="rect">
            <a:avLst/>
          </a:prstGeom>
          <a:noFill/>
        </p:spPr>
        <p:txBody>
          <a:bodyPr wrap="square">
            <a:spAutoFit/>
          </a:bodyPr>
          <a:lstStyle/>
          <a:p>
            <a:pPr marL="0" indent="0">
              <a:buFont typeface="Arial" panose="020B0604020202020204" pitchFamily="34" charset="0"/>
              <a:buNone/>
            </a:pPr>
            <a:r>
              <a:rPr lang="en-US" sz="3000" b="1" dirty="0" smtClean="0"/>
              <a:t>Invasive</a:t>
            </a:r>
          </a:p>
          <a:p>
            <a:pPr marL="457200" indent="-457200">
              <a:buFont typeface="Arial" panose="020B0604020202020204" pitchFamily="34" charset="0"/>
              <a:buChar char="•"/>
            </a:pPr>
            <a:r>
              <a:rPr lang="en-US" sz="3000" dirty="0" smtClean="0"/>
              <a:t>Invasive types of BCI are implanted directly into the brain during a neurosurgery. There are single unit BCIs, which detect the signal from a single area of brain cells, and multiunit BCIs which detect from multiple areas. </a:t>
            </a:r>
          </a:p>
          <a:p>
            <a:pPr marL="457200" indent="-457200">
              <a:buFont typeface="Arial" panose="020B0604020202020204" pitchFamily="34" charset="0"/>
              <a:buChar char="•"/>
            </a:pPr>
            <a:r>
              <a:rPr lang="en-US" sz="3000" dirty="0" smtClean="0"/>
              <a:t>Electrodes have different lengths, for example, up to 1.5 mm (Utah, Blackrock Microsystems) or 10 mm (FMA, MicroProbes) in a MEA</a:t>
            </a:r>
            <a:r>
              <a:rPr lang="en-IN" altLang="en-US" sz="30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Types of BCI</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7934325" cy="4431030"/>
          </a:xfrm>
          <a:prstGeom prst="rect">
            <a:avLst/>
          </a:prstGeom>
          <a:noFill/>
        </p:spPr>
        <p:txBody>
          <a:bodyPr wrap="square">
            <a:spAutoFit/>
          </a:bodyPr>
          <a:lstStyle/>
          <a:p>
            <a:pPr marL="0" indent="0">
              <a:buFont typeface="Arial" panose="020B0604020202020204" pitchFamily="34" charset="0"/>
              <a:buNone/>
            </a:pPr>
            <a:r>
              <a:rPr lang="en-US" sz="3000" b="1" dirty="0" smtClean="0"/>
              <a:t>Semi-Invasive</a:t>
            </a:r>
          </a:p>
          <a:p>
            <a:pPr marL="457200" indent="-457200">
              <a:buFont typeface="Arial" panose="020B0604020202020204" pitchFamily="34" charset="0"/>
              <a:buChar char="•"/>
            </a:pPr>
            <a:r>
              <a:rPr lang="en-US" sz="2800" dirty="0" smtClean="0"/>
              <a:t>Electrocorticography uses electrodes placed on the exposed surface of the brain to measure electrical activity from the cerebral cortex. It has been used for the first time in the 1950s at the Montreal Neurological Institute. </a:t>
            </a:r>
          </a:p>
          <a:p>
            <a:pPr marL="457200" indent="-457200">
              <a:buFont typeface="Arial" panose="020B0604020202020204" pitchFamily="34" charset="0"/>
              <a:buChar char="•"/>
            </a:pPr>
            <a:r>
              <a:rPr lang="en-US" sz="2800" dirty="0" smtClean="0"/>
              <a:t>It is called semi-invasive but it still requires a craniotomy to implant the electrodes. For this reason it is used only when surgery is necessary for medical reasons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Types of BCI</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7934325" cy="3784600"/>
          </a:xfrm>
          <a:prstGeom prst="rect">
            <a:avLst/>
          </a:prstGeom>
          <a:noFill/>
        </p:spPr>
        <p:txBody>
          <a:bodyPr wrap="square">
            <a:spAutoFit/>
          </a:bodyPr>
          <a:lstStyle/>
          <a:p>
            <a:pPr marL="0" indent="0">
              <a:buFont typeface="Arial" panose="020B0604020202020204" pitchFamily="34" charset="0"/>
              <a:buNone/>
            </a:pPr>
            <a:r>
              <a:rPr lang="en-US" sz="3000" b="1" dirty="0" smtClean="0"/>
              <a:t>Non Invasive</a:t>
            </a:r>
          </a:p>
          <a:p>
            <a:pPr marL="457200" indent="-457200">
              <a:buFont typeface="Arial" panose="020B0604020202020204" pitchFamily="34" charset="0"/>
              <a:buChar char="•"/>
            </a:pPr>
            <a:r>
              <a:rPr lang="en-US" sz="3000" dirty="0" smtClean="0"/>
              <a:t>There are several non-invasive techniques used to study the brain, where EEG is the most common used because of the cost and hardware portability.</a:t>
            </a:r>
          </a:p>
          <a:p>
            <a:pPr marL="457200" indent="-457200">
              <a:buFont typeface="Arial" panose="020B0604020202020204" pitchFamily="34" charset="0"/>
              <a:buChar char="•"/>
            </a:pPr>
            <a:r>
              <a:rPr lang="en-US" sz="3000" dirty="0" smtClean="0"/>
              <a:t>MEG magnetoencephalography</a:t>
            </a:r>
          </a:p>
          <a:p>
            <a:pPr marL="457200" indent="-457200">
              <a:buFont typeface="Arial" panose="020B0604020202020204" pitchFamily="34" charset="0"/>
              <a:buChar char="•"/>
            </a:pPr>
            <a:r>
              <a:rPr lang="en-US" sz="3000" dirty="0" smtClean="0"/>
              <a:t>PET positron emission tomography</a:t>
            </a:r>
          </a:p>
          <a:p>
            <a:pPr marL="457200" indent="-457200">
              <a:buFont typeface="Arial" panose="020B0604020202020204" pitchFamily="34" charset="0"/>
              <a:buChar char="•"/>
            </a:pPr>
            <a:r>
              <a:rPr lang="en-US" sz="3000" dirty="0" smtClean="0"/>
              <a:t>fMRI functional magnetic resonance imaging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BCI</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Brain activity</a:t>
            </a:r>
          </a:p>
          <a:p>
            <a:pPr marL="457200" indent="-457200">
              <a:buFont typeface="Arial" panose="020B0604020202020204" pitchFamily="34" charset="0"/>
              <a:buChar char="•"/>
            </a:pPr>
            <a:r>
              <a:rPr lang="en-US" sz="3000" dirty="0" smtClean="0"/>
              <a:t>The nervous system is composed by two main parts: the central nervous system and the peripheral nervous system. </a:t>
            </a:r>
          </a:p>
          <a:p>
            <a:pPr marL="457200" indent="-457200">
              <a:buFont typeface="Arial" panose="020B0604020202020204" pitchFamily="34" charset="0"/>
              <a:buChar char="•"/>
            </a:pPr>
            <a:r>
              <a:rPr lang="en-US" sz="3000" dirty="0" smtClean="0"/>
              <a:t>The brain is the main organ of the central nervous system and it contains about 100 billions of neurons and trillions of cells called glia.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reen Color">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807</Words>
  <Application>Microsoft Office PowerPoint</Application>
  <PresentationFormat>On-screen Show (4:3)</PresentationFormat>
  <Paragraphs>245</Paragraphs>
  <Slides>20</Slides>
  <Notes>16</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Green Color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910</cp:revision>
  <cp:lastPrinted>2014-09-05T11:57:00Z</cp:lastPrinted>
  <dcterms:created xsi:type="dcterms:W3CDTF">2014-04-08T13:15:00Z</dcterms:created>
  <dcterms:modified xsi:type="dcterms:W3CDTF">2022-12-16T15:40:12Z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D62E7C36D78E4FE282336774121982BA</vt:lpwstr>
  </property>
  <property fmtid="{D5CDD505-2E9C-101B-9397-08002B2CF9AE}" pid="3" name="KSOProductBuildVer">
    <vt:lpwstr>1033-11.2.0.11440</vt:lpwstr>
  </property>
</Properties>
</file>