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0"/>
  </p:notesMasterIdLst>
  <p:sldIdLst>
    <p:sldId id="271" r:id="rId2"/>
    <p:sldId id="274" r:id="rId3"/>
    <p:sldId id="257" r:id="rId4"/>
    <p:sldId id="262" r:id="rId5"/>
    <p:sldId id="258" r:id="rId6"/>
    <p:sldId id="259" r:id="rId7"/>
    <p:sldId id="260" r:id="rId8"/>
    <p:sldId id="261" r:id="rId9"/>
    <p:sldId id="263" r:id="rId10"/>
    <p:sldId id="264" r:id="rId11"/>
    <p:sldId id="265" r:id="rId12"/>
    <p:sldId id="266" r:id="rId13"/>
    <p:sldId id="267" r:id="rId14"/>
    <p:sldId id="268" r:id="rId15"/>
    <p:sldId id="270" r:id="rId16"/>
    <p:sldId id="269"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E61C0-98EF-4AF5-B0D3-6264E645417E}" type="datetimeFigureOut">
              <a:rPr lang="en-US" smtClean="0"/>
              <a:t>12/14/2022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D609D-F49C-441A-97F5-56D284ACF32C}" type="slidenum">
              <a:rPr lang="en-US" smtClean="0"/>
              <a:t>‹#›</a:t>
            </a:fld>
            <a:endParaRPr lang="en-US"/>
          </a:p>
        </p:txBody>
      </p:sp>
    </p:spTree>
    <p:extLst>
      <p:ext uri="{BB962C8B-B14F-4D97-AF65-F5344CB8AC3E}">
        <p14:creationId xmlns:p14="http://schemas.microsoft.com/office/powerpoint/2010/main" val="118050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F039D6-B1DF-428B-BBF2-59F5C235B7C6}"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390996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039D6-B1DF-428B-BBF2-59F5C235B7C6}"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203272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039D6-B1DF-428B-BBF2-59F5C235B7C6}"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334164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039D6-B1DF-428B-BBF2-59F5C235B7C6}"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261909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039D6-B1DF-428B-BBF2-59F5C235B7C6}"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45449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039D6-B1DF-428B-BBF2-59F5C235B7C6}"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288298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F039D6-B1DF-428B-BBF2-59F5C235B7C6}"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283967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039D6-B1DF-428B-BBF2-59F5C235B7C6}"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35413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039D6-B1DF-428B-BBF2-59F5C235B7C6}"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128524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039D6-B1DF-428B-BBF2-59F5C235B7C6}"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267114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039D6-B1DF-428B-BBF2-59F5C235B7C6}"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B087A-7159-46B2-82B4-DC98FD7D46D1}" type="slidenum">
              <a:rPr lang="en-US" smtClean="0"/>
              <a:t>‹#›</a:t>
            </a:fld>
            <a:endParaRPr lang="en-US"/>
          </a:p>
        </p:txBody>
      </p:sp>
    </p:spTree>
    <p:extLst>
      <p:ext uri="{BB962C8B-B14F-4D97-AF65-F5344CB8AC3E}">
        <p14:creationId xmlns:p14="http://schemas.microsoft.com/office/powerpoint/2010/main" val="70253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039D6-B1DF-428B-BBF2-59F5C235B7C6}" type="datetimeFigureOut">
              <a:rPr lang="en-US" smtClean="0"/>
              <a:t>12/14/2022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B087A-7159-46B2-82B4-DC98FD7D46D1}" type="slidenum">
              <a:rPr lang="en-US" smtClean="0"/>
              <a:t>‹#›</a:t>
            </a:fld>
            <a:endParaRPr lang="en-US"/>
          </a:p>
        </p:txBody>
      </p:sp>
    </p:spTree>
    <p:extLst>
      <p:ext uri="{BB962C8B-B14F-4D97-AF65-F5344CB8AC3E}">
        <p14:creationId xmlns:p14="http://schemas.microsoft.com/office/powerpoint/2010/main" val="409912334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228600"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1600200" y="2133600"/>
            <a:ext cx="7239000" cy="1569660"/>
          </a:xfrm>
          <a:prstGeom prst="rect">
            <a:avLst/>
          </a:prstGeom>
          <a:noFill/>
        </p:spPr>
        <p:txBody>
          <a:bodyPr wrap="square">
            <a:spAutoFit/>
          </a:bodyPr>
          <a:lstStyle/>
          <a:p>
            <a:pPr algn="ctr" fontAlgn="auto">
              <a:spcBef>
                <a:spcPts val="0"/>
              </a:spcBef>
              <a:spcAft>
                <a:spcPts val="0"/>
              </a:spcAft>
              <a:defRPr/>
            </a:pPr>
            <a:r>
              <a:rPr lang="en-US" sz="4800" dirty="0" err="1" smtClean="0">
                <a:solidFill>
                  <a:srgbClr val="FFC000"/>
                </a:solidFill>
              </a:rPr>
              <a:t>Temporomandibular</a:t>
            </a:r>
            <a:endParaRPr lang="en-US" sz="4800" dirty="0" smtClean="0">
              <a:solidFill>
                <a:srgbClr val="FFC000"/>
              </a:solidFill>
            </a:endParaRPr>
          </a:p>
          <a:p>
            <a:pPr algn="ctr" fontAlgn="auto">
              <a:spcBef>
                <a:spcPts val="0"/>
              </a:spcBef>
              <a:spcAft>
                <a:spcPts val="0"/>
              </a:spcAft>
              <a:defRPr/>
            </a:pPr>
            <a:r>
              <a:rPr lang="en-US" sz="4800" dirty="0">
                <a:solidFill>
                  <a:srgbClr val="FFFF00"/>
                </a:solidFill>
              </a:rPr>
              <a:t>J</a:t>
            </a:r>
            <a:r>
              <a:rPr lang="en-US" sz="4800" dirty="0" smtClean="0">
                <a:solidFill>
                  <a:srgbClr val="FFFF00"/>
                </a:solidFill>
              </a:rPr>
              <a:t>oint</a:t>
            </a:r>
          </a:p>
        </p:txBody>
      </p:sp>
    </p:spTree>
    <p:extLst>
      <p:ext uri="{BB962C8B-B14F-4D97-AF65-F5344CB8AC3E}">
        <p14:creationId xmlns:p14="http://schemas.microsoft.com/office/powerpoint/2010/main" val="418192834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dirty="0" smtClean="0"/>
              <a:t>Dental X-rays to examine your teeth and jaw</a:t>
            </a:r>
          </a:p>
          <a:p>
            <a:r>
              <a:rPr lang="en-US" dirty="0" smtClean="0"/>
              <a:t>CT scan to provide detailed images of the bones involved in the joint</a:t>
            </a:r>
          </a:p>
          <a:p>
            <a:r>
              <a:rPr lang="en-US" dirty="0" smtClean="0"/>
              <a:t>MRI to reveal problems with the joint's disk or surrounding soft tissue</a:t>
            </a:r>
          </a:p>
          <a:p>
            <a:r>
              <a:rPr lang="en-US" dirty="0" smtClean="0"/>
              <a:t>TMJ arthroscopy is sometimes used in the diagnosis of a TMJ disorder.</a:t>
            </a:r>
          </a:p>
          <a:p>
            <a:r>
              <a:rPr lang="en-US" dirty="0" smtClean="0"/>
              <a:t> During TMJ arthroscopy, your doctor inserts a small thin tube (</a:t>
            </a:r>
            <a:r>
              <a:rPr lang="en-US" dirty="0" err="1" smtClean="0"/>
              <a:t>cannula</a:t>
            </a:r>
            <a:r>
              <a:rPr lang="en-US" dirty="0" smtClean="0"/>
              <a:t>) into the joint space, and a small camera (</a:t>
            </a:r>
            <a:r>
              <a:rPr lang="en-US" dirty="0" err="1" smtClean="0"/>
              <a:t>arthroscope</a:t>
            </a:r>
            <a:r>
              <a:rPr lang="en-US" dirty="0" smtClean="0"/>
              <a:t>) is then inserted to view the area and to help determine a diagnosis.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Treatment</a:t>
            </a:r>
            <a:endParaRPr lang="en-US" dirty="0"/>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t>In some cases, the symptoms of TMJ disorders may go away without treatment. If your symptoms persist, your doctor may recommend a variety of treatment options, often more than one to be done at the same time.</a:t>
            </a:r>
          </a:p>
          <a:p>
            <a:r>
              <a:rPr lang="en-US" b="1" dirty="0" smtClean="0"/>
              <a:t>Medications</a:t>
            </a:r>
          </a:p>
          <a:p>
            <a:r>
              <a:rPr lang="en-US" b="1" dirty="0" smtClean="0"/>
              <a:t>Therapies</a:t>
            </a:r>
          </a:p>
          <a:p>
            <a:r>
              <a:rPr lang="en-US" b="1" dirty="0" smtClean="0"/>
              <a:t>Surgical or other procedures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Medications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Along with other nonsurgical treatments, these medication options may help relieve the pain associated with TMJ disorders:</a:t>
            </a:r>
          </a:p>
          <a:p>
            <a:r>
              <a:rPr lang="en-US" b="1" dirty="0" smtClean="0"/>
              <a:t>Pain relievers and anti-</a:t>
            </a:r>
            <a:r>
              <a:rPr lang="en-US" b="1" dirty="0" err="1" smtClean="0"/>
              <a:t>inflammatories</a:t>
            </a:r>
            <a:endParaRPr lang="en-US" b="1" dirty="0" smtClean="0"/>
          </a:p>
          <a:p>
            <a:pPr>
              <a:buNone/>
            </a:pPr>
            <a:r>
              <a:rPr lang="en-US" dirty="0" smtClean="0"/>
              <a:t>      If over-the-counter pain medications aren't enough to relieve TMJ pain, your doctor or dentist may prescribe stronger pain relievers for a limited time, such as prescription strength ibuprofen.</a:t>
            </a:r>
          </a:p>
          <a:p>
            <a:r>
              <a:rPr lang="en-US" b="1" dirty="0" err="1" smtClean="0"/>
              <a:t>Tricyclic</a:t>
            </a:r>
            <a:r>
              <a:rPr lang="en-US" b="1" dirty="0" smtClean="0"/>
              <a:t> antidepressants</a:t>
            </a:r>
            <a:endParaRPr lang="en-US" dirty="0" smtClean="0"/>
          </a:p>
          <a:p>
            <a:pPr>
              <a:buNone/>
            </a:pPr>
            <a:r>
              <a:rPr lang="en-US" dirty="0" smtClean="0"/>
              <a:t>      These medications, such as </a:t>
            </a:r>
            <a:r>
              <a:rPr lang="en-US" dirty="0" err="1" smtClean="0"/>
              <a:t>amitriptyline</a:t>
            </a:r>
            <a:r>
              <a:rPr lang="en-US" dirty="0" smtClean="0"/>
              <a:t>, are used mostly for depression, but in low doses, they're sometimes used for pain relief, </a:t>
            </a:r>
            <a:r>
              <a:rPr lang="en-US" dirty="0" err="1" smtClean="0"/>
              <a:t>bruxism</a:t>
            </a:r>
            <a:r>
              <a:rPr lang="en-US" dirty="0" smtClean="0"/>
              <a:t> control and sleeplessness.</a:t>
            </a:r>
          </a:p>
          <a:p>
            <a:r>
              <a:rPr lang="en-US" b="1" dirty="0" smtClean="0"/>
              <a:t>Muscle relaxants</a:t>
            </a:r>
          </a:p>
          <a:p>
            <a:pPr>
              <a:buNone/>
            </a:pPr>
            <a:r>
              <a:rPr lang="en-US" b="1" dirty="0"/>
              <a:t> </a:t>
            </a:r>
            <a:r>
              <a:rPr lang="en-US" b="1" dirty="0" smtClean="0"/>
              <a:t>    </a:t>
            </a:r>
            <a:r>
              <a:rPr lang="en-US" dirty="0" smtClean="0"/>
              <a:t>These types of drugs are sometimes used for a few days or weeks to help relieve pain caused by TMJ disorders created by muscle spasms.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Therapies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Oral splints or mouth guards (</a:t>
            </a:r>
            <a:r>
              <a:rPr lang="en-US" b="1" dirty="0" err="1" smtClean="0"/>
              <a:t>occlusal</a:t>
            </a:r>
            <a:r>
              <a:rPr lang="en-US" b="1" dirty="0" smtClean="0"/>
              <a:t> appliances)</a:t>
            </a:r>
          </a:p>
          <a:p>
            <a:pPr>
              <a:buNone/>
            </a:pPr>
            <a:r>
              <a:rPr lang="en-US" b="1" dirty="0"/>
              <a:t> </a:t>
            </a:r>
            <a:r>
              <a:rPr lang="en-US" b="1" dirty="0" smtClean="0"/>
              <a:t>    </a:t>
            </a:r>
            <a:r>
              <a:rPr lang="en-US" dirty="0" smtClean="0"/>
              <a:t>Often, people with jaw pain will benefit from wearing a soft or firm device inserted over their teeth, but the reasons why these devices are beneficial are not well-understood.</a:t>
            </a:r>
          </a:p>
          <a:p>
            <a:r>
              <a:rPr lang="en-US" b="1" dirty="0" smtClean="0"/>
              <a:t>Physical therapy </a:t>
            </a:r>
          </a:p>
          <a:p>
            <a:pPr>
              <a:buNone/>
            </a:pPr>
            <a:r>
              <a:rPr lang="en-US" b="1" dirty="0"/>
              <a:t> </a:t>
            </a:r>
            <a:r>
              <a:rPr lang="en-US" b="1" dirty="0" smtClean="0"/>
              <a:t>    </a:t>
            </a:r>
            <a:r>
              <a:rPr lang="en-US" dirty="0" smtClean="0"/>
              <a:t>Along with exercises to stretch and strengthen jaw muscles, treatments might include ultrasound, moist heat and ice.</a:t>
            </a:r>
          </a:p>
          <a:p>
            <a:r>
              <a:rPr lang="en-US" b="1" dirty="0" smtClean="0"/>
              <a:t>Counseling </a:t>
            </a:r>
          </a:p>
          <a:p>
            <a:pPr>
              <a:buNone/>
            </a:pPr>
            <a:r>
              <a:rPr lang="en-US" b="1" dirty="0"/>
              <a:t> </a:t>
            </a:r>
            <a:r>
              <a:rPr lang="en-US" b="1" dirty="0" smtClean="0"/>
              <a:t>    </a:t>
            </a:r>
            <a:r>
              <a:rPr lang="en-US" dirty="0" smtClean="0"/>
              <a:t>Education and counseling can help you understand the factors and behaviors that may aggravate your pain, so you can avoid them. Examples include teeth clenching or grinding, leaning on your chin, or biting fingernails.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Surgical or other procedures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b="1" dirty="0" err="1" smtClean="0"/>
              <a:t>Arthrocentesis</a:t>
            </a:r>
            <a:r>
              <a:rPr lang="en-US" b="1" dirty="0" smtClean="0"/>
              <a:t>.</a:t>
            </a:r>
            <a:r>
              <a:rPr lang="en-US" dirty="0" smtClean="0"/>
              <a:t> </a:t>
            </a:r>
            <a:r>
              <a:rPr lang="en-US" dirty="0" err="1" smtClean="0"/>
              <a:t>Arthrocentesis</a:t>
            </a:r>
            <a:r>
              <a:rPr lang="en-US" dirty="0" smtClean="0"/>
              <a:t> (</a:t>
            </a:r>
            <a:r>
              <a:rPr lang="en-US" dirty="0" err="1" smtClean="0"/>
              <a:t>ahr</a:t>
            </a:r>
            <a:r>
              <a:rPr lang="en-US" dirty="0" smtClean="0"/>
              <a:t>-throe-</a:t>
            </a:r>
            <a:r>
              <a:rPr lang="en-US" dirty="0" err="1" smtClean="0"/>
              <a:t>sen</a:t>
            </a:r>
            <a:r>
              <a:rPr lang="en-US" dirty="0" smtClean="0"/>
              <a:t>-TEE-sis) is a minimally invasive procedure that involves the insertion of small needles into the joint so that fluid can be irrigated through the joint to remove debris and inflammatory byproducts.</a:t>
            </a:r>
          </a:p>
          <a:p>
            <a:r>
              <a:rPr lang="en-US" b="1" dirty="0" smtClean="0"/>
              <a:t>Injections.</a:t>
            </a:r>
            <a:r>
              <a:rPr lang="en-US" dirty="0" smtClean="0"/>
              <a:t> In some people, corticosteroid injections into the joint may be helpful. Infrequently, injecting </a:t>
            </a:r>
            <a:r>
              <a:rPr lang="en-US" dirty="0" err="1" smtClean="0"/>
              <a:t>botulinum</a:t>
            </a:r>
            <a:r>
              <a:rPr lang="en-US" dirty="0" smtClean="0"/>
              <a:t> toxin type A (Botox, others) into the jaw muscles used for chewing may relieve pain associated with TMJ disorders.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5668963"/>
          </a:xfrm>
        </p:spPr>
        <p:txBody>
          <a:bodyPr>
            <a:normAutofit fontScale="92500" lnSpcReduction="20000"/>
          </a:bodyPr>
          <a:lstStyle/>
          <a:p>
            <a:r>
              <a:rPr lang="en-US" b="1" dirty="0" smtClean="0"/>
              <a:t>TMJ arthroscopy.</a:t>
            </a:r>
            <a:r>
              <a:rPr lang="en-US" dirty="0" smtClean="0"/>
              <a:t> In some cases, arthroscopic surgery can be as effective for treating various types of TMJ disorders as open-joint surgery. A small thin tube (</a:t>
            </a:r>
            <a:r>
              <a:rPr lang="en-US" dirty="0" err="1" smtClean="0"/>
              <a:t>cannula</a:t>
            </a:r>
            <a:r>
              <a:rPr lang="en-US" dirty="0" smtClean="0"/>
              <a:t>) is placed into the joint space, an </a:t>
            </a:r>
            <a:r>
              <a:rPr lang="en-US" dirty="0" err="1" smtClean="0"/>
              <a:t>arthroscope</a:t>
            </a:r>
            <a:r>
              <a:rPr lang="en-US" dirty="0" smtClean="0"/>
              <a:t> is then inserted and small surgical instruments are used for surgery. TMJ arthroscopy has fewer risks and complications than open-joint surgery does, but it has some limitations as well.</a:t>
            </a:r>
          </a:p>
          <a:p>
            <a:r>
              <a:rPr lang="en-US" b="1" dirty="0" smtClean="0"/>
              <a:t>Modified </a:t>
            </a:r>
            <a:r>
              <a:rPr lang="en-US" b="1" dirty="0" err="1" smtClean="0"/>
              <a:t>condylotomy</a:t>
            </a:r>
            <a:r>
              <a:rPr lang="en-US" b="1" dirty="0" smtClean="0"/>
              <a:t>.</a:t>
            </a:r>
            <a:r>
              <a:rPr lang="en-US" dirty="0" smtClean="0"/>
              <a:t> Modified </a:t>
            </a:r>
            <a:r>
              <a:rPr lang="en-US" dirty="0" err="1" smtClean="0"/>
              <a:t>condylotomy</a:t>
            </a:r>
            <a:r>
              <a:rPr lang="en-US" dirty="0" smtClean="0"/>
              <a:t> (</a:t>
            </a:r>
            <a:r>
              <a:rPr lang="en-US" dirty="0" err="1" smtClean="0"/>
              <a:t>kon</a:t>
            </a:r>
            <a:r>
              <a:rPr lang="en-US" dirty="0" smtClean="0"/>
              <a:t>-</a:t>
            </a:r>
            <a:r>
              <a:rPr lang="en-US" dirty="0" err="1" smtClean="0"/>
              <a:t>dih</a:t>
            </a:r>
            <a:r>
              <a:rPr lang="en-US" dirty="0" smtClean="0"/>
              <a:t>-LOT-uh-</a:t>
            </a:r>
            <a:r>
              <a:rPr lang="en-US" dirty="0" err="1" smtClean="0"/>
              <a:t>mee</a:t>
            </a:r>
            <a:r>
              <a:rPr lang="en-US" dirty="0" smtClean="0"/>
              <a:t>) addresses the TMJ indirectly, with surgery on the mandible, but not in the joint itself. It may be helpful for treatment of pain and if locking is experienced.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5745163"/>
          </a:xfrm>
        </p:spPr>
        <p:txBody>
          <a:bodyPr>
            <a:normAutofit fontScale="92500" lnSpcReduction="10000"/>
          </a:bodyPr>
          <a:lstStyle/>
          <a:p>
            <a:r>
              <a:rPr lang="en-US" b="1" dirty="0" smtClean="0"/>
              <a:t>Open-joint surgery.</a:t>
            </a:r>
            <a:r>
              <a:rPr lang="en-US" dirty="0" smtClean="0"/>
              <a:t> If your jaw pain does not resolve with more-conservative treatments and it appears to be caused by a structural problem in the joint, your doctor or dentist may suggest open-joint surgery (</a:t>
            </a:r>
            <a:r>
              <a:rPr lang="en-US" dirty="0" err="1" smtClean="0"/>
              <a:t>arthrotomy</a:t>
            </a:r>
            <a:r>
              <a:rPr lang="en-US" dirty="0" smtClean="0"/>
              <a:t>) to repair or replace the joint. However, open-joint surgery involves more risks than other procedures do and should be considered very carefully, after discussing the pros and cons.</a:t>
            </a:r>
          </a:p>
          <a:p>
            <a:r>
              <a:rPr lang="en-US" dirty="0" smtClean="0"/>
              <a:t>If your doctor recommends surgery or other procedures, be sure to discuss the potential benefits and risks, and ask what all your options are.</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183880" cy="677108"/>
          </a:xfrm>
        </p:spPr>
        <p:txBody>
          <a:bodyPr>
            <a:normAutofit fontScale="90000"/>
          </a:bodyPr>
          <a:lstStyle/>
          <a:p>
            <a:r>
              <a:rPr lang="en-US" sz="4400" dirty="0"/>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3767946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35368357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Symptoms</a:t>
            </a:r>
          </a:p>
          <a:p>
            <a:r>
              <a:rPr lang="en-US" dirty="0"/>
              <a:t>When to see a Doctor</a:t>
            </a:r>
            <a:r>
              <a:rPr lang="en-US" dirty="0" smtClean="0"/>
              <a:t>?</a:t>
            </a:r>
          </a:p>
          <a:p>
            <a:r>
              <a:rPr lang="en-US" dirty="0" smtClean="0"/>
              <a:t>Diagnosis</a:t>
            </a:r>
          </a:p>
          <a:p>
            <a:r>
              <a:rPr lang="en-US" dirty="0" smtClean="0"/>
              <a:t>Treatment</a:t>
            </a:r>
          </a:p>
          <a:p>
            <a:r>
              <a:rPr lang="en-US" dirty="0" smtClean="0"/>
              <a:t>Procedure</a:t>
            </a:r>
          </a:p>
          <a:p>
            <a:r>
              <a:rPr lang="en-US" dirty="0" smtClean="0"/>
              <a:t>Conclusion</a:t>
            </a:r>
          </a:p>
          <a:p>
            <a:endParaRPr lang="en-US" dirty="0" smtClean="0"/>
          </a:p>
          <a:p>
            <a:endParaRPr lang="en-US" dirty="0"/>
          </a:p>
        </p:txBody>
      </p:sp>
    </p:spTree>
    <p:extLst>
      <p:ext uri="{BB962C8B-B14F-4D97-AF65-F5344CB8AC3E}">
        <p14:creationId xmlns:p14="http://schemas.microsoft.com/office/powerpoint/2010/main" val="303517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temporomandibular</a:t>
            </a:r>
            <a:r>
              <a:rPr lang="en-US" dirty="0" smtClean="0"/>
              <a:t> (tem-</a:t>
            </a:r>
            <a:r>
              <a:rPr lang="en-US" dirty="0" err="1" smtClean="0"/>
              <a:t>puh</a:t>
            </a:r>
            <a:r>
              <a:rPr lang="en-US" dirty="0" smtClean="0"/>
              <a:t>-roe-man-DIB-u-</a:t>
            </a:r>
            <a:r>
              <a:rPr lang="en-US" dirty="0" err="1" smtClean="0"/>
              <a:t>lur</a:t>
            </a:r>
            <a:r>
              <a:rPr lang="en-US" dirty="0" smtClean="0"/>
              <a:t>) joint (TMJ) acts like a sliding hinge, connecting your jawbone to your skull. You have one joint on each side of your jaw. </a:t>
            </a:r>
          </a:p>
          <a:p>
            <a:r>
              <a:rPr lang="en-US" dirty="0" smtClean="0"/>
              <a:t>TMJ disorders — a type of </a:t>
            </a:r>
            <a:r>
              <a:rPr lang="en-US" dirty="0" err="1" smtClean="0"/>
              <a:t>temporomandibular</a:t>
            </a:r>
            <a:r>
              <a:rPr lang="en-US" dirty="0" smtClean="0"/>
              <a:t> disorder or TMD — can cause pain in your jaw joint and in the muscles that control jaw movement.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dirty="0" smtClean="0"/>
              <a:t>The exact cause of a person's TMJ disorder is often difficult to determine. Your pain may be due to a combination of factors, such as genetics, arthritis or jaw injury. </a:t>
            </a:r>
          </a:p>
          <a:p>
            <a:r>
              <a:rPr lang="en-US" dirty="0" smtClean="0"/>
              <a:t>Some people who have jaw pain also tend to clench or grind their teeth (</a:t>
            </a:r>
            <a:r>
              <a:rPr lang="en-US" dirty="0" err="1" smtClean="0"/>
              <a:t>bruxism</a:t>
            </a:r>
            <a:r>
              <a:rPr lang="en-US" dirty="0" smtClean="0"/>
              <a:t>), although many people habitually clench or grind their teeth and never develop TMJ disorders.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9968"/>
            <a:ext cx="8077200" cy="2464231"/>
          </a:xfrm>
        </p:spPr>
        <p:txBody>
          <a:bodyPr>
            <a:normAutofit fontScale="85000" lnSpcReduction="10000"/>
          </a:bodyPr>
          <a:lstStyle/>
          <a:p>
            <a:r>
              <a:rPr lang="en-US" dirty="0" smtClean="0"/>
              <a:t>In most cases, the pain and discomfort associated with TMJ disorders is temporary and can be relieved with self-managed care or nonsurgical treatments.</a:t>
            </a:r>
          </a:p>
          <a:p>
            <a:r>
              <a:rPr lang="en-US" dirty="0" smtClean="0"/>
              <a:t> Surgery is typically a last resort after conservative measures have failed, but some people with TMJ disorders may benefit from surgical treatments.</a:t>
            </a:r>
          </a:p>
        </p:txBody>
      </p:sp>
      <p:sp>
        <p:nvSpPr>
          <p:cNvPr id="5122" name="AutoShape 2" descr="TMJ"/>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4" name="Picture 4" descr="TMJ"/>
          <p:cNvPicPr>
            <a:picLocks noChangeAspect="1" noChangeArrowheads="1"/>
          </p:cNvPicPr>
          <p:nvPr/>
        </p:nvPicPr>
        <p:blipFill>
          <a:blip r:embed="rId2"/>
          <a:srcRect/>
          <a:stretch>
            <a:fillRect/>
          </a:stretch>
        </p:blipFill>
        <p:spPr bwMode="auto">
          <a:xfrm>
            <a:off x="2286000" y="3200400"/>
            <a:ext cx="5029200" cy="34774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Symptoms</a:t>
            </a:r>
            <a:endParaRPr lang="en-US" dirty="0"/>
          </a:p>
        </p:txBody>
      </p:sp>
      <p:sp>
        <p:nvSpPr>
          <p:cNvPr id="3" name="Content Placeholder 2"/>
          <p:cNvSpPr>
            <a:spLocks noGrp="1"/>
          </p:cNvSpPr>
          <p:nvPr>
            <p:ph idx="1"/>
          </p:nvPr>
        </p:nvSpPr>
        <p:spPr/>
        <p:txBody>
          <a:bodyPr>
            <a:normAutofit/>
          </a:bodyPr>
          <a:lstStyle/>
          <a:p>
            <a:r>
              <a:rPr lang="en-US" dirty="0" smtClean="0"/>
              <a:t>Signs and symptoms of TMJ disorders may include:</a:t>
            </a:r>
          </a:p>
          <a:p>
            <a:r>
              <a:rPr lang="en-US" dirty="0" smtClean="0"/>
              <a:t>Pain or tenderness of your jaw</a:t>
            </a:r>
          </a:p>
          <a:p>
            <a:r>
              <a:rPr lang="en-US" dirty="0" smtClean="0"/>
              <a:t>Pain in one or both of the </a:t>
            </a:r>
            <a:r>
              <a:rPr lang="en-US" dirty="0" err="1" smtClean="0"/>
              <a:t>temporomandibular</a:t>
            </a:r>
            <a:r>
              <a:rPr lang="en-US" dirty="0" smtClean="0"/>
              <a:t> joints</a:t>
            </a:r>
          </a:p>
          <a:p>
            <a:r>
              <a:rPr lang="en-US" dirty="0" smtClean="0"/>
              <a:t>Aching pain in and around your ear</a:t>
            </a:r>
          </a:p>
          <a:p>
            <a:r>
              <a:rPr lang="en-US" dirty="0" smtClean="0"/>
              <a:t>Difficulty chewing or pain while chewing</a:t>
            </a:r>
          </a:p>
          <a:p>
            <a:r>
              <a:rPr lang="en-US" dirty="0" smtClean="0"/>
              <a:t>Aching facial pain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Locking of the joint, making it difficult to open or close your mouth</a:t>
            </a:r>
          </a:p>
          <a:p>
            <a:r>
              <a:rPr lang="en-US" dirty="0" smtClean="0"/>
              <a:t>TMJ disorders can also cause a clicking sound or grating sensation when you open your mouth or chew. </a:t>
            </a:r>
          </a:p>
          <a:p>
            <a:r>
              <a:rPr lang="en-US" dirty="0" smtClean="0"/>
              <a:t>But if there's no pain or limitation of movement associated with your jaw clicking, you probably don't need treatment for a TMJ disorder.</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When to see a Doctor?</a:t>
            </a:r>
            <a:endParaRPr lang="en-US" dirty="0"/>
          </a:p>
        </p:txBody>
      </p:sp>
      <p:sp>
        <p:nvSpPr>
          <p:cNvPr id="3" name="Content Placeholder 2"/>
          <p:cNvSpPr>
            <a:spLocks noGrp="1"/>
          </p:cNvSpPr>
          <p:nvPr>
            <p:ph idx="1"/>
          </p:nvPr>
        </p:nvSpPr>
        <p:spPr/>
        <p:txBody>
          <a:bodyPr/>
          <a:lstStyle/>
          <a:p>
            <a:r>
              <a:rPr lang="en-US" dirty="0" smtClean="0"/>
              <a:t>Seek medical attention if you have persistent pain or tenderness in your jaw, or if you can't open or close your jaw completely. </a:t>
            </a:r>
          </a:p>
          <a:p>
            <a:r>
              <a:rPr lang="en-US" dirty="0" smtClean="0"/>
              <a:t>Your doctor, your dentist or a TMJ specialist can discuss possible causes and treatments for your problem.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Diagnosis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doctor or dentist will discuss your symptoms and examine your jaw. He or she will probably:</a:t>
            </a:r>
          </a:p>
          <a:p>
            <a:r>
              <a:rPr lang="en-US" dirty="0" smtClean="0"/>
              <a:t>Listen to and feel your jaw when you open and close your mouth</a:t>
            </a:r>
          </a:p>
          <a:p>
            <a:r>
              <a:rPr lang="en-US" dirty="0" smtClean="0"/>
              <a:t>Observe the range of motion in your jaw</a:t>
            </a:r>
          </a:p>
          <a:p>
            <a:r>
              <a:rPr lang="en-US" dirty="0" smtClean="0"/>
              <a:t>Press on areas around your jaw to identify sites of pain or discomfort</a:t>
            </a:r>
          </a:p>
          <a:p>
            <a:r>
              <a:rPr lang="en-US" dirty="0" smtClean="0"/>
              <a:t>If your doctor or dentist suspects a problem, you may need:</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TotalTime>
  <Words>1073</Words>
  <Application>Microsoft Office PowerPoint</Application>
  <PresentationFormat>On-screen Show (4:3)</PresentationFormat>
  <Paragraphs>78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Content</vt:lpstr>
      <vt:lpstr>Introduction</vt:lpstr>
      <vt:lpstr>PowerPoint Presentation</vt:lpstr>
      <vt:lpstr>PowerPoint Presentation</vt:lpstr>
      <vt:lpstr>Symptoms</vt:lpstr>
      <vt:lpstr>PowerPoint Presentation</vt:lpstr>
      <vt:lpstr>When to see a Doctor?</vt:lpstr>
      <vt:lpstr>Diagnosis</vt:lpstr>
      <vt:lpstr>PowerPoint Presentation</vt:lpstr>
      <vt:lpstr>Treatment</vt:lpstr>
      <vt:lpstr>Medications</vt:lpstr>
      <vt:lpstr>Therapies</vt:lpstr>
      <vt:lpstr>Surgical or other procedures</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crc</dc:creator>
  <cp:lastModifiedBy>CRP</cp:lastModifiedBy>
  <cp:revision>6</cp:revision>
  <dcterms:created xsi:type="dcterms:W3CDTF">2022-11-24T04:22:11Z</dcterms:created>
  <dcterms:modified xsi:type="dcterms:W3CDTF">2022-12-14T04:31:32Z</dcterms:modified>
</cp:coreProperties>
</file>