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3"/>
  </p:notesMasterIdLst>
  <p:sldIdLst>
    <p:sldId id="274" r:id="rId2"/>
    <p:sldId id="256" r:id="rId3"/>
    <p:sldId id="257" r:id="rId4"/>
    <p:sldId id="258" r:id="rId5"/>
    <p:sldId id="259" r:id="rId6"/>
    <p:sldId id="260" r:id="rId7"/>
    <p:sldId id="266" r:id="rId8"/>
    <p:sldId id="267" r:id="rId9"/>
    <p:sldId id="261" r:id="rId10"/>
    <p:sldId id="262" r:id="rId11"/>
    <p:sldId id="263" r:id="rId12"/>
    <p:sldId id="264" r:id="rId13"/>
    <p:sldId id="265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7F3F2-1E96-491D-A78C-0684FE2747C8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AE782-1B98-4D60-8C6D-BCBBF3046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94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2EDED-AAB0-413F-9A10-EE6D060E324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359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60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4361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F06DA37-A223-4CC3-8A43-997833986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E4E68E-F9C7-43ED-BFC8-40E928304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92B9-D4E4-419A-9002-93FF6FC58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D304030-5463-4A69-9E9B-985D251BA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EA4AA91-B4EB-42E8-B99D-1B9DF51FE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FCA4A6F-3D4F-4866-B50A-5676F21903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9DA49BDD-44ED-43C5-BDB1-29270D5BC1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7DE79-EA32-4E63-8EEC-4EC655B33C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C415E9-5EEE-4077-9084-F70E60BB0B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C3FCF-70F5-4D5D-AAE6-503B2BEC97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E4C9A-AE4D-4E6B-BDE8-9A6AA2E14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5575E-F8E9-4546-91FC-6A111319EC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DD7212-767E-4DDD-A639-615E836DCA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05F43-A75B-4774-8646-C61FBF746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76D8C4-C829-45E5-9286-1D3AD5BCA3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E12D54C-4884-4823-B620-E0E97310D2B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hyperlink" Target="http://botit.botany.wisc.edu/images/130/Cells_&amp;_Tissues/Stomata_Zebrina_epidermis/Chloroplasts_in_guard_cells.php" TargetMode="Externa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botit.botany.wisc.edu/images/130/Stem/Medicago_cross_section/Vascular_bundles_MC.php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otit.botany.wisc.edu/images/130/Secondary_Growth/Woody_Stems/Tilia_Stem/Secondary_Growth/Periderm_MC.html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botit.botany.wisc.edu/images/130/Secondary_Growth/Roots/Tilia_Root_xs/Whole_root_large_MC_.php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botit.botany.wisc.edu/images/130/Secondary_Growth/Woody_Stems/Tilia_Stem/Secondary_Growth/1-2-3-year_old_stems_MC_.ph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audio" Target="../media/audio1.wav"/><Relationship Id="rId6" Type="http://schemas.openxmlformats.org/officeDocument/2006/relationships/audio" Target="../media/audio2.wav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ogo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379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stri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947192"/>
            <a:ext cx="7620000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319942" y="76200"/>
            <a:ext cx="7024836" cy="792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00B0F0"/>
                </a:solidFill>
                <a:latin typeface="Verdana" pitchFamily="34" charset="0"/>
                <a:cs typeface="+mn-cs"/>
              </a:rPr>
              <a:t>StudyMafia</a:t>
            </a:r>
            <a:r>
              <a:rPr lang="en-US" sz="2800" b="1" dirty="0" smtClean="0">
                <a:solidFill>
                  <a:schemeClr val="accent4">
                    <a:lumMod val="25000"/>
                  </a:schemeClr>
                </a:solidFill>
                <a:latin typeface="Verdana" pitchFamily="34" charset="0"/>
                <a:cs typeface="+mn-cs"/>
              </a:rPr>
              <a:t>.Org</a:t>
            </a:r>
            <a:endParaRPr lang="en-US" sz="2800" b="1" dirty="0">
              <a:solidFill>
                <a:schemeClr val="accent4">
                  <a:lumMod val="25000"/>
                </a:schemeClr>
              </a:solidFill>
              <a:latin typeface="Tahoma" pitchFamily="34" charset="0"/>
              <a:cs typeface="+mn-cs"/>
            </a:endParaRPr>
          </a:p>
        </p:txBody>
      </p:sp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304800" y="5488327"/>
            <a:ext cx="90610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  <a:cs typeface="Times New Roman" pitchFamily="18" charset="0"/>
              </a:rPr>
              <a:t>                       Submitted </a:t>
            </a:r>
            <a:r>
              <a:rPr lang="en-US" b="1" dirty="0">
                <a:latin typeface="+mn-lt"/>
                <a:cs typeface="Times New Roman" pitchFamily="18" charset="0"/>
              </a:rPr>
              <a:t>To:	 </a:t>
            </a:r>
            <a:r>
              <a:rPr lang="en-US" b="1" dirty="0" smtClean="0">
                <a:latin typeface="+mn-lt"/>
                <a:cs typeface="Times New Roman" pitchFamily="18" charset="0"/>
              </a:rPr>
              <a:t>             </a:t>
            </a:r>
            <a:r>
              <a:rPr lang="en-US" b="1" dirty="0">
                <a:latin typeface="+mn-lt"/>
                <a:cs typeface="Times New Roman" pitchFamily="18" charset="0"/>
              </a:rPr>
              <a:t> </a:t>
            </a:r>
            <a:r>
              <a:rPr lang="en-US" b="1" dirty="0" smtClean="0">
                <a:latin typeface="+mn-lt"/>
                <a:cs typeface="Times New Roman" pitchFamily="18" charset="0"/>
              </a:rPr>
              <a:t>                                  Submitted </a:t>
            </a:r>
            <a:r>
              <a:rPr lang="en-US" b="1" dirty="0">
                <a:latin typeface="+mn-lt"/>
                <a:cs typeface="Times New Roman" pitchFamily="18" charset="0"/>
              </a:rPr>
              <a:t>By:</a:t>
            </a:r>
          </a:p>
          <a:p>
            <a:pPr eaLnBrk="0" hangingPunct="0"/>
            <a:r>
              <a:rPr lang="en-US" b="1" dirty="0" smtClean="0">
                <a:latin typeface="+mn-lt"/>
                <a:cs typeface="Times New Roman" pitchFamily="18" charset="0"/>
              </a:rPr>
              <a:t>                       Studymafia.org                                                </a:t>
            </a:r>
            <a:r>
              <a:rPr lang="en-US" b="1" dirty="0" smtClean="0">
                <a:latin typeface="+mn-lt"/>
                <a:cs typeface="Times New Roman" pitchFamily="18" charset="0"/>
              </a:rPr>
              <a:t>Studymafia.org               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6496" y="2369404"/>
            <a:ext cx="40645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5400" b="1" dirty="0" smtClean="0">
                <a:cs typeface="Times New Roman" pitchFamily="18" charset="0"/>
              </a:rPr>
              <a:t>Plant Tissues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229702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Parenchyma</a:t>
            </a:r>
          </a:p>
        </p:txBody>
      </p:sp>
      <p:pic>
        <p:nvPicPr>
          <p:cNvPr id="24581" name="Picture 5" descr="Parenchy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10200" y="1295400"/>
            <a:ext cx="3044825" cy="2432050"/>
          </a:xfrm>
          <a:noFill/>
          <a:ln/>
        </p:spPr>
      </p:pic>
      <p:pic>
        <p:nvPicPr>
          <p:cNvPr id="24585" name="Picture 9" descr="0108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029200" y="4038600"/>
            <a:ext cx="3581400" cy="2551113"/>
          </a:xfrm>
          <a:noFill/>
          <a:ln/>
        </p:spPr>
      </p:pic>
      <p:pic>
        <p:nvPicPr>
          <p:cNvPr id="24586" name="Picture 10" descr="38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990600" y="3810000"/>
            <a:ext cx="3605213" cy="2703513"/>
          </a:xfrm>
          <a:noFill/>
          <a:ln/>
        </p:spPr>
      </p:pic>
      <p:pic>
        <p:nvPicPr>
          <p:cNvPr id="24587" name="Picture 11" descr="0528n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914400" y="1371600"/>
            <a:ext cx="3810000" cy="2305050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6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Collenchyma</a:t>
            </a:r>
          </a:p>
        </p:txBody>
      </p:sp>
      <p:pic>
        <p:nvPicPr>
          <p:cNvPr id="27659" name="Picture 11" descr="Bundle+collenchym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295400"/>
            <a:ext cx="3313113" cy="2647950"/>
          </a:xfrm>
          <a:noFill/>
          <a:ln/>
        </p:spPr>
      </p:pic>
      <p:pic>
        <p:nvPicPr>
          <p:cNvPr id="27660" name="Picture 12" descr="Collenchyma_stran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1295400"/>
            <a:ext cx="3313113" cy="2647950"/>
          </a:xfrm>
          <a:noFill/>
          <a:ln/>
        </p:spPr>
      </p:pic>
      <p:pic>
        <p:nvPicPr>
          <p:cNvPr id="27661" name="Picture 13" descr="epidermis_collenchym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219200" y="4114800"/>
            <a:ext cx="3200400" cy="2595563"/>
          </a:xfrm>
          <a:noFill/>
          <a:ln/>
        </p:spPr>
      </p:pic>
      <p:pic>
        <p:nvPicPr>
          <p:cNvPr id="27662" name="Picture 14" descr="parenchyma-collenchym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>
          <a:xfrm>
            <a:off x="4648200" y="4098925"/>
            <a:ext cx="3236913" cy="2587625"/>
          </a:xfrm>
          <a:noFill/>
          <a:ln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1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/>
              <a:t>Sclerenchyma</a:t>
            </a:r>
          </a:p>
        </p:txBody>
      </p:sp>
      <p:pic>
        <p:nvPicPr>
          <p:cNvPr id="30728" name="Picture 8" descr="0113a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2362200"/>
            <a:ext cx="4038600" cy="2976563"/>
          </a:xfrm>
          <a:noFill/>
          <a:ln/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304800" y="5410200"/>
            <a:ext cx="314007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/>
              <a:t>Right-hand illustration modified from: Weier, Stocking &amp; Barbour, 1974, Botany: An Introduction to Plant Biology, 5th Ed.</a:t>
            </a:r>
            <a:r>
              <a:rPr lang="en-US"/>
              <a:t> </a:t>
            </a:r>
          </a:p>
        </p:txBody>
      </p:sp>
      <p:pic>
        <p:nvPicPr>
          <p:cNvPr id="30733" name="Picture 13" descr="Fibers_MC_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67200" y="2362200"/>
            <a:ext cx="4572000" cy="2954338"/>
          </a:xfrm>
          <a:noFill/>
          <a:ln/>
        </p:spPr>
      </p:pic>
      <p:sp>
        <p:nvSpPr>
          <p:cNvPr id="30734" name="Text Box 14"/>
          <p:cNvSpPr txBox="1">
            <a:spLocks noChangeArrowheads="1"/>
          </p:cNvSpPr>
          <p:nvPr/>
        </p:nvSpPr>
        <p:spPr bwMode="auto">
          <a:xfrm>
            <a:off x="1219200" y="1752600"/>
            <a:ext cx="18653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SCLERIDS</a:t>
            </a: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5867400" y="1752600"/>
            <a:ext cx="1390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FIBERS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sz="4000"/>
              <a:t>Epidermis – </a:t>
            </a:r>
            <a:r>
              <a:rPr lang="en-US" sz="2800"/>
              <a:t>stoma, trichomes, &amp; root hairs</a:t>
            </a:r>
          </a:p>
        </p:txBody>
      </p:sp>
      <p:pic>
        <p:nvPicPr>
          <p:cNvPr id="33800" name="Picture 8" descr="wtbw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1066800" y="4267200"/>
            <a:ext cx="3886200" cy="1711325"/>
          </a:xfrm>
          <a:noFill/>
          <a:ln/>
        </p:spPr>
      </p:pic>
      <p:pic>
        <p:nvPicPr>
          <p:cNvPr id="33801" name="Picture 9" descr="3d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4114800"/>
            <a:ext cx="2819400" cy="2341563"/>
          </a:xfrm>
          <a:noFill/>
          <a:ln/>
        </p:spPr>
      </p:pic>
      <p:pic>
        <p:nvPicPr>
          <p:cNvPr id="33802" name="Picture 10" descr="Epidermis_trichomes_MC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5181600" y="1676400"/>
            <a:ext cx="3086100" cy="2333625"/>
          </a:xfrm>
          <a:noFill/>
          <a:ln/>
        </p:spPr>
      </p:pic>
      <p:pic>
        <p:nvPicPr>
          <p:cNvPr id="33804" name="Picture 12" descr="Chloroplasts in guard cell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19200" y="1600200"/>
            <a:ext cx="3352800" cy="2465388"/>
          </a:xfrm>
          <a:prstGeom prst="rect">
            <a:avLst/>
          </a:prstGeom>
          <a:noFill/>
        </p:spPr>
      </p:pic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990600" y="6096000"/>
            <a:ext cx="510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http://www.ucd.ie/botany/Steer/hair/roothairs.html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Complex Tissue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Xylem – water conducting tissue; </a:t>
            </a:r>
            <a:r>
              <a:rPr lang="en-US" sz="2800" i="1"/>
              <a:t>parenchyma, fibers, vessels and/or tracheids, and ray cells.</a:t>
            </a:r>
            <a:r>
              <a:rPr lang="en-US" sz="2800"/>
              <a:t> </a:t>
            </a:r>
          </a:p>
          <a:p>
            <a:pPr>
              <a:lnSpc>
                <a:spcPct val="80000"/>
              </a:lnSpc>
            </a:pPr>
            <a:r>
              <a:rPr lang="en-US" sz="2800"/>
              <a:t>Phloem food conducting tissue; </a:t>
            </a:r>
            <a:r>
              <a:rPr lang="en-US" sz="2800" i="1"/>
              <a:t>sieve-tube members (no nucleus at maturity, cytoplasm present), companion cells, fibers, parenchyma, and ray cells.  In flowering plants, sieve-tube members and companion cells arise from the same mother cell. </a:t>
            </a:r>
          </a:p>
          <a:p>
            <a:pPr>
              <a:lnSpc>
                <a:spcPct val="80000"/>
              </a:lnSpc>
            </a:pPr>
            <a:r>
              <a:rPr lang="en-US" sz="2800"/>
              <a:t>Periderm – protective covering;</a:t>
            </a:r>
            <a:r>
              <a:rPr lang="en-US" sz="2800" i="1"/>
              <a:t> composed of cork and parenchyma.</a:t>
            </a:r>
          </a:p>
          <a:p>
            <a:pPr>
              <a:lnSpc>
                <a:spcPct val="80000"/>
              </a:lnSpc>
            </a:pPr>
            <a:r>
              <a:rPr lang="en-US" sz="2800"/>
              <a:t>Secretory structures</a:t>
            </a:r>
            <a:r>
              <a:rPr lang="en-US" sz="2800" i="1"/>
              <a:t> – </a:t>
            </a:r>
            <a:r>
              <a:rPr lang="en-US" sz="2800"/>
              <a:t>responsible for making latex, resins, nectar and other substances produced and stored in channels inside the plant body.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Xylem</a:t>
            </a:r>
          </a:p>
        </p:txBody>
      </p:sp>
      <p:pic>
        <p:nvPicPr>
          <p:cNvPr id="41993" name="Picture 9" descr="xyl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82775"/>
            <a:ext cx="4572000" cy="3551238"/>
          </a:xfrm>
          <a:noFill/>
          <a:ln/>
        </p:spPr>
      </p:pic>
      <p:pic>
        <p:nvPicPr>
          <p:cNvPr id="41994" name="Picture 10" descr="sp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1219200"/>
            <a:ext cx="3427413" cy="2662238"/>
          </a:xfrm>
          <a:noFill/>
          <a:ln/>
        </p:spPr>
      </p:pic>
      <p:pic>
        <p:nvPicPr>
          <p:cNvPr id="41995" name="Picture 11" descr="bp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3941763"/>
            <a:ext cx="3429000" cy="266382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Phloem</a:t>
            </a:r>
          </a:p>
        </p:txBody>
      </p:sp>
      <p:pic>
        <p:nvPicPr>
          <p:cNvPr id="45061" name="Picture 5" descr="phloem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55763" y="1600200"/>
            <a:ext cx="5832475" cy="4530725"/>
          </a:xfrm>
          <a:noFill/>
          <a:ln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Vascular Bundles with xylem &amp; phloem</a:t>
            </a:r>
          </a:p>
        </p:txBody>
      </p:sp>
      <p:pic>
        <p:nvPicPr>
          <p:cNvPr id="47111" name="Picture 7" descr="Vascular bundles MC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0"/>
            <a:ext cx="4343400" cy="3473450"/>
          </a:xfrm>
          <a:prstGeom prst="rect">
            <a:avLst/>
          </a:prstGeom>
          <a:noFill/>
        </p:spPr>
      </p:pic>
      <p:pic>
        <p:nvPicPr>
          <p:cNvPr id="47114" name="Picture 10" descr="Vascular Bundle labelled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2590800"/>
            <a:ext cx="4114800" cy="3086100"/>
          </a:xfrm>
          <a:prstGeom prst="rect">
            <a:avLst/>
          </a:prstGeom>
          <a:noFill/>
        </p:spPr>
      </p:pic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517525" y="1866900"/>
            <a:ext cx="2149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304800" y="17526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Maize or Corn – vein in cross section</a:t>
            </a:r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4953000" y="1752600"/>
            <a:ext cx="321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Alfalfa – vein in cross section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Periderm – cork &amp; parenchyma</a:t>
            </a:r>
          </a:p>
        </p:txBody>
      </p:sp>
      <p:pic>
        <p:nvPicPr>
          <p:cNvPr id="49158" name="Picture 6" descr="Aesculus_hippocastanum_MC_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0" y="1295400"/>
            <a:ext cx="2597150" cy="5029200"/>
          </a:xfrm>
          <a:noFill/>
          <a:ln/>
        </p:spPr>
      </p:pic>
      <p:pic>
        <p:nvPicPr>
          <p:cNvPr id="49162" name="Picture 10" descr="Periderm MC Thumbnail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447800"/>
            <a:ext cx="3352800" cy="2805113"/>
          </a:xfrm>
          <a:prstGeom prst="rect">
            <a:avLst/>
          </a:prstGeom>
          <a:noFill/>
        </p:spPr>
      </p:pic>
      <p:pic>
        <p:nvPicPr>
          <p:cNvPr id="49164" name="Picture 12" descr="Sambucus lenticel MC 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4343400"/>
            <a:ext cx="3051175" cy="2289175"/>
          </a:xfrm>
          <a:prstGeom prst="rect">
            <a:avLst/>
          </a:prstGeom>
          <a:noFill/>
        </p:spPr>
      </p:pic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5257800" y="6400800"/>
            <a:ext cx="3551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TWIG WITH LENTICELS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Secretory Structures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nectar (flowers) from nectaries </a:t>
            </a:r>
          </a:p>
          <a:p>
            <a:pPr>
              <a:lnSpc>
                <a:spcPct val="90000"/>
              </a:lnSpc>
            </a:pPr>
            <a:r>
              <a:rPr lang="en-US" sz="2800"/>
              <a:t>oils (peanuts, oranges, citrus) from accumulation of glands and elaioplasts. </a:t>
            </a:r>
          </a:p>
          <a:p>
            <a:pPr>
              <a:lnSpc>
                <a:spcPct val="90000"/>
              </a:lnSpc>
            </a:pPr>
            <a:r>
              <a:rPr lang="en-US" sz="2800"/>
              <a:t>resins (conifers) from resin canals </a:t>
            </a:r>
          </a:p>
          <a:p>
            <a:pPr>
              <a:lnSpc>
                <a:spcPct val="90000"/>
              </a:lnSpc>
            </a:pPr>
            <a:r>
              <a:rPr lang="en-US" sz="2800"/>
              <a:t>lacticifers (e.g., latex - milkweed, rubber plants, opium poppy) </a:t>
            </a:r>
          </a:p>
          <a:p>
            <a:pPr>
              <a:lnSpc>
                <a:spcPct val="90000"/>
              </a:lnSpc>
            </a:pPr>
            <a:r>
              <a:rPr lang="en-US" sz="2800"/>
              <a:t>hydathodes (openings for secretion of water) </a:t>
            </a:r>
          </a:p>
          <a:p>
            <a:pPr>
              <a:lnSpc>
                <a:spcPct val="90000"/>
              </a:lnSpc>
            </a:pPr>
            <a:r>
              <a:rPr lang="en-US" sz="2800"/>
              <a:t>digestive glands of carnivorous plants (enzymes) </a:t>
            </a:r>
          </a:p>
          <a:p>
            <a:pPr>
              <a:lnSpc>
                <a:spcPct val="90000"/>
              </a:lnSpc>
            </a:pPr>
            <a:r>
              <a:rPr lang="en-US" sz="2800"/>
              <a:t>salt glands that shed salt (especial in plants adapted to environments laden with salt). 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736725"/>
          </a:xfrm>
        </p:spPr>
        <p:txBody>
          <a:bodyPr/>
          <a:lstStyle/>
          <a:p>
            <a:r>
              <a:rPr lang="en-US"/>
              <a:t>Plant Tissues: Overview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352800"/>
            <a:ext cx="6705600" cy="1219200"/>
          </a:xfrm>
        </p:spPr>
        <p:txBody>
          <a:bodyPr/>
          <a:lstStyle/>
          <a:p>
            <a:r>
              <a:rPr lang="en-US" sz="3600" dirty="0" err="1"/>
              <a:t>Meristems</a:t>
            </a:r>
            <a:r>
              <a:rPr lang="en-US" sz="3600" dirty="0"/>
              <a:t>, Simple Tissues, &amp; Complex Tissues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83880" cy="677108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183880" cy="1477328"/>
          </a:xfrm>
        </p:spPr>
        <p:txBody>
          <a:bodyPr>
            <a:no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Google.com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Wikipedia.org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Studymafia.org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Slidespanda.com</a:t>
            </a:r>
          </a:p>
        </p:txBody>
      </p:sp>
    </p:spTree>
    <p:extLst>
      <p:ext uri="{BB962C8B-B14F-4D97-AF65-F5344CB8AC3E}">
        <p14:creationId xmlns:p14="http://schemas.microsoft.com/office/powerpoint/2010/main" val="15692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133600"/>
            <a:ext cx="5943600" cy="2514600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marL="0" indent="0" algn="ctr"/>
            <a:r>
              <a:rPr lang="en-US" sz="5400" b="1" dirty="0">
                <a:solidFill>
                  <a:srgbClr val="FF0000"/>
                </a:solidFill>
              </a:rPr>
              <a:t>Thanks</a:t>
            </a:r>
            <a:br>
              <a:rPr lang="en-US" sz="5400" b="1" dirty="0">
                <a:solidFill>
                  <a:srgbClr val="FF0000"/>
                </a:solidFill>
              </a:rPr>
            </a:br>
            <a:r>
              <a:rPr lang="en-US" sz="5400" b="1" dirty="0">
                <a:solidFill>
                  <a:srgbClr val="FF0000"/>
                </a:solidFill>
              </a:rPr>
              <a:t>To </a:t>
            </a:r>
            <a:r>
              <a:rPr lang="en-US" sz="5400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54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b="1" dirty="0" smtClean="0">
                <a:solidFill>
                  <a:srgbClr val="0070C0"/>
                </a:solidFill>
              </a:rPr>
              <a:t>StudyMafia</a:t>
            </a:r>
            <a:r>
              <a:rPr lang="en-US" sz="5400" b="1" dirty="0" smtClean="0">
                <a:solidFill>
                  <a:schemeClr val="accent4">
                    <a:lumMod val="25000"/>
                  </a:schemeClr>
                </a:solidFill>
              </a:rPr>
              <a:t>.org</a:t>
            </a:r>
            <a:endParaRPr lang="en-US" sz="54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5734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Meristematic tissues – localized regions of cell division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Apical Meristems</a:t>
            </a:r>
          </a:p>
          <a:p>
            <a:pPr lvl="1"/>
            <a:r>
              <a:rPr lang="en-US" sz="2400"/>
              <a:t>Primary or Transitional Meristem </a:t>
            </a:r>
            <a:r>
              <a:rPr lang="en-US" sz="2400">
                <a:sym typeface="Wingdings" pitchFamily="2" charset="2"/>
              </a:rPr>
              <a:t></a:t>
            </a:r>
            <a:r>
              <a:rPr lang="en-US" sz="2400"/>
              <a:t> Primary growth</a:t>
            </a:r>
          </a:p>
          <a:p>
            <a:pPr lvl="2"/>
            <a:r>
              <a:rPr lang="en-US" sz="2000"/>
              <a:t>Protoderm </a:t>
            </a:r>
            <a:r>
              <a:rPr lang="en-US" sz="2000">
                <a:sym typeface="Wingdings" pitchFamily="2" charset="2"/>
              </a:rPr>
              <a:t> gives rise to epidermis</a:t>
            </a:r>
          </a:p>
          <a:p>
            <a:pPr lvl="2"/>
            <a:r>
              <a:rPr lang="en-US" sz="2000">
                <a:sym typeface="Wingdings" pitchFamily="2" charset="2"/>
              </a:rPr>
              <a:t>Ground meristem  gives rise to ground tissue</a:t>
            </a:r>
          </a:p>
          <a:p>
            <a:pPr lvl="2"/>
            <a:r>
              <a:rPr lang="en-US" sz="2000"/>
              <a:t>Procambium </a:t>
            </a:r>
            <a:r>
              <a:rPr lang="en-US" sz="2000">
                <a:sym typeface="Wingdings" pitchFamily="2" charset="2"/>
              </a:rPr>
              <a:t> gives rise to 1</a:t>
            </a:r>
            <a:r>
              <a:rPr lang="en-US" sz="1600" baseline="82000">
                <a:sym typeface="Wingdings" pitchFamily="2" charset="2"/>
              </a:rPr>
              <a:t>o</a:t>
            </a:r>
            <a:r>
              <a:rPr lang="en-US" sz="2000">
                <a:sym typeface="Wingdings" pitchFamily="2" charset="2"/>
              </a:rPr>
              <a:t> vascular tissue</a:t>
            </a:r>
            <a:endParaRPr lang="en-US" sz="2000"/>
          </a:p>
          <a:p>
            <a:r>
              <a:rPr lang="en-US" sz="2800"/>
              <a:t>Lateral Meristems</a:t>
            </a:r>
          </a:p>
          <a:p>
            <a:pPr lvl="1"/>
            <a:r>
              <a:rPr lang="en-US" sz="2400"/>
              <a:t>Vascular cambium </a:t>
            </a:r>
            <a:r>
              <a:rPr lang="en-US" sz="2400">
                <a:sym typeface="Wingdings" pitchFamily="2" charset="2"/>
              </a:rPr>
              <a:t> 2</a:t>
            </a:r>
            <a:r>
              <a:rPr lang="en-US" sz="1800" baseline="82000">
                <a:sym typeface="Wingdings" pitchFamily="2" charset="2"/>
              </a:rPr>
              <a:t>o</a:t>
            </a:r>
            <a:r>
              <a:rPr lang="en-US" sz="2400">
                <a:sym typeface="Wingdings" pitchFamily="2" charset="2"/>
              </a:rPr>
              <a:t> vascular tissue</a:t>
            </a:r>
            <a:endParaRPr lang="en-US" sz="2400"/>
          </a:p>
          <a:p>
            <a:pPr lvl="1"/>
            <a:r>
              <a:rPr lang="en-US" sz="2400"/>
              <a:t>Cork cambium or phellogen </a:t>
            </a:r>
            <a:r>
              <a:rPr lang="en-US" sz="2400">
                <a:sym typeface="Wingdings" pitchFamily="2" charset="2"/>
              </a:rPr>
              <a:t> periderm</a:t>
            </a:r>
            <a:endParaRPr lang="en-US" sz="2400"/>
          </a:p>
          <a:p>
            <a:r>
              <a:rPr lang="en-US" sz="2800"/>
              <a:t>Intercalary Meristems (found in the nodes of grasses)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alli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652838" y="1371600"/>
            <a:ext cx="4792662" cy="5080000"/>
          </a:xfrm>
          <a:noFill/>
          <a:ln/>
        </p:spPr>
      </p:pic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3352800" y="6491288"/>
            <a:ext cx="5791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1" hangingPunct="1"/>
            <a:r>
              <a:rPr lang="en-US" sz="1600"/>
              <a:t>Illustration from: http://biology.nebrwesleyan.edu/benham/mitosis/</a:t>
            </a:r>
            <a:r>
              <a:rPr lang="en-US"/>
              <a:t> 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0" y="6096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62000" y="1828800"/>
            <a:ext cx="25146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Interphase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Prophase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Metaphase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Anaphase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Telophase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/>
              <a:t>Cytokinesis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457200" y="228600"/>
            <a:ext cx="7315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/>
              <a:t>Cell Division:  Mitosis (nuclear division)  + Cytokinesis (cytoplasmic division)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Shoot Apical Meristem</a:t>
            </a:r>
          </a:p>
        </p:txBody>
      </p:sp>
      <p:pic>
        <p:nvPicPr>
          <p:cNvPr id="19464" name="Picture 8" descr="mg032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1600200"/>
            <a:ext cx="5181600" cy="5000625"/>
          </a:xfrm>
          <a:noFill/>
          <a:ln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 Apical Meristem</a:t>
            </a:r>
          </a:p>
        </p:txBody>
      </p:sp>
      <p:pic>
        <p:nvPicPr>
          <p:cNvPr id="21510" name="Picture 6" descr="038344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25" y="1600200"/>
            <a:ext cx="2952750" cy="4530725"/>
          </a:xfrm>
          <a:noFill/>
          <a:ln/>
        </p:spPr>
      </p:pic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441325" y="1866900"/>
            <a:ext cx="23780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800"/>
              <a:t>Root cap initials</a:t>
            </a:r>
          </a:p>
          <a:p>
            <a:pPr marL="342900" indent="-342900">
              <a:buFontTx/>
              <a:buAutoNum type="arabicPeriod"/>
            </a:pPr>
            <a:r>
              <a:rPr lang="en-US" sz="2800"/>
              <a:t>Protoderm</a:t>
            </a:r>
          </a:p>
          <a:p>
            <a:pPr marL="342900" indent="-342900">
              <a:buFontTx/>
              <a:buAutoNum type="arabicPeriod"/>
            </a:pPr>
            <a:r>
              <a:rPr lang="en-US" sz="2800"/>
              <a:t>Ground meristem</a:t>
            </a:r>
          </a:p>
          <a:p>
            <a:pPr marL="342900" indent="-342900">
              <a:buFontTx/>
              <a:buAutoNum type="arabicPeriod"/>
            </a:pPr>
            <a:r>
              <a:rPr lang="en-US" sz="2800"/>
              <a:t>Procambium</a:t>
            </a:r>
          </a:p>
          <a:p>
            <a:pPr marL="342900" indent="-342900">
              <a:buFontTx/>
              <a:buAutoNum type="arabicPeriod"/>
            </a:pPr>
            <a:r>
              <a:rPr lang="en-US" sz="2800"/>
              <a:t>Root cap</a:t>
            </a:r>
          </a:p>
          <a:p>
            <a:pPr marL="342900" indent="-342900">
              <a:buFontTx/>
              <a:buAutoNum type="arabicPeriod"/>
            </a:pPr>
            <a:endParaRPr lang="en-US" sz="2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Lateral Meristems – secondary growth in woody plants</a:t>
            </a:r>
          </a:p>
        </p:txBody>
      </p:sp>
      <p:pic>
        <p:nvPicPr>
          <p:cNvPr id="35849" name="Picture 9" descr="Whole root large MC 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4267200" cy="4152900"/>
          </a:xfrm>
          <a:prstGeom prst="rect">
            <a:avLst/>
          </a:prstGeom>
          <a:noFill/>
        </p:spPr>
      </p:pic>
      <p:pic>
        <p:nvPicPr>
          <p:cNvPr id="35850" name="Picture 10" descr="1-2-3-year old stems MC ">
            <a:hlinkClick r:id="rId4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943600" y="1447800"/>
            <a:ext cx="2508250" cy="4360863"/>
          </a:xfrm>
          <a:noFill/>
          <a:ln/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228600" y="6019800"/>
            <a:ext cx="441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Basswood – root in cross section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4949825" y="5803900"/>
            <a:ext cx="4194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Basswood – stem in cross section; 1, 2, 3 year old stems</a:t>
            </a:r>
          </a:p>
          <a:p>
            <a:endParaRPr 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Intercalary Meristems in Grasses</a:t>
            </a:r>
          </a:p>
        </p:txBody>
      </p:sp>
      <p:pic>
        <p:nvPicPr>
          <p:cNvPr id="37896" name="Picture 8" descr="rhizo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4267200" cy="4572000"/>
          </a:xfrm>
          <a:prstGeom prst="rect">
            <a:avLst/>
          </a:prstGeom>
          <a:noFill/>
        </p:spPr>
      </p:pic>
      <p:pic>
        <p:nvPicPr>
          <p:cNvPr id="37902" name="Picture 14" descr="bis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3676650" cy="2735263"/>
          </a:xfrm>
          <a:prstGeom prst="rect">
            <a:avLst/>
          </a:prstGeom>
          <a:noFill/>
        </p:spPr>
      </p:pic>
      <p:pic>
        <p:nvPicPr>
          <p:cNvPr id="37904" name="Picture 16" descr="fir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1528763"/>
            <a:ext cx="3657600" cy="2357437"/>
          </a:xfrm>
          <a:prstGeom prst="rect">
            <a:avLst/>
          </a:prstGeom>
          <a:noFill/>
        </p:spPr>
      </p:pic>
      <p:sp>
        <p:nvSpPr>
          <p:cNvPr id="37905" name="Text Box 17"/>
          <p:cNvSpPr txBox="1">
            <a:spLocks noChangeArrowheads="1"/>
          </p:cNvSpPr>
          <p:nvPr/>
        </p:nvSpPr>
        <p:spPr bwMode="auto">
          <a:xfrm>
            <a:off x="60325" y="6286500"/>
            <a:ext cx="4435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0" y="601980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http://www2.mcdaniel.edu/Biology/wildamerica/grasslands/graslandoutline.html</a:t>
            </a:r>
          </a:p>
        </p:txBody>
      </p:sp>
      <p:pic>
        <p:nvPicPr>
          <p:cNvPr id="37907" name="Picture 19" descr="lawnmower">
            <a:hlinkClick r:id="" action="ppaction://noaction">
              <a:snd r:embed="rId6" name="whoosh.wav"/>
            </a:hlinkClick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1676400"/>
            <a:ext cx="6057900" cy="3673475"/>
          </a:xfrm>
          <a:prstGeom prst="rect">
            <a:avLst/>
          </a:prstGeom>
          <a:noFill/>
        </p:spPr>
      </p:pic>
      <p:pic>
        <p:nvPicPr>
          <p:cNvPr id="37909" name="Picture 2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lawnmower.wav"/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7010400" y="1752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216" fill="hold"/>
                                        <p:tgtEl>
                                          <p:spTgt spid="379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Simple Tissues – consisting of one cell type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Parenchyma – </a:t>
            </a:r>
            <a:r>
              <a:rPr lang="en-US" sz="2800"/>
              <a:t>thin walled &amp; alive at maturity; often multifaceted.</a:t>
            </a:r>
          </a:p>
          <a:p>
            <a:pPr>
              <a:lnSpc>
                <a:spcPct val="90000"/>
              </a:lnSpc>
            </a:pPr>
            <a:r>
              <a:rPr lang="en-US"/>
              <a:t>Collenchyma – </a:t>
            </a:r>
            <a:r>
              <a:rPr lang="en-US" sz="2800"/>
              <a:t>thick walled &amp; alive at maturity</a:t>
            </a:r>
          </a:p>
          <a:p>
            <a:pPr>
              <a:lnSpc>
                <a:spcPct val="90000"/>
              </a:lnSpc>
            </a:pPr>
            <a:r>
              <a:rPr lang="en-US"/>
              <a:t>Sclerenchyma – </a:t>
            </a:r>
            <a:r>
              <a:rPr lang="en-US" sz="2800"/>
              <a:t>thick walled and dead at maturity</a:t>
            </a:r>
          </a:p>
          <a:p>
            <a:pPr lvl="1">
              <a:lnSpc>
                <a:spcPct val="90000"/>
              </a:lnSpc>
            </a:pPr>
            <a:r>
              <a:rPr lang="en-US"/>
              <a:t>Sclerids or stone cells – </a:t>
            </a:r>
            <a:r>
              <a:rPr lang="en-US" sz="2400"/>
              <a:t>cells as long as they are wide</a:t>
            </a:r>
          </a:p>
          <a:p>
            <a:pPr lvl="1">
              <a:lnSpc>
                <a:spcPct val="90000"/>
              </a:lnSpc>
            </a:pPr>
            <a:r>
              <a:rPr lang="en-US"/>
              <a:t>Fibers – </a:t>
            </a:r>
            <a:r>
              <a:rPr lang="en-US" sz="2400"/>
              <a:t>cells longer than they are wide</a:t>
            </a:r>
          </a:p>
          <a:p>
            <a:pPr>
              <a:lnSpc>
                <a:spcPct val="90000"/>
              </a:lnSpc>
            </a:pPr>
            <a:r>
              <a:rPr lang="en-US"/>
              <a:t>Epidermis – alive at maturity</a:t>
            </a:r>
          </a:p>
          <a:p>
            <a:pPr lvl="1">
              <a:lnSpc>
                <a:spcPct val="90000"/>
              </a:lnSpc>
            </a:pPr>
            <a:r>
              <a:rPr lang="en-US"/>
              <a:t>Trichomes – “pubescence” or hairs on epidermis</a:t>
            </a:r>
          </a:p>
          <a:p>
            <a:pPr lvl="1">
              <a:lnSpc>
                <a:spcPct val="90000"/>
              </a:lnSpc>
            </a:pPr>
            <a:r>
              <a:rPr lang="en-US"/>
              <a:t>Root Hairs – tubular extensions of epidermal cells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261</TotalTime>
  <Words>439</Words>
  <Application>Microsoft Office PowerPoint</Application>
  <PresentationFormat>On-screen Show (4:3)</PresentationFormat>
  <Paragraphs>80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Maple</vt:lpstr>
      <vt:lpstr>PowerPoint Presentation</vt:lpstr>
      <vt:lpstr>Plant Tissues: Overview</vt:lpstr>
      <vt:lpstr>Meristematic tissues – localized regions of cell division</vt:lpstr>
      <vt:lpstr>PowerPoint Presentation</vt:lpstr>
      <vt:lpstr>Shoot Apical Meristem</vt:lpstr>
      <vt:lpstr>Root Apical Meristem</vt:lpstr>
      <vt:lpstr>Lateral Meristems – secondary growth in woody plants</vt:lpstr>
      <vt:lpstr>Intercalary Meristems in Grasses</vt:lpstr>
      <vt:lpstr>Simple Tissues – consisting of one cell type</vt:lpstr>
      <vt:lpstr>Parenchyma</vt:lpstr>
      <vt:lpstr>Collenchyma</vt:lpstr>
      <vt:lpstr>Sclerenchyma</vt:lpstr>
      <vt:lpstr>Epidermis – stoma, trichomes, &amp; root hairs</vt:lpstr>
      <vt:lpstr>Complex Tissue</vt:lpstr>
      <vt:lpstr>Xylem</vt:lpstr>
      <vt:lpstr>Phloem</vt:lpstr>
      <vt:lpstr>Vascular Bundles with xylem &amp; phloem</vt:lpstr>
      <vt:lpstr>Periderm – cork &amp; parenchyma</vt:lpstr>
      <vt:lpstr>Secretory Structures</vt:lpstr>
      <vt:lpstr>References</vt:lpstr>
      <vt:lpstr>Thanks To  StudyMafia.org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Tissues-PPT</dc:title>
  <dc:creator>MHUSS</dc:creator>
  <cp:lastModifiedBy>CRP</cp:lastModifiedBy>
  <cp:revision>8</cp:revision>
  <dcterms:created xsi:type="dcterms:W3CDTF">2005-01-31T17:38:39Z</dcterms:created>
  <dcterms:modified xsi:type="dcterms:W3CDTF">2022-12-10T15:57:08Z</dcterms:modified>
</cp:coreProperties>
</file>