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8" r:id="rId2"/>
  </p:sldMasterIdLst>
  <p:notesMasterIdLst>
    <p:notesMasterId r:id="rId19"/>
  </p:notesMasterIdLst>
  <p:handoutMasterIdLst>
    <p:handoutMasterId r:id="rId20"/>
  </p:handoutMasterIdLst>
  <p:sldIdLst>
    <p:sldId id="476" r:id="rId3"/>
    <p:sldId id="322" r:id="rId4"/>
    <p:sldId id="324" r:id="rId5"/>
    <p:sldId id="362" r:id="rId6"/>
    <p:sldId id="397" r:id="rId7"/>
    <p:sldId id="425" r:id="rId8"/>
    <p:sldId id="473" r:id="rId9"/>
    <p:sldId id="474" r:id="rId10"/>
    <p:sldId id="475" r:id="rId11"/>
    <p:sldId id="472" r:id="rId12"/>
    <p:sldId id="454" r:id="rId13"/>
    <p:sldId id="436" r:id="rId14"/>
    <p:sldId id="438" r:id="rId15"/>
    <p:sldId id="351" r:id="rId16"/>
    <p:sldId id="477" r:id="rId17"/>
    <p:sldId id="478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9A6"/>
    <a:srgbClr val="006600"/>
    <a:srgbClr val="028432"/>
    <a:srgbClr val="E7E7D8"/>
    <a:srgbClr val="0536C6"/>
    <a:srgbClr val="923739"/>
    <a:srgbClr val="FF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77728" autoAdjust="0"/>
  </p:normalViewPr>
  <p:slideViewPr>
    <p:cSldViewPr>
      <p:cViewPr>
        <p:scale>
          <a:sx n="51" d="100"/>
          <a:sy n="51" d="100"/>
        </p:scale>
        <p:origin x="-1548" y="-460"/>
      </p:cViewPr>
      <p:guideLst>
        <p:guide orient="horz" pos="2136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"/>
    </p:cViewPr>
  </p:sorterViewPr>
  <p:notesViewPr>
    <p:cSldViewPr>
      <p:cViewPr>
        <p:scale>
          <a:sx n="120" d="100"/>
          <a:sy n="120" d="100"/>
        </p:scale>
        <p:origin x="-1542" y="72"/>
      </p:cViewPr>
      <p:guideLst>
        <p:guide orient="horz" pos="2895"/>
        <p:guide pos="22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99AABF-9665-440D-90EB-75FD43261E79}" type="datetimeFigureOut">
              <a:rPr lang="en-US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D26005-350B-4663-8083-A0ECEF69C9D7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445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A6A58F-D608-4BEA-9705-1B2C4FF196D8}" type="datetimeFigureOut">
              <a:rPr lang="en-US"/>
              <a:t>12/16/2022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C3C041-5338-46DC-B5C2-45D7FFBDD6E7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7873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2EDED-AAB0-413F-9A10-EE6D060E32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10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11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12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13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14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2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3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4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5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6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7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8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9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12/16/2022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5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spcBef>
                <a:spcPct val="50000"/>
              </a:spcBef>
              <a:buSzPct val="100000"/>
              <a:buFont typeface="Wingdings 2" panose="05020102010507070707" pitchFamily="18" charset="2"/>
              <a:buNone/>
              <a:defRPr/>
            </a:pPr>
            <a:endParaRPr lang="en-US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8" y="514359"/>
            <a:ext cx="8345487" cy="258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>
                <a:solidFill>
                  <a:srgbClr val="000000"/>
                </a:solidFill>
              </a:defRPr>
            </a:lvl1pPr>
            <a:lvl2pPr marL="742950" indent="-285750"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EDE2762-D309-4A1B-90D4-EE2DB97D9608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6995B87-722D-46BC-9CC9-1ED5024E22B0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CBE984D-2DD5-4668-BAF8-1C9AC1A13DBC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86D207D-9E64-417F-AA84-D9CB1A523B53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346C8A6-4EAA-425C-AD65-FB7185D13849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86000"/>
            <a:ext cx="39624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9624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F2DA97D-831A-48CD-A7A1-23EF5E790589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5600" y="1295400"/>
            <a:ext cx="84074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 i="0" u="none">
                <a:solidFill>
                  <a:schemeClr val="bg2"/>
                </a:solidFill>
                <a:latin typeface="+mn-lt"/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i="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 i="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5BBC35B-A44B-4119-B8DA-DE9E3DFADA20}" type="slidenum">
              <a:rPr kumimoji="0" lang="en-US" smtClean="0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DE2762-D309-4A1B-90D4-EE2DB97D9608}" type="slidenum">
              <a:rPr lang="en-US" altLang="en-US" smtClean="0"/>
              <a:t>‹#›</a:t>
            </a:fld>
            <a:endParaRPr lang="en-US" alt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46C8A6-4EAA-425C-AD65-FB7185D13849}" type="slidenum">
              <a:rPr lang="en-US" altLang="en-US" smtClean="0"/>
              <a:t>‹#›</a:t>
            </a:fld>
            <a:endParaRPr lang="en-US" alt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BE984D-2DD5-4668-BAF8-1C9AC1A13DBC}" type="slidenum">
              <a:rPr lang="en-US" altLang="en-US" smtClean="0"/>
              <a:t>‹#›</a:t>
            </a:fld>
            <a:endParaRPr lang="en-US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D207D-9E64-417F-AA84-D9CB1A523B53}" type="slidenum">
              <a:rPr lang="en-US" altLang="en-US" smtClean="0"/>
              <a:t>‹#›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12/16/2022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ransition spd="slow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06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</p:sldLayoutIdLst>
  <p:transition spd="slow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7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47192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19942" y="76200"/>
            <a:ext cx="7024836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Verdana" pitchFamily="34" charset="0"/>
                <a:cs typeface="+mn-cs"/>
              </a:rPr>
              <a:t>StudyMafia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latin typeface="Verdana" pitchFamily="34" charset="0"/>
                <a:cs typeface="+mn-cs"/>
              </a:rPr>
              <a:t>.Org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0" y="5791200"/>
            <a:ext cx="9144000" cy="76944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      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Submitted </a:t>
            </a:r>
            <a:r>
              <a:rPr lang="en-US" sz="2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To:	 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</a:t>
            </a:r>
            <a:r>
              <a:rPr lang="en-US" sz="2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   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Submitted By</a:t>
            </a:r>
            <a:r>
              <a:rPr lang="en-US" sz="2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en-US" sz="2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       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Studymafia.org                                        Studymafia.org                 </a:t>
            </a:r>
            <a:endParaRPr lang="en-US" sz="22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827074"/>
            <a:ext cx="4944775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Ophthalmia</a:t>
            </a:r>
            <a:r>
              <a:rPr lang="en-US" alt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Neonatorum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819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76200" y="65033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  <a:endParaRPr lang="en-IN" altLang="en-US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696200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smtClean="0"/>
              <a:t>Aseptic conjunctivitis: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Silver nitrate solution (1 %) is used for prophylaxis (prevention) of infectious conjunctivitis (Credé’s method).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Aseptic neonatal conjunctivitis is commonly caused by the use of silver nitrate solution resulting in chemical conjunctivitis. 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10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</a:t>
            </a: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69620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sz="3000" b="1" dirty="0" smtClean="0"/>
              <a:t>Chemical conjunctivitis: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3000" dirty="0" smtClean="0"/>
              <a:t>Neonatal conjunctivitis is commonly caused due to post-delivery use of ophthalmic silver nitrate given for the prophylaxis of ocular infection.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sz="3000" b="1" dirty="0" smtClean="0"/>
              <a:t>Bacterial conjunctivitis: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3000" dirty="0" smtClean="0"/>
              <a:t>Chlamydia trachomatis is the most common infectious cause of neonatal conjunctivitis.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11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76200" y="228699"/>
            <a:ext cx="876300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IN" altLang="en-US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69620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Maternal infections carried in birth canal.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Exposure of infant to infections.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Human immunodeficiency virus (HIV) infected mothers.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Ocular injury during delivery.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Inadequate ocular prophylaxis immediately after birth.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Premature babies.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Poor antenatal care.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12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228699"/>
            <a:ext cx="876300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IN" altLang="en-US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696200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Diagnosis depends upon the clinical presentation and lab investigations.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Prompt diagnosis is necessary to institute appropriate treatment and thereby minimising potential serious complications of the disease.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Clinical manifestations of disease in newborn following birth, plays an important role in identifying the likely cause.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13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6096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7924800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Ophthalmia neonatorum caused by Pseudomonas is rare but can present with eyelid edema, erythema, and purulent discharge causing corneal perforation, endophthalmitis, blindness, and possibly death.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3716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14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90600"/>
            <a:ext cx="8183880" cy="4187952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Google.com</a:t>
            </a:r>
          </a:p>
          <a:p>
            <a:pPr lvl="1"/>
            <a:r>
              <a:rPr lang="en-US" sz="2800" dirty="0" smtClean="0"/>
              <a:t>Wikipedia.org</a:t>
            </a:r>
          </a:p>
          <a:p>
            <a:pPr lvl="1"/>
            <a:r>
              <a:rPr lang="en-US" sz="2800" dirty="0" smtClean="0"/>
              <a:t>Studymafia.org</a:t>
            </a:r>
          </a:p>
          <a:p>
            <a:pPr lvl="1"/>
            <a:r>
              <a:rPr lang="en-US" sz="2800" dirty="0" smtClean="0"/>
              <a:t>Slidespanda.com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05156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5943600" cy="2514600"/>
          </a:xfrm>
          <a:noFill/>
        </p:spPr>
        <p:txBody>
          <a:bodyPr>
            <a:normAutofit fontScale="90000"/>
          </a:bodyPr>
          <a:lstStyle/>
          <a:p>
            <a:pPr marL="0" indent="0" algn="ctr"/>
            <a:r>
              <a:rPr lang="en-US" sz="5400" b="1" dirty="0">
                <a:solidFill>
                  <a:srgbClr val="FF0000"/>
                </a:solidFill>
              </a:rPr>
              <a:t>Thanks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To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StudyMafia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.org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9439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1447800" y="304800"/>
            <a:ext cx="60947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Contents</a:t>
            </a:r>
          </a:p>
        </p:txBody>
      </p:sp>
      <p:sp>
        <p:nvSpPr>
          <p:cNvPr id="71685" name="Content Placeholder 2"/>
          <p:cNvSpPr txBox="1"/>
          <p:nvPr/>
        </p:nvSpPr>
        <p:spPr bwMode="auto">
          <a:xfrm>
            <a:off x="533400" y="1600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r>
              <a:rPr lang="en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r>
              <a:rPr lang="en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r>
              <a:rPr lang="en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  <a:endParaRPr lang="en-I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r>
              <a:rPr lang="en-IN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Types 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Ophthalmia Neonatorum</a:t>
            </a:r>
            <a:endParaRPr lang="en-US" altLang="en-US" sz="2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r>
              <a:rPr lang="en-I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Causes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Ophthalmia Neonatorum</a:t>
            </a:r>
            <a:endParaRPr lang="en-US" altLang="en-US" sz="2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r>
              <a:rPr lang="en-I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Risk-Factors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Ophthalmia Neonatorum</a:t>
            </a:r>
          </a:p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r>
              <a:rPr lang="en-I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Diagnosis of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  <a:endParaRPr lang="en-IN" alt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r>
              <a:rPr lang="en-IN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</a:t>
            </a:r>
            <a:endParaRPr lang="en-IN" alt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endParaRPr lang="en-US" alt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  <a:buFont typeface="Wingdings" panose="05000000000000000000" charset="0"/>
              <a:buChar char="ü"/>
            </a:pPr>
            <a:endParaRPr lang="en-I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  <a:buNone/>
            </a:pPr>
            <a:endParaRPr lang="en-I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6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2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06625" y="638175"/>
            <a:ext cx="474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Content Placeholder 2"/>
          <p:cNvSpPr txBox="1"/>
          <p:nvPr/>
        </p:nvSpPr>
        <p:spPr bwMode="auto">
          <a:xfrm>
            <a:off x="455930" y="1527175"/>
            <a:ext cx="8140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IN" sz="3000" b="1" dirty="0" smtClean="0"/>
              <a:t>    </a:t>
            </a:r>
            <a:r>
              <a:rPr sz="3000" b="1" dirty="0" smtClean="0"/>
              <a:t>Neonatal conjunctivitis (Ophthalmia neonatorum) is defined as a conjunctival inflammation that occurs during first month of life after birth. </a:t>
            </a:r>
          </a:p>
        </p:txBody>
      </p:sp>
      <p:sp>
        <p:nvSpPr>
          <p:cNvPr id="71686" name="Slide Number Placeholder 1"/>
          <p:cNvSpPr txBox="1"/>
          <p:nvPr/>
        </p:nvSpPr>
        <p:spPr bwMode="auto">
          <a:xfrm>
            <a:off x="6629400" y="5791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3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Gonococcal_ophthalmia_neonator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45" y="3657600"/>
            <a:ext cx="4928870" cy="286194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06625" y="638175"/>
            <a:ext cx="474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Content Placeholder 2"/>
          <p:cNvSpPr txBox="1"/>
          <p:nvPr/>
        </p:nvSpPr>
        <p:spPr bwMode="auto">
          <a:xfrm>
            <a:off x="727075" y="1596390"/>
            <a:ext cx="774954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smtClean="0"/>
              <a:t>Various causes have been implicated such as bacterial, viral including chemical conjunctivitis.</a:t>
            </a:r>
          </a:p>
          <a:p>
            <a:r>
              <a:rPr lang="en-US" dirty="0" smtClean="0"/>
              <a:t>Complications may be mild such as hyperaemia with scant conjunctival discharge to permanent scarring leading to even blindness.</a:t>
            </a:r>
          </a:p>
        </p:txBody>
      </p:sp>
      <p:sp>
        <p:nvSpPr>
          <p:cNvPr id="71686" name="Slide Number Placeholder 1"/>
          <p:cNvSpPr txBox="1"/>
          <p:nvPr/>
        </p:nvSpPr>
        <p:spPr bwMode="auto">
          <a:xfrm>
            <a:off x="6629400" y="5791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4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5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pic>
        <p:nvPicPr>
          <p:cNvPr id="2" name="Content Placeholder 1" descr="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0" y="2562225"/>
            <a:ext cx="3009900" cy="15049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71600" y="228600"/>
            <a:ext cx="60801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Symptoms of Ophthalmia Neonatorum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696200" cy="399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smtClean="0"/>
              <a:t>Septic neonatal conjunctivitis: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Viral and bacterial infections are the leading causes of septic neonatal conjunctivitis. Chlamydial conjunctivitis (caused by Chlamydia trachomatis serotypes D-K) is the most common infective cause of neonatal conjunctivitis. Infective agents causing neonatal conjunctivitis may be transmitted to infant during delivery through birth canal.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6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696200" cy="399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smtClean="0"/>
              <a:t>Chemical conjunctivitis</a:t>
            </a:r>
            <a:r>
              <a:rPr lang="en-IN" altLang="en-US" sz="3000" b="1" dirty="0" smtClean="0"/>
              <a:t>:</a:t>
            </a:r>
            <a:endParaRPr lang="en-US" sz="3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Chemical conjunctivitis results in mild conjunctival congestion with watering. More concentrated solution of silver nitrate may result in severe response with lid oedema, chemosis of conjunctiva, exudates, membrane or pseudo-membrane (formed by deposition of fibrin rich exudates) formation and permanent scarring leading to damage to conjunctiva or cornea.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7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752600"/>
            <a:ext cx="7401560" cy="443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sz="3000" b="1" dirty="0" smtClean="0"/>
              <a:t>Chlamydial conjunctivitis: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800" dirty="0" smtClean="0"/>
              <a:t>Presentation of chlamydial conjunctivitis may vary from mild hyperaemia with scant mucoid discharge to eyelid swelling, chemosis and even pseudo-membrane formation on conjunctiva.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800" dirty="0" smtClean="0"/>
              <a:t>Chlamydial conjunctivitis typically presents with unilateral or bilateral watery discharge, which later becomes copious and purulent with time.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8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IN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Ophthalmia Neonatorum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IN" altLang="en-US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752600"/>
            <a:ext cx="740156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sz="3000" b="1" dirty="0" smtClean="0"/>
              <a:t>Gonococcal conjunctivitis: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3000" dirty="0" smtClean="0"/>
              <a:t>Gonococcal conjunctivitis has rapid onset and produces most serious conjunctivitis than the other causes of neonatal conjunctivitis and may be associated with severe lid oedema (swelling), acute conjunctivitis and chemosis. A conjunctival membrane may be present.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9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EPDPO">
  <a:themeElements>
    <a:clrScheme name="OSELS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9E302D"/>
      </a:accent2>
      <a:accent3>
        <a:srgbClr val="5B8F22"/>
      </a:accent3>
      <a:accent4>
        <a:srgbClr val="532E60"/>
      </a:accent4>
      <a:accent5>
        <a:srgbClr val="FDC82F"/>
      </a:accent5>
      <a:accent6>
        <a:srgbClr val="0CC6DE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CCFF"/>
        </a:solidFill>
        <a:ln w="9525">
          <a:miter lim="800000"/>
        </a:ln>
      </a:spPr>
      <a:bodyPr wrap="none" rtlCol="0" anchor="ctr">
        <a:flatTx/>
      </a:bodyPr>
      <a:lstStyle>
        <a:defPPr algn="ctr">
          <a:defRPr sz="1200" b="1" dirty="0">
            <a:solidFill>
              <a:schemeClr val="bg1"/>
            </a:solidFill>
            <a:latin typeface="Tahoma" panose="020B0604030504040204" pitchFamily="34" charset="0"/>
          </a:defRPr>
        </a:defPPr>
      </a:lstStyle>
    </a:spDef>
    <a:lnDef>
      <a:spPr>
        <a:ln w="22225">
          <a:solidFill>
            <a:srgbClr val="0A0A0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609</Words>
  <Application>Microsoft Office PowerPoint</Application>
  <PresentationFormat>On-screen Show (4:3)</PresentationFormat>
  <Paragraphs>216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7_SEPDPO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Thanks To  StudyMafia.org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 PANDITA</dc:creator>
  <cp:lastModifiedBy>CRP</cp:lastModifiedBy>
  <cp:revision>908</cp:revision>
  <cp:lastPrinted>2014-09-05T11:57:00Z</cp:lastPrinted>
  <dcterms:created xsi:type="dcterms:W3CDTF">2014-04-08T13:15:00Z</dcterms:created>
  <dcterms:modified xsi:type="dcterms:W3CDTF">2022-12-16T15:33:54Z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69F6D25AB9D043558B05B5C939D56DA1</vt:lpwstr>
  </property>
  <property fmtid="{D5CDD505-2E9C-101B-9397-08002B2CF9AE}" pid="3" name="KSOProductBuildVer">
    <vt:lpwstr>1033-11.2.0.11417</vt:lpwstr>
  </property>
</Properties>
</file>