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91" r:id="rId2"/>
  </p:sldMasterIdLst>
  <p:notesMasterIdLst>
    <p:notesMasterId r:id="rId25"/>
  </p:notesMasterIdLst>
  <p:handoutMasterIdLst>
    <p:handoutMasterId r:id="rId26"/>
  </p:handoutMasterIdLst>
  <p:sldIdLst>
    <p:sldId id="446" r:id="rId3"/>
    <p:sldId id="322" r:id="rId4"/>
    <p:sldId id="324" r:id="rId5"/>
    <p:sldId id="362" r:id="rId6"/>
    <p:sldId id="397" r:id="rId7"/>
    <p:sldId id="425" r:id="rId8"/>
    <p:sldId id="436" r:id="rId9"/>
    <p:sldId id="438" r:id="rId10"/>
    <p:sldId id="437" r:id="rId11"/>
    <p:sldId id="398" r:id="rId12"/>
    <p:sldId id="439" r:id="rId13"/>
    <p:sldId id="440" r:id="rId14"/>
    <p:sldId id="441" r:id="rId15"/>
    <p:sldId id="442" r:id="rId16"/>
    <p:sldId id="419" r:id="rId17"/>
    <p:sldId id="443" r:id="rId18"/>
    <p:sldId id="444" r:id="rId19"/>
    <p:sldId id="420" r:id="rId20"/>
    <p:sldId id="445" r:id="rId21"/>
    <p:sldId id="351" r:id="rId22"/>
    <p:sldId id="447" r:id="rId23"/>
    <p:sldId id="448" r:id="rId24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0039A6"/>
    <a:srgbClr val="006600"/>
    <a:srgbClr val="028432"/>
    <a:srgbClr val="E7E7D8"/>
    <a:srgbClr val="0536C6"/>
    <a:srgbClr val="923739"/>
    <a:srgbClr val="FF39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74" autoAdjust="0"/>
    <p:restoredTop sz="77728" autoAdjust="0"/>
  </p:normalViewPr>
  <p:slideViewPr>
    <p:cSldViewPr>
      <p:cViewPr>
        <p:scale>
          <a:sx n="51" d="100"/>
          <a:sy n="51" d="100"/>
        </p:scale>
        <p:origin x="-1548" y="-460"/>
      </p:cViewPr>
      <p:guideLst>
        <p:guide orient="horz" pos="2136"/>
        <p:guide pos="2917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</p:sldLst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90"/>
    </p:cViewPr>
  </p:sorterViewPr>
  <p:notesViewPr>
    <p:cSldViewPr>
      <p:cViewPr>
        <p:scale>
          <a:sx n="120" d="100"/>
          <a:sy n="120" d="100"/>
        </p:scale>
        <p:origin x="-1542" y="72"/>
      </p:cViewPr>
      <p:guideLst>
        <p:guide orient="horz" pos="2895"/>
        <p:guide pos="2236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20.xml"/><Relationship Id="rId2" Type="http://schemas.openxmlformats.org/officeDocument/2006/relationships/slide" Target="slides/slide10.xml"/><Relationship Id="rId1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eaLnBrk="1" hangingPunct="1">
              <a:defRPr sz="1200"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eaLnBrk="1" hangingPunct="1">
              <a:defRPr sz="120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F399AABF-9665-440D-90EB-75FD43261E79}" type="datetimeFigureOut">
              <a:rPr lang="en-US"/>
              <a:t>12/15/2022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eaLnBrk="1" hangingPunct="1">
              <a:defRPr sz="1200"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0AD26005-350B-4663-8083-A0ECEF69C9D7}" type="slidenum">
              <a:rPr lang="en-US" altLang="en-US"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48737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4A6A58F-D608-4BEA-9705-1B2C4FF196D8}" type="datetimeFigureOut">
              <a:rPr lang="en-US"/>
              <a:t>12/15/2022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01C3C041-5338-46DC-B5C2-45D7FFBDD6E7}" type="slidenum">
              <a:rPr lang="en-US" altLang="en-US"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85988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C72EDED-AAB0-413F-9A10-EE6D060E3242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dirty="0" smtClean="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675" y="4416425"/>
            <a:ext cx="5607050" cy="3873500"/>
          </a:xfrm>
        </p:spPr>
        <p:txBody>
          <a:bodyPr/>
          <a:lstStyle/>
          <a:p>
            <a:pPr>
              <a:lnSpc>
                <a:spcPct val="150000"/>
              </a:lnSpc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SAY:</a:t>
            </a:r>
            <a:b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purpose of epidemiology in public health practice is to</a:t>
            </a:r>
          </a:p>
          <a:p>
            <a:pPr>
              <a:lnSpc>
                <a:spcPct val="150000"/>
              </a:lnSpc>
              <a:defRPr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discover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agent, host, and environmental factors that affect health;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determine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relative importance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of causes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of illness, disability, and death;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identify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those segments of the population that have the greatest risk from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specific causes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of ill health; and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evaluate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effectiveness of health programs and services in improving population health.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</a:t>
            </a:r>
            <a:r>
              <a:rPr lang="en-US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next slide.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60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5650" indent="-29083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3955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EE14A06-6DA4-4485-8C26-48B287ECF792}" type="slidenum">
              <a:rPr lang="en-US" altLang="en-US" smtClean="0"/>
              <a:t>10</a:t>
            </a:fld>
            <a:endParaRPr lang="en-US" altLang="en-US" dirty="0" smtClean="0"/>
          </a:p>
        </p:txBody>
      </p:sp>
      <p:sp>
        <p:nvSpPr>
          <p:cNvPr id="70661" name="Date Placeholder 4"/>
          <p:cNvSpPr>
            <a:spLocks noGrp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6920" indent="-29146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459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677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6222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2831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9440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59860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18E05B8-BC65-4A5F-B692-EA38DF597DCB}" type="datetime1">
              <a:rPr lang="en-US" altLang="en-US" smtClean="0"/>
              <a:t>12/15/2022</a:t>
            </a:fld>
            <a:endParaRPr lang="en-US" altLang="en-US" dirty="0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675" y="4416425"/>
            <a:ext cx="5607050" cy="3873500"/>
          </a:xfrm>
        </p:spPr>
        <p:txBody>
          <a:bodyPr/>
          <a:lstStyle/>
          <a:p>
            <a:pPr>
              <a:lnSpc>
                <a:spcPct val="150000"/>
              </a:lnSpc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SAY:</a:t>
            </a:r>
            <a:b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purpose of epidemiology in public health practice is to</a:t>
            </a:r>
          </a:p>
          <a:p>
            <a:pPr>
              <a:lnSpc>
                <a:spcPct val="150000"/>
              </a:lnSpc>
              <a:defRPr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discover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agent, host, and environmental factors that affect health;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determine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relative importance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of causes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of illness, disability, and death;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identify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those segments of the population that have the greatest risk from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specific causes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of ill health; and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evaluate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effectiveness of health programs and services in improving population health.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</a:t>
            </a:r>
            <a:r>
              <a:rPr lang="en-US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next slide.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60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5650" indent="-29083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3955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EE14A06-6DA4-4485-8C26-48B287ECF792}" type="slidenum">
              <a:rPr lang="en-US" altLang="en-US" smtClean="0"/>
              <a:t>11</a:t>
            </a:fld>
            <a:endParaRPr lang="en-US" altLang="en-US" dirty="0" smtClean="0"/>
          </a:p>
        </p:txBody>
      </p:sp>
      <p:sp>
        <p:nvSpPr>
          <p:cNvPr id="70661" name="Date Placeholder 4"/>
          <p:cNvSpPr>
            <a:spLocks noGrp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6920" indent="-29146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459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677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6222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2831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9440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59860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18E05B8-BC65-4A5F-B692-EA38DF597DCB}" type="datetime1">
              <a:rPr lang="en-US" altLang="en-US" smtClean="0"/>
              <a:t>12/15/2022</a:t>
            </a:fld>
            <a:endParaRPr lang="en-US" altLang="en-US" dirty="0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675" y="4416425"/>
            <a:ext cx="5607050" cy="3873500"/>
          </a:xfrm>
        </p:spPr>
        <p:txBody>
          <a:bodyPr/>
          <a:lstStyle/>
          <a:p>
            <a:pPr>
              <a:lnSpc>
                <a:spcPct val="150000"/>
              </a:lnSpc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SAY:</a:t>
            </a:r>
            <a:b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purpose of epidemiology in public health practice is to</a:t>
            </a:r>
          </a:p>
          <a:p>
            <a:pPr>
              <a:lnSpc>
                <a:spcPct val="150000"/>
              </a:lnSpc>
              <a:defRPr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discover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agent, host, and environmental factors that affect health;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determine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relative importance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of causes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of illness, disability, and death;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identify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those segments of the population that have the greatest risk from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specific causes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of ill health; and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evaluate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effectiveness of health programs and services in improving population health.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</a:t>
            </a:r>
            <a:r>
              <a:rPr lang="en-US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next slide.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60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5650" indent="-29083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3955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EE14A06-6DA4-4485-8C26-48B287ECF792}" type="slidenum">
              <a:rPr lang="en-US" altLang="en-US" smtClean="0"/>
              <a:t>12</a:t>
            </a:fld>
            <a:endParaRPr lang="en-US" altLang="en-US" dirty="0" smtClean="0"/>
          </a:p>
        </p:txBody>
      </p:sp>
      <p:sp>
        <p:nvSpPr>
          <p:cNvPr id="70661" name="Date Placeholder 4"/>
          <p:cNvSpPr>
            <a:spLocks noGrp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6920" indent="-29146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459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677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6222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2831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9440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59860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18E05B8-BC65-4A5F-B692-EA38DF597DCB}" type="datetime1">
              <a:rPr lang="en-US" altLang="en-US" smtClean="0"/>
              <a:t>12/15/2022</a:t>
            </a:fld>
            <a:endParaRPr lang="en-US" altLang="en-US" dirty="0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675" y="4416425"/>
            <a:ext cx="5607050" cy="3873500"/>
          </a:xfrm>
        </p:spPr>
        <p:txBody>
          <a:bodyPr/>
          <a:lstStyle/>
          <a:p>
            <a:pPr>
              <a:lnSpc>
                <a:spcPct val="150000"/>
              </a:lnSpc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SAY:</a:t>
            </a:r>
            <a:b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purpose of epidemiology in public health practice is to</a:t>
            </a:r>
          </a:p>
          <a:p>
            <a:pPr>
              <a:lnSpc>
                <a:spcPct val="150000"/>
              </a:lnSpc>
              <a:defRPr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discover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agent, host, and environmental factors that affect health;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determine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relative importance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of causes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of illness, disability, and death;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identify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those segments of the population that have the greatest risk from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specific causes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of ill health; and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evaluate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effectiveness of health programs and services in improving population health.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</a:t>
            </a:r>
            <a:r>
              <a:rPr lang="en-US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next slide.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60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5650" indent="-29083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3955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EE14A06-6DA4-4485-8C26-48B287ECF792}" type="slidenum">
              <a:rPr lang="en-US" altLang="en-US" smtClean="0"/>
              <a:t>13</a:t>
            </a:fld>
            <a:endParaRPr lang="en-US" altLang="en-US" dirty="0" smtClean="0"/>
          </a:p>
        </p:txBody>
      </p:sp>
      <p:sp>
        <p:nvSpPr>
          <p:cNvPr id="70661" name="Date Placeholder 4"/>
          <p:cNvSpPr>
            <a:spLocks noGrp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6920" indent="-29146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459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677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6222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2831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9440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59860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18E05B8-BC65-4A5F-B692-EA38DF597DCB}" type="datetime1">
              <a:rPr lang="en-US" altLang="en-US" smtClean="0"/>
              <a:t>12/15/2022</a:t>
            </a:fld>
            <a:endParaRPr lang="en-US" altLang="en-US" dirty="0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675" y="4416425"/>
            <a:ext cx="5607050" cy="3873500"/>
          </a:xfrm>
        </p:spPr>
        <p:txBody>
          <a:bodyPr/>
          <a:lstStyle/>
          <a:p>
            <a:pPr>
              <a:lnSpc>
                <a:spcPct val="150000"/>
              </a:lnSpc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SAY:</a:t>
            </a:r>
            <a:b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purpose of epidemiology in public health practice is to</a:t>
            </a:r>
          </a:p>
          <a:p>
            <a:pPr>
              <a:lnSpc>
                <a:spcPct val="150000"/>
              </a:lnSpc>
              <a:defRPr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discover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agent, host, and environmental factors that affect health;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determine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relative importance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of causes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of illness, disability, and death;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identify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those segments of the population that have the greatest risk from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specific causes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of ill health; and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evaluate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effectiveness of health programs and services in improving population health.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</a:t>
            </a:r>
            <a:r>
              <a:rPr lang="en-US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next slide.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60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5650" indent="-29083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3955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EE14A06-6DA4-4485-8C26-48B287ECF792}" type="slidenum">
              <a:rPr lang="en-US" altLang="en-US" smtClean="0"/>
              <a:t>14</a:t>
            </a:fld>
            <a:endParaRPr lang="en-US" altLang="en-US" dirty="0" smtClean="0"/>
          </a:p>
        </p:txBody>
      </p:sp>
      <p:sp>
        <p:nvSpPr>
          <p:cNvPr id="70661" name="Date Placeholder 4"/>
          <p:cNvSpPr>
            <a:spLocks noGrp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6920" indent="-29146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459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677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6222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2831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9440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59860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18E05B8-BC65-4A5F-B692-EA38DF597DCB}" type="datetime1">
              <a:rPr lang="en-US" altLang="en-US" smtClean="0"/>
              <a:t>12/15/2022</a:t>
            </a:fld>
            <a:endParaRPr lang="en-US" altLang="en-US" dirty="0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675" y="4416425"/>
            <a:ext cx="5607050" cy="3873500"/>
          </a:xfrm>
        </p:spPr>
        <p:txBody>
          <a:bodyPr/>
          <a:lstStyle/>
          <a:p>
            <a:pPr>
              <a:lnSpc>
                <a:spcPct val="150000"/>
              </a:lnSpc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SAY:</a:t>
            </a:r>
            <a:b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purpose of epidemiology in public health practice is to</a:t>
            </a:r>
          </a:p>
          <a:p>
            <a:pPr>
              <a:lnSpc>
                <a:spcPct val="150000"/>
              </a:lnSpc>
              <a:defRPr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discover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agent, host, and environmental factors that affect health;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determine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relative importance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of causes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of illness, disability, and death;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identify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those segments of the population that have the greatest risk from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specific causes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of ill health; and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evaluate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effectiveness of health programs and services in improving population health.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</a:t>
            </a:r>
            <a:r>
              <a:rPr lang="en-US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next slide.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60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5650" indent="-29083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3955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EE14A06-6DA4-4485-8C26-48B287ECF792}" type="slidenum">
              <a:rPr lang="en-US" altLang="en-US" smtClean="0"/>
              <a:t>15</a:t>
            </a:fld>
            <a:endParaRPr lang="en-US" altLang="en-US" dirty="0" smtClean="0"/>
          </a:p>
        </p:txBody>
      </p:sp>
      <p:sp>
        <p:nvSpPr>
          <p:cNvPr id="70661" name="Date Placeholder 4"/>
          <p:cNvSpPr>
            <a:spLocks noGrp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6920" indent="-29146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459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677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6222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2831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9440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59860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18E05B8-BC65-4A5F-B692-EA38DF597DCB}" type="datetime1">
              <a:rPr lang="en-US" altLang="en-US" smtClean="0"/>
              <a:t>12/15/2022</a:t>
            </a:fld>
            <a:endParaRPr lang="en-US" altLang="en-US" dirty="0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675" y="4416425"/>
            <a:ext cx="5607050" cy="3873500"/>
          </a:xfrm>
        </p:spPr>
        <p:txBody>
          <a:bodyPr/>
          <a:lstStyle/>
          <a:p>
            <a:pPr>
              <a:lnSpc>
                <a:spcPct val="150000"/>
              </a:lnSpc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SAY:</a:t>
            </a:r>
            <a:b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purpose of epidemiology in public health practice is to</a:t>
            </a:r>
          </a:p>
          <a:p>
            <a:pPr>
              <a:lnSpc>
                <a:spcPct val="150000"/>
              </a:lnSpc>
              <a:defRPr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discover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agent, host, and environmental factors that affect health;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determine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relative importance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of causes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of illness, disability, and death;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identify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those segments of the population that have the greatest risk from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specific causes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of ill health; and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evaluate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effectiveness of health programs and services in improving population health.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</a:t>
            </a:r>
            <a:r>
              <a:rPr lang="en-US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next slide.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60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5650" indent="-29083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3955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EE14A06-6DA4-4485-8C26-48B287ECF792}" type="slidenum">
              <a:rPr lang="en-US" altLang="en-US" smtClean="0"/>
              <a:t>16</a:t>
            </a:fld>
            <a:endParaRPr lang="en-US" altLang="en-US" dirty="0" smtClean="0"/>
          </a:p>
        </p:txBody>
      </p:sp>
      <p:sp>
        <p:nvSpPr>
          <p:cNvPr id="70661" name="Date Placeholder 4"/>
          <p:cNvSpPr>
            <a:spLocks noGrp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6920" indent="-29146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459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677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6222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2831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9440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59860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18E05B8-BC65-4A5F-B692-EA38DF597DCB}" type="datetime1">
              <a:rPr lang="en-US" altLang="en-US" smtClean="0"/>
              <a:t>12/15/2022</a:t>
            </a:fld>
            <a:endParaRPr lang="en-US" altLang="en-US" dirty="0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675" y="4416425"/>
            <a:ext cx="5607050" cy="3873500"/>
          </a:xfrm>
        </p:spPr>
        <p:txBody>
          <a:bodyPr/>
          <a:lstStyle/>
          <a:p>
            <a:pPr>
              <a:lnSpc>
                <a:spcPct val="150000"/>
              </a:lnSpc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SAY:</a:t>
            </a:r>
            <a:b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purpose of epidemiology in public health practice is to</a:t>
            </a:r>
          </a:p>
          <a:p>
            <a:pPr>
              <a:lnSpc>
                <a:spcPct val="150000"/>
              </a:lnSpc>
              <a:defRPr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discover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agent, host, and environmental factors that affect health;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determine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relative importance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of causes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of illness, disability, and death;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identify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those segments of the population that have the greatest risk from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specific causes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of ill health; and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evaluate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effectiveness of health programs and services in improving population health.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</a:t>
            </a:r>
            <a:r>
              <a:rPr lang="en-US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next slide.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60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5650" indent="-29083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3955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EE14A06-6DA4-4485-8C26-48B287ECF792}" type="slidenum">
              <a:rPr lang="en-US" altLang="en-US" smtClean="0"/>
              <a:t>17</a:t>
            </a:fld>
            <a:endParaRPr lang="en-US" altLang="en-US" dirty="0" smtClean="0"/>
          </a:p>
        </p:txBody>
      </p:sp>
      <p:sp>
        <p:nvSpPr>
          <p:cNvPr id="70661" name="Date Placeholder 4"/>
          <p:cNvSpPr>
            <a:spLocks noGrp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6920" indent="-29146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459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677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6222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2831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9440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59860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18E05B8-BC65-4A5F-B692-EA38DF597DCB}" type="datetime1">
              <a:rPr lang="en-US" altLang="en-US" smtClean="0"/>
              <a:t>12/15/2022</a:t>
            </a:fld>
            <a:endParaRPr lang="en-US" altLang="en-US" dirty="0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675" y="4416425"/>
            <a:ext cx="5607050" cy="3873500"/>
          </a:xfrm>
        </p:spPr>
        <p:txBody>
          <a:bodyPr/>
          <a:lstStyle/>
          <a:p>
            <a:pPr>
              <a:lnSpc>
                <a:spcPct val="150000"/>
              </a:lnSpc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SAY:</a:t>
            </a:r>
            <a:b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purpose of epidemiology in public health practice is to</a:t>
            </a:r>
          </a:p>
          <a:p>
            <a:pPr>
              <a:lnSpc>
                <a:spcPct val="150000"/>
              </a:lnSpc>
              <a:defRPr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discover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agent, host, and environmental factors that affect health;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determine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relative importance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of causes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of illness, disability, and death;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identify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those segments of the population that have the greatest risk from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specific causes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of ill health; and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evaluate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effectiveness of health programs and services in improving population health.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</a:t>
            </a:r>
            <a:r>
              <a:rPr lang="en-US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next slide.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60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5650" indent="-29083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3955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EE14A06-6DA4-4485-8C26-48B287ECF792}" type="slidenum">
              <a:rPr lang="en-US" altLang="en-US" smtClean="0"/>
              <a:t>18</a:t>
            </a:fld>
            <a:endParaRPr lang="en-US" altLang="en-US" dirty="0" smtClean="0"/>
          </a:p>
        </p:txBody>
      </p:sp>
      <p:sp>
        <p:nvSpPr>
          <p:cNvPr id="70661" name="Date Placeholder 4"/>
          <p:cNvSpPr>
            <a:spLocks noGrp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6920" indent="-29146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459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677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6222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2831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9440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59860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18E05B8-BC65-4A5F-B692-EA38DF597DCB}" type="datetime1">
              <a:rPr lang="en-US" altLang="en-US" smtClean="0"/>
              <a:t>12/15/2022</a:t>
            </a:fld>
            <a:endParaRPr lang="en-US" altLang="en-US" dirty="0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675" y="4416425"/>
            <a:ext cx="5607050" cy="3873500"/>
          </a:xfrm>
        </p:spPr>
        <p:txBody>
          <a:bodyPr/>
          <a:lstStyle/>
          <a:p>
            <a:pPr>
              <a:lnSpc>
                <a:spcPct val="150000"/>
              </a:lnSpc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SAY:</a:t>
            </a:r>
            <a:b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purpose of epidemiology in public health practice is to</a:t>
            </a:r>
          </a:p>
          <a:p>
            <a:pPr>
              <a:lnSpc>
                <a:spcPct val="150000"/>
              </a:lnSpc>
              <a:defRPr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discover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agent, host, and environmental factors that affect health;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determine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relative importance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of causes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of illness, disability, and death;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identify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those segments of the population that have the greatest risk from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specific causes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of ill health; and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evaluate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effectiveness of health programs and services in improving population health.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</a:t>
            </a:r>
            <a:r>
              <a:rPr lang="en-US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next slide.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60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5650" indent="-29083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3955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EE14A06-6DA4-4485-8C26-48B287ECF792}" type="slidenum">
              <a:rPr lang="en-US" altLang="en-US" smtClean="0"/>
              <a:t>20</a:t>
            </a:fld>
            <a:endParaRPr lang="en-US" altLang="en-US" dirty="0" smtClean="0"/>
          </a:p>
        </p:txBody>
      </p:sp>
      <p:sp>
        <p:nvSpPr>
          <p:cNvPr id="70661" name="Date Placeholder 4"/>
          <p:cNvSpPr>
            <a:spLocks noGrp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6920" indent="-29146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459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677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6222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2831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9440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59860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18E05B8-BC65-4A5F-B692-EA38DF597DCB}" type="datetime1">
              <a:rPr lang="en-US" altLang="en-US" smtClean="0"/>
              <a:t>12/15/2022</a:t>
            </a:fld>
            <a:endParaRPr lang="en-US" alt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5171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701675" y="4416425"/>
            <a:ext cx="5607050" cy="27114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SAY:</a:t>
            </a:r>
            <a:b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Before we wrap up the course, let’s review what we have learned today.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endParaRPr lang="en-US" alt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During this course, we have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&lt;</a:t>
            </a:r>
            <a: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READ</a:t>
            </a: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bullets from the slide.&gt;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endParaRPr lang="en-US" alt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</a:t>
            </a:r>
            <a:r>
              <a:rPr lang="en-US" altLang="en-US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next slide.</a:t>
            </a:r>
            <a:endParaRPr lang="en-US" alt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5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5650" indent="-29083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3955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F923737-DF2C-4C05-AA71-4B5989D14E08}" type="slidenum">
              <a:rPr lang="en-US" altLang="en-US" smtClean="0"/>
              <a:t>2</a:t>
            </a:fld>
            <a:endParaRPr lang="en-US" altLang="en-US" dirty="0" smtClean="0"/>
          </a:p>
        </p:txBody>
      </p:sp>
      <p:sp>
        <p:nvSpPr>
          <p:cNvPr id="109573" name="Date Placeholder 4"/>
          <p:cNvSpPr>
            <a:spLocks noGrp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6920" indent="-29146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459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677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6222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2831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9440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59860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6A23028-C590-431B-AD6C-EE2EE647D4B7}" type="datetime1">
              <a:rPr lang="en-US" altLang="en-US" smtClean="0"/>
              <a:t>12/15/2022</a:t>
            </a:fld>
            <a:endParaRPr lang="en-US" altLang="en-U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5171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701675" y="4416425"/>
            <a:ext cx="5607050" cy="27114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SAY:</a:t>
            </a:r>
            <a:b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Before we wrap up the course, let’s review what we have learned today.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endParaRPr lang="en-US" alt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During this course, we have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&lt;</a:t>
            </a:r>
            <a: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READ</a:t>
            </a: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bullets from the slide.&gt;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endParaRPr lang="en-US" alt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</a:t>
            </a:r>
            <a:r>
              <a:rPr lang="en-US" altLang="en-US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next slide.</a:t>
            </a:r>
            <a:endParaRPr lang="en-US" alt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5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5650" indent="-29083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3955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F923737-DF2C-4C05-AA71-4B5989D14E08}" type="slidenum">
              <a:rPr lang="en-US" altLang="en-US" smtClean="0"/>
              <a:t>3</a:t>
            </a:fld>
            <a:endParaRPr lang="en-US" altLang="en-US" dirty="0" smtClean="0"/>
          </a:p>
        </p:txBody>
      </p:sp>
      <p:sp>
        <p:nvSpPr>
          <p:cNvPr id="109573" name="Date Placeholder 4"/>
          <p:cNvSpPr>
            <a:spLocks noGrp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6920" indent="-29146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459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677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6222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2831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9440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59860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6A23028-C590-431B-AD6C-EE2EE647D4B7}" type="datetime1">
              <a:rPr lang="en-US" altLang="en-US" smtClean="0"/>
              <a:t>12/15/2022</a:t>
            </a:fld>
            <a:endParaRPr lang="en-US" altLang="en-US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5171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701675" y="4416425"/>
            <a:ext cx="5607050" cy="27114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SAY:</a:t>
            </a:r>
            <a:b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Before we wrap up the course, let’s review what we have learned today.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endParaRPr lang="en-US" alt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During this course, we have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&lt;</a:t>
            </a:r>
            <a: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READ</a:t>
            </a: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bullets from the slide.&gt;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endParaRPr lang="en-US" alt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</a:t>
            </a:r>
            <a:r>
              <a:rPr lang="en-US" altLang="en-US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next slide.</a:t>
            </a:r>
            <a:endParaRPr lang="en-US" alt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5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5650" indent="-29083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3955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F923737-DF2C-4C05-AA71-4B5989D14E08}" type="slidenum">
              <a:rPr lang="en-US" altLang="en-US" smtClean="0"/>
              <a:t>4</a:t>
            </a:fld>
            <a:endParaRPr lang="en-US" altLang="en-US" dirty="0" smtClean="0"/>
          </a:p>
        </p:txBody>
      </p:sp>
      <p:sp>
        <p:nvSpPr>
          <p:cNvPr id="109573" name="Date Placeholder 4"/>
          <p:cNvSpPr>
            <a:spLocks noGrp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6920" indent="-29146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459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677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6222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2831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9440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59860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6A23028-C590-431B-AD6C-EE2EE647D4B7}" type="datetime1">
              <a:rPr lang="en-US" altLang="en-US" smtClean="0"/>
              <a:t>12/15/2022</a:t>
            </a:fld>
            <a:endParaRPr lang="en-US" altLang="en-US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675" y="4416425"/>
            <a:ext cx="5607050" cy="3873500"/>
          </a:xfrm>
        </p:spPr>
        <p:txBody>
          <a:bodyPr/>
          <a:lstStyle/>
          <a:p>
            <a:pPr>
              <a:lnSpc>
                <a:spcPct val="150000"/>
              </a:lnSpc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SAY:</a:t>
            </a:r>
            <a:b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purpose of epidemiology in public health practice is to</a:t>
            </a:r>
          </a:p>
          <a:p>
            <a:pPr>
              <a:lnSpc>
                <a:spcPct val="150000"/>
              </a:lnSpc>
              <a:defRPr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discover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agent, host, and environmental factors that affect health;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determine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relative importance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of causes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of illness, disability, and death;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identify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those segments of the population that have the greatest risk from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specific causes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of ill health; and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evaluate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effectiveness of health programs and services in improving population health.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</a:t>
            </a:r>
            <a:r>
              <a:rPr lang="en-US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next slide.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60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5650" indent="-29083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3955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EE14A06-6DA4-4485-8C26-48B287ECF792}" type="slidenum">
              <a:rPr lang="en-US" altLang="en-US" smtClean="0"/>
              <a:t>5</a:t>
            </a:fld>
            <a:endParaRPr lang="en-US" altLang="en-US" dirty="0" smtClean="0"/>
          </a:p>
        </p:txBody>
      </p:sp>
      <p:sp>
        <p:nvSpPr>
          <p:cNvPr id="70661" name="Date Placeholder 4"/>
          <p:cNvSpPr>
            <a:spLocks noGrp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6920" indent="-29146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459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677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6222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2831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9440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59860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18E05B8-BC65-4A5F-B692-EA38DF597DCB}" type="datetime1">
              <a:rPr lang="en-US" altLang="en-US" smtClean="0"/>
              <a:t>12/15/2022</a:t>
            </a:fld>
            <a:endParaRPr lang="en-US" altLang="en-US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675" y="4416425"/>
            <a:ext cx="5607050" cy="3873500"/>
          </a:xfrm>
        </p:spPr>
        <p:txBody>
          <a:bodyPr/>
          <a:lstStyle/>
          <a:p>
            <a:pPr>
              <a:lnSpc>
                <a:spcPct val="150000"/>
              </a:lnSpc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SAY:</a:t>
            </a:r>
            <a:b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purpose of epidemiology in public health practice is to</a:t>
            </a:r>
          </a:p>
          <a:p>
            <a:pPr>
              <a:lnSpc>
                <a:spcPct val="150000"/>
              </a:lnSpc>
              <a:defRPr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discover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agent, host, and environmental factors that affect health;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determine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relative importance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of causes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of illness, disability, and death;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identify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those segments of the population that have the greatest risk from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specific causes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of ill health; and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evaluate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effectiveness of health programs and services in improving population health.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</a:t>
            </a:r>
            <a:r>
              <a:rPr lang="en-US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next slide.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60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5650" indent="-29083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3955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EE14A06-6DA4-4485-8C26-48B287ECF792}" type="slidenum">
              <a:rPr lang="en-US" altLang="en-US" smtClean="0"/>
              <a:t>6</a:t>
            </a:fld>
            <a:endParaRPr lang="en-US" altLang="en-US" dirty="0" smtClean="0"/>
          </a:p>
        </p:txBody>
      </p:sp>
      <p:sp>
        <p:nvSpPr>
          <p:cNvPr id="70661" name="Date Placeholder 4"/>
          <p:cNvSpPr>
            <a:spLocks noGrp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6920" indent="-29146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459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677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6222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2831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9440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59860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18E05B8-BC65-4A5F-B692-EA38DF597DCB}" type="datetime1">
              <a:rPr lang="en-US" altLang="en-US" smtClean="0"/>
              <a:t>12/15/2022</a:t>
            </a:fld>
            <a:endParaRPr lang="en-US" altLang="en-US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675" y="4416425"/>
            <a:ext cx="5607050" cy="3873500"/>
          </a:xfrm>
        </p:spPr>
        <p:txBody>
          <a:bodyPr/>
          <a:lstStyle/>
          <a:p>
            <a:pPr>
              <a:lnSpc>
                <a:spcPct val="150000"/>
              </a:lnSpc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SAY:</a:t>
            </a:r>
            <a:b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purpose of epidemiology in public health practice is to</a:t>
            </a:r>
          </a:p>
          <a:p>
            <a:pPr>
              <a:lnSpc>
                <a:spcPct val="150000"/>
              </a:lnSpc>
              <a:defRPr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discover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agent, host, and environmental factors that affect health;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determine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relative importance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of causes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of illness, disability, and death;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identify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those segments of the population that have the greatest risk from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specific causes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of ill health; and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evaluate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effectiveness of health programs and services in improving population health.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</a:t>
            </a:r>
            <a:r>
              <a:rPr lang="en-US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next slide.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60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5650" indent="-29083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3955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EE14A06-6DA4-4485-8C26-48B287ECF792}" type="slidenum">
              <a:rPr lang="en-US" altLang="en-US" smtClean="0"/>
              <a:t>7</a:t>
            </a:fld>
            <a:endParaRPr lang="en-US" altLang="en-US" dirty="0" smtClean="0"/>
          </a:p>
        </p:txBody>
      </p:sp>
      <p:sp>
        <p:nvSpPr>
          <p:cNvPr id="70661" name="Date Placeholder 4"/>
          <p:cNvSpPr>
            <a:spLocks noGrp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6920" indent="-29146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459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677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6222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2831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9440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59860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18E05B8-BC65-4A5F-B692-EA38DF597DCB}" type="datetime1">
              <a:rPr lang="en-US" altLang="en-US" smtClean="0"/>
              <a:t>12/15/2022</a:t>
            </a:fld>
            <a:endParaRPr lang="en-US" altLang="en-US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675" y="4416425"/>
            <a:ext cx="5607050" cy="3873500"/>
          </a:xfrm>
        </p:spPr>
        <p:txBody>
          <a:bodyPr/>
          <a:lstStyle/>
          <a:p>
            <a:pPr>
              <a:lnSpc>
                <a:spcPct val="150000"/>
              </a:lnSpc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SAY:</a:t>
            </a:r>
            <a:b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purpose of epidemiology in public health practice is to</a:t>
            </a:r>
          </a:p>
          <a:p>
            <a:pPr>
              <a:lnSpc>
                <a:spcPct val="150000"/>
              </a:lnSpc>
              <a:defRPr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discover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agent, host, and environmental factors that affect health;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determine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relative importance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of causes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of illness, disability, and death;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identify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those segments of the population that have the greatest risk from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specific causes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of ill health; and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evaluate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effectiveness of health programs and services in improving population health.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</a:t>
            </a:r>
            <a:r>
              <a:rPr lang="en-US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next slide.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60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5650" indent="-29083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3955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EE14A06-6DA4-4485-8C26-48B287ECF792}" type="slidenum">
              <a:rPr lang="en-US" altLang="en-US" smtClean="0"/>
              <a:t>8</a:t>
            </a:fld>
            <a:endParaRPr lang="en-US" altLang="en-US" dirty="0" smtClean="0"/>
          </a:p>
        </p:txBody>
      </p:sp>
      <p:sp>
        <p:nvSpPr>
          <p:cNvPr id="70661" name="Date Placeholder 4"/>
          <p:cNvSpPr>
            <a:spLocks noGrp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6920" indent="-29146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459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677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6222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2831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9440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59860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18E05B8-BC65-4A5F-B692-EA38DF597DCB}" type="datetime1">
              <a:rPr lang="en-US" altLang="en-US" smtClean="0"/>
              <a:t>12/15/2022</a:t>
            </a:fld>
            <a:endParaRPr lang="en-US" altLang="en-US" dirty="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675" y="4416425"/>
            <a:ext cx="5607050" cy="3873500"/>
          </a:xfrm>
        </p:spPr>
        <p:txBody>
          <a:bodyPr/>
          <a:lstStyle/>
          <a:p>
            <a:pPr>
              <a:lnSpc>
                <a:spcPct val="150000"/>
              </a:lnSpc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SAY:</a:t>
            </a:r>
            <a:b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purpose of epidemiology in public health practice is to</a:t>
            </a:r>
          </a:p>
          <a:p>
            <a:pPr>
              <a:lnSpc>
                <a:spcPct val="150000"/>
              </a:lnSpc>
              <a:defRPr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discover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agent, host, and environmental factors that affect health;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determine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relative importance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of causes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of illness, disability, and death;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identify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those segments of the population that have the greatest risk from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specific causes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of ill health; and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evaluate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effectiveness of health programs and services in improving population health.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</a:t>
            </a:r>
            <a:r>
              <a:rPr lang="en-US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next slide.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60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5650" indent="-29083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3955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EE14A06-6DA4-4485-8C26-48B287ECF792}" type="slidenum">
              <a:rPr lang="en-US" altLang="en-US" smtClean="0"/>
              <a:t>9</a:t>
            </a:fld>
            <a:endParaRPr lang="en-US" altLang="en-US" dirty="0" smtClean="0"/>
          </a:p>
        </p:txBody>
      </p:sp>
      <p:sp>
        <p:nvSpPr>
          <p:cNvPr id="70661" name="Date Placeholder 4"/>
          <p:cNvSpPr>
            <a:spLocks noGrp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6920" indent="-29146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459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677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6222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2831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9440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59860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18E05B8-BC65-4A5F-B692-EA38DF597DCB}" type="datetime1">
              <a:rPr lang="en-US" altLang="en-US" smtClean="0"/>
              <a:t>12/15/2022</a:t>
            </a:fld>
            <a:endParaRPr lang="en-US" alt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4572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 smtClean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1371600" y="4267200"/>
            <a:ext cx="6400800" cy="1295400"/>
          </a:xfrm>
          <a:prstGeom prst="rect">
            <a:avLst/>
          </a:prstGeom>
        </p:spPr>
        <p:txBody>
          <a:bodyPr/>
          <a:lstStyle>
            <a:lvl1pPr algn="ctr">
              <a:lnSpc>
                <a:spcPts val="2000"/>
              </a:lnSpc>
              <a:buNone/>
              <a:defRPr sz="1800" baseline="0">
                <a:solidFill>
                  <a:schemeClr val="tx1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57200" y="1981200"/>
            <a:ext cx="8229600" cy="1676400"/>
          </a:xfrm>
          <a:prstGeom prst="rect">
            <a:avLst/>
          </a:prstGeom>
        </p:spPr>
        <p:txBody>
          <a:bodyPr/>
          <a:lstStyle>
            <a:lvl1pPr>
              <a:lnSpc>
                <a:spcPts val="3000"/>
              </a:lnSpc>
              <a:defRPr sz="2800" b="1" baseline="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2286000" y="6281928"/>
            <a:ext cx="5105400" cy="18288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2286000" y="6473952"/>
            <a:ext cx="5105400" cy="22860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21"/>
          </p:nvPr>
        </p:nvSpPr>
        <p:spPr>
          <a:xfrm>
            <a:off x="2286000" y="6272784"/>
            <a:ext cx="5105400" cy="18288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6"/>
          <p:cNvSpPr>
            <a:spLocks noGrp="1"/>
          </p:cNvSpPr>
          <p:nvPr>
            <p:ph type="body" sz="quarter" idx="22"/>
          </p:nvPr>
        </p:nvSpPr>
        <p:spPr>
          <a:xfrm>
            <a:off x="2286000" y="6464808"/>
            <a:ext cx="5105400" cy="22860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slow">
    <p:comb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35"/>
          <p:cNvSpPr>
            <a:spLocks noChangeShapeType="1"/>
          </p:cNvSpPr>
          <p:nvPr/>
        </p:nvSpPr>
        <p:spPr bwMode="gray">
          <a:xfrm>
            <a:off x="392113" y="806450"/>
            <a:ext cx="8355012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</a:ln>
          <a:effectLst/>
        </p:spPr>
        <p:txBody>
          <a:bodyPr wrap="none" anchor="ctr"/>
          <a:lstStyle/>
          <a:p>
            <a:pPr>
              <a:lnSpc>
                <a:spcPct val="106000"/>
              </a:lnSpc>
              <a:spcBef>
                <a:spcPct val="50000"/>
              </a:spcBef>
              <a:buSzPct val="100000"/>
              <a:buFont typeface="Wingdings 2" panose="05020102010507070707" pitchFamily="18" charset="2"/>
              <a:buNone/>
              <a:defRPr/>
            </a:pPr>
            <a:endParaRPr lang="en-US" sz="110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3198" y="514359"/>
            <a:ext cx="8345487" cy="2587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Text Placeholder 13"/>
          <p:cNvSpPr>
            <a:spLocks noGrp="1"/>
          </p:cNvSpPr>
          <p:nvPr>
            <p:ph type="body" sz="quarter" idx="10"/>
          </p:nvPr>
        </p:nvSpPr>
        <p:spPr>
          <a:xfrm>
            <a:off x="393192" y="1152144"/>
            <a:ext cx="4014216" cy="5138928"/>
          </a:xfrm>
          <a:prstGeom prst="rect">
            <a:avLst/>
          </a:prstGeom>
        </p:spPr>
        <p:txBody>
          <a:bodyPr/>
          <a:lstStyle>
            <a:lvl1pPr>
              <a:buFont typeface="Arial" panose="020B0604020202020204" pitchFamily="34" charset="0"/>
              <a:buNone/>
              <a:defRPr/>
            </a:lvl1pPr>
            <a:lvl2pPr>
              <a:defRPr/>
            </a:lvl2pPr>
            <a:lvl3pPr>
              <a:buNone/>
              <a:defRPr/>
            </a:lvl3pPr>
            <a:lvl4pPr>
              <a:defRPr/>
            </a:lvl4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</p:spTree>
  </p:cSld>
  <p:clrMapOvr>
    <a:masterClrMapping/>
  </p:clrMapOvr>
  <p:transition spd="slow">
    <p:comb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/>
          <a:lstStyle>
            <a:lvl1pPr>
              <a:defRPr sz="28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chemeClr val="tx1"/>
              </a:buClr>
              <a:buSzPct val="70000"/>
              <a:buFont typeface="Wingdings" panose="05000000000000000000" pitchFamily="2" charset="2"/>
              <a:buChar char="q"/>
              <a:defRPr sz="2400" b="1">
                <a:solidFill>
                  <a:srgbClr val="000000"/>
                </a:solidFill>
              </a:defRPr>
            </a:lvl1pPr>
            <a:lvl2pPr marL="742950" indent="-285750">
              <a:defRPr lang="en-US" sz="2000" kern="1200" dirty="0" smtClean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 eaLnBrk="1" hangingPunct="1">
              <a:defRPr sz="2800">
                <a:solidFill>
                  <a:srgbClr val="0039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eaLnBrk="1" hangingPunct="1">
              <a:defRPr sz="2800">
                <a:solidFill>
                  <a:srgbClr val="0039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defRPr sz="1400">
                <a:solidFill>
                  <a:srgbClr val="0039A6"/>
                </a:solidFill>
                <a:latin typeface="Myriad Web Pro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9EDE2762-D309-4A1B-90D4-EE2DB97D9608}" type="slidenum">
              <a:rPr lang="en-US" altLang="en-US"/>
              <a:t>‹#›</a:t>
            </a:fld>
            <a:endParaRPr lang="en-US" altLang="en-US" dirty="0"/>
          </a:p>
        </p:txBody>
      </p:sp>
    </p:spTree>
  </p:cSld>
  <p:clrMapOvr>
    <a:masterClrMapping/>
  </p:clrMapOvr>
  <p:transition spd="slow">
    <p:comb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 hasCustomPrompt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noProof="0" dirty="0" smtClean="0"/>
              <a:t>Click icon to add table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 eaLnBrk="1" hangingPunct="1">
              <a:defRPr sz="2800">
                <a:solidFill>
                  <a:srgbClr val="0039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eaLnBrk="1" hangingPunct="1">
              <a:defRPr sz="2800">
                <a:solidFill>
                  <a:srgbClr val="0039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defRPr sz="1400">
                <a:solidFill>
                  <a:srgbClr val="0039A6"/>
                </a:solidFill>
                <a:latin typeface="Myriad Web Pro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A6995B87-722D-46BC-9CC9-1ED5024E22B0}" type="slidenum">
              <a:rPr lang="en-US" altLang="en-US"/>
              <a:t>‹#›</a:t>
            </a:fld>
            <a:endParaRPr lang="en-US" altLang="en-US" dirty="0"/>
          </a:p>
        </p:txBody>
      </p:sp>
    </p:spTree>
  </p:cSld>
  <p:clrMapOvr>
    <a:masterClrMapping/>
  </p:clrMapOvr>
  <p:transition spd="slow">
    <p:comb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 eaLnBrk="1" hangingPunct="1">
              <a:defRPr sz="2800">
                <a:solidFill>
                  <a:srgbClr val="0039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eaLnBrk="1" hangingPunct="1">
              <a:defRPr sz="2800">
                <a:solidFill>
                  <a:srgbClr val="0039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defRPr sz="1400">
                <a:solidFill>
                  <a:srgbClr val="0039A6"/>
                </a:solidFill>
                <a:latin typeface="Myriad Web Pro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2CBE984D-2DD5-4668-BAF8-1C9AC1A13DBC}" type="slidenum">
              <a:rPr lang="en-US" altLang="en-US"/>
              <a:t>‹#›</a:t>
            </a:fld>
            <a:endParaRPr lang="en-US" altLang="en-US" dirty="0"/>
          </a:p>
        </p:txBody>
      </p:sp>
    </p:spTree>
  </p:cSld>
  <p:clrMapOvr>
    <a:masterClrMapping/>
  </p:clrMapOvr>
  <p:transition spd="slow">
    <p:comb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 eaLnBrk="1" hangingPunct="1">
              <a:defRPr sz="2800">
                <a:solidFill>
                  <a:srgbClr val="0039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eaLnBrk="1" hangingPunct="1">
              <a:defRPr sz="2800">
                <a:solidFill>
                  <a:srgbClr val="0039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defRPr sz="1400">
                <a:solidFill>
                  <a:srgbClr val="0039A6"/>
                </a:solidFill>
                <a:latin typeface="Myriad Web Pro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486D207D-9E64-417F-AA84-D9CB1A523B53}" type="slidenum">
              <a:rPr lang="en-US" altLang="en-US"/>
              <a:t>‹#›</a:t>
            </a:fld>
            <a:endParaRPr lang="en-US" altLang="en-US" dirty="0"/>
          </a:p>
        </p:txBody>
      </p:sp>
    </p:spTree>
  </p:cSld>
  <p:clrMapOvr>
    <a:masterClrMapping/>
  </p:clrMapOvr>
  <p:transition spd="slow">
    <p:comb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 sz="2800">
                <a:solidFill>
                  <a:srgbClr val="0039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 sz="2800">
                <a:solidFill>
                  <a:srgbClr val="0039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defRPr sz="1400">
                <a:solidFill>
                  <a:srgbClr val="0039A6"/>
                </a:solidFill>
                <a:latin typeface="Myriad Web Pro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C346C8A6-4EAA-425C-AD65-FB7185D13849}" type="slidenum">
              <a:rPr lang="en-US" altLang="en-US"/>
              <a:t>‹#›</a:t>
            </a:fld>
            <a:endParaRPr lang="en-US" altLang="en-US" dirty="0"/>
          </a:p>
        </p:txBody>
      </p:sp>
    </p:spTree>
  </p:cSld>
  <p:clrMapOvr>
    <a:masterClrMapping/>
  </p:clrMapOvr>
  <p:transition spd="slow">
    <p:comb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4572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 smtClean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1371600" y="4267200"/>
            <a:ext cx="6400800" cy="1295400"/>
          </a:xfrm>
          <a:prstGeom prst="rect">
            <a:avLst/>
          </a:prstGeom>
        </p:spPr>
        <p:txBody>
          <a:bodyPr/>
          <a:lstStyle>
            <a:lvl1pPr algn="ctr">
              <a:lnSpc>
                <a:spcPts val="2000"/>
              </a:lnSpc>
              <a:buNone/>
              <a:defRPr sz="18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57200" y="1981200"/>
            <a:ext cx="8229600" cy="1676400"/>
          </a:xfrm>
          <a:prstGeom prst="rect">
            <a:avLst/>
          </a:prstGeom>
        </p:spPr>
        <p:txBody>
          <a:bodyPr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2286000" y="6272784"/>
            <a:ext cx="5105400" cy="18288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2286000" y="6464808"/>
            <a:ext cx="5105400" cy="22860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slow">
    <p:comb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2286000"/>
            <a:ext cx="3962400" cy="38401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2286000"/>
            <a:ext cx="3962400" cy="38401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 eaLnBrk="1" hangingPunct="1">
              <a:defRPr sz="2800">
                <a:solidFill>
                  <a:srgbClr val="0039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eaLnBrk="1" hangingPunct="1">
              <a:defRPr sz="2800">
                <a:solidFill>
                  <a:srgbClr val="0039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2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eaLnBrk="1" hangingPunct="1">
              <a:defRPr sz="2800">
                <a:solidFill>
                  <a:srgbClr val="0039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3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 eaLnBrk="1" hangingPunct="1">
              <a:defRPr sz="2800">
                <a:solidFill>
                  <a:srgbClr val="0039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defRPr sz="2800">
                <a:solidFill>
                  <a:srgbClr val="0039A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BF2DA97D-831A-48CD-A7A1-23EF5E790589}" type="slidenum">
              <a:rPr lang="en-US" altLang="en-US"/>
              <a:t>‹#›</a:t>
            </a:fld>
            <a:endParaRPr lang="en-US" altLang="en-US" dirty="0"/>
          </a:p>
        </p:txBody>
      </p:sp>
    </p:spTree>
  </p:cSld>
  <p:clrMapOvr>
    <a:masterClrMapping/>
  </p:clrMapOvr>
  <p:transition spd="slow">
    <p:comb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382000" cy="8382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355600" y="1295400"/>
            <a:ext cx="8407400" cy="4724400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 dirty="0" smtClean="0"/>
          </a:p>
        </p:txBody>
      </p:sp>
    </p:spTree>
  </p:cSld>
  <p:clrMapOvr>
    <a:masterClrMapping/>
  </p:clrMapOvr>
  <p:transition spd="slow">
    <p:comb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anose="05000000000000000000" pitchFamily="2" charset="2"/>
              <a:buChar char="q"/>
              <a:defRPr sz="2400" b="1" baseline="0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  <a:defRPr sz="2000" i="0" u="none">
                <a:solidFill>
                  <a:schemeClr val="bg2"/>
                </a:solidFill>
                <a:latin typeface="+mn-lt"/>
              </a:defRPr>
            </a:lvl2pPr>
            <a:lvl3pPr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  <a:defRPr sz="1800" i="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anose="02070309020205020404" pitchFamily="49" charset="0"/>
              <a:buChar char="o"/>
              <a:defRPr sz="1800" i="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anose="020B0604020202020204" pitchFamily="34" charset="0"/>
              <a:buChar char="•"/>
              <a:defRPr sz="1800" i="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457200" y="5791200"/>
            <a:ext cx="8229600" cy="609600"/>
          </a:xfrm>
          <a:prstGeom prst="rect">
            <a:avLst/>
          </a:prstGeom>
        </p:spPr>
        <p:txBody>
          <a:bodyPr anchor="b"/>
          <a:lstStyle>
            <a:lvl1pPr>
              <a:buNone/>
              <a:defRPr sz="11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slow">
    <p:comb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ata Slide (For content heavy tables and chart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anose="05000000000000000000" pitchFamily="2" charset="2"/>
              <a:buChar char="q"/>
              <a:defRPr sz="2400" b="1" baseline="0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anose="02070309020205020404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anose="020B0604020202020204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457200" y="5791200"/>
            <a:ext cx="8229600" cy="609600"/>
          </a:xfrm>
          <a:prstGeom prst="rect">
            <a:avLst/>
          </a:prstGeom>
        </p:spPr>
        <p:txBody>
          <a:bodyPr anchor="b"/>
          <a:lstStyle>
            <a:lvl1pPr>
              <a:buNone/>
              <a:defRPr sz="11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slow">
    <p:comb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4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5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7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8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9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0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1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Bad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4572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 smtClean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1371600" y="4267200"/>
            <a:ext cx="6400800" cy="1295400"/>
          </a:xfrm>
          <a:prstGeom prst="rect">
            <a:avLst/>
          </a:prstGeom>
        </p:spPr>
        <p:txBody>
          <a:bodyPr/>
          <a:lstStyle>
            <a:lvl1pPr algn="ctr">
              <a:lnSpc>
                <a:spcPts val="2000"/>
              </a:lnSpc>
              <a:buNone/>
              <a:defRPr sz="1800" baseline="0">
                <a:solidFill>
                  <a:schemeClr val="tx1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57200" y="1981200"/>
            <a:ext cx="8229600" cy="1676400"/>
          </a:xfrm>
          <a:prstGeom prst="rect">
            <a:avLst/>
          </a:prstGeom>
        </p:spPr>
        <p:txBody>
          <a:bodyPr/>
          <a:lstStyle>
            <a:lvl1pPr>
              <a:lnSpc>
                <a:spcPts val="3000"/>
              </a:lnSpc>
              <a:defRPr sz="2800" b="1" baseline="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 spd="slow">
    <p:comb/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2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3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4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05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547813" y="1701800"/>
            <a:ext cx="6908800" cy="1082675"/>
          </a:xfrm>
        </p:spPr>
        <p:txBody>
          <a:bodyPr/>
          <a:lstStyle>
            <a:lvl1pPr algn="r"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7813" y="2927350"/>
            <a:ext cx="6913562" cy="1752600"/>
          </a:xfrm>
        </p:spPr>
        <p:txBody>
          <a:bodyPr/>
          <a:lstStyle>
            <a:lvl1pPr marL="0" indent="0" algn="r">
              <a:buFontTx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</a:p>
        </p:txBody>
      </p:sp>
      <p:sp>
        <p:nvSpPr>
          <p:cNvPr id="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544213AF-26F6-41FA-8D85-E2C5388D6E58}" type="datetimeFigureOut">
              <a:rPr lang="en-US" smtClean="0"/>
              <a:t>12/15/2022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endParaRPr kumimoji="0" lang="en-US">
              <a:solidFill>
                <a:schemeClr val="accent1">
                  <a:tint val="20000"/>
                </a:schemeClr>
              </a:solidFill>
            </a:endParaRPr>
          </a:p>
        </p:txBody>
      </p:sp>
      <p:sp>
        <p:nvSpPr>
          <p:cNvPr id="1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D5BBC35B-A44B-4119-B8DA-DE9E3DFADA20}" type="slidenum">
              <a:rPr kumimoji="0" lang="en-US" smtClean="0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slow">
    <p:comb/>
  </p:transition>
  <p:hf hdr="0" ftr="0" dt="0"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DE2762-D309-4A1B-90D4-EE2DB97D9608}" type="slidenum">
              <a:rPr lang="en-US" altLang="en-US" smtClean="0"/>
              <a:t>‹#›</a:t>
            </a:fld>
            <a:endParaRPr lang="en-US" altLang="en-US" dirty="0"/>
          </a:p>
        </p:txBody>
      </p:sp>
    </p:spTree>
  </p:cSld>
  <p:clrMapOvr>
    <a:masterClrMapping/>
  </p:clrMapOvr>
  <p:transition spd="slow">
    <p:comb/>
  </p:transition>
  <p:hf hdr="0" ftr="0" dt="0"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t>12/15/2022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  <p:transition spd="slow">
    <p:comb/>
  </p:transition>
  <p:hf hdr="0" ftr="0" dt="0"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74750"/>
            <a:ext cx="4038600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74750"/>
            <a:ext cx="4038600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t>12/15/2022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  <p:transition spd="slow">
    <p:comb/>
  </p:transition>
  <p:hf hdr="0" ftr="0" dt="0"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46C8A6-4EAA-425C-AD65-FB7185D13849}" type="slidenum">
              <a:rPr lang="en-US" altLang="en-US" smtClean="0"/>
              <a:t>‹#›</a:t>
            </a:fld>
            <a:endParaRPr lang="en-US" altLang="en-US" dirty="0"/>
          </a:p>
        </p:txBody>
      </p:sp>
    </p:spTree>
  </p:cSld>
  <p:clrMapOvr>
    <a:masterClrMapping/>
  </p:clrMapOvr>
  <p:transition spd="slow">
    <p:comb/>
  </p:transition>
  <p:hf hdr="0" ftr="0" dt="0"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BE984D-2DD5-4668-BAF8-1C9AC1A13DBC}" type="slidenum">
              <a:rPr lang="en-US" altLang="en-US" smtClean="0"/>
              <a:t>‹#›</a:t>
            </a:fld>
            <a:endParaRPr lang="en-US" altLang="en-US" dirty="0"/>
          </a:p>
        </p:txBody>
      </p:sp>
    </p:spTree>
  </p:cSld>
  <p:clrMapOvr>
    <a:masterClrMapping/>
  </p:clrMapOvr>
  <p:transition spd="slow">
    <p:comb/>
  </p:transition>
  <p:hf hdr="0" ftr="0" dt="0"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6D207D-9E64-417F-AA84-D9CB1A523B53}" type="slidenum">
              <a:rPr lang="en-US" altLang="en-US" smtClean="0"/>
              <a:t>‹#›</a:t>
            </a:fld>
            <a:endParaRPr lang="en-US" altLang="en-US" dirty="0"/>
          </a:p>
        </p:txBody>
      </p:sp>
    </p:spTree>
  </p:cSld>
  <p:clrMapOvr>
    <a:masterClrMapping/>
  </p:clrMapOvr>
  <p:transition spd="slow">
    <p:comb/>
  </p:transition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sic Content Bad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anose="05000000000000000000" pitchFamily="2" charset="2"/>
              <a:buChar char="q"/>
              <a:defRPr sz="2400" b="1" baseline="0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anose="02070309020205020404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anose="020B0604020202020204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1905000" y="5791200"/>
            <a:ext cx="6781800" cy="609600"/>
          </a:xfrm>
          <a:prstGeom prst="rect">
            <a:avLst/>
          </a:prstGeom>
        </p:spPr>
        <p:txBody>
          <a:bodyPr anchor="b"/>
          <a:lstStyle>
            <a:lvl1pPr>
              <a:buNone/>
              <a:defRPr sz="11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slow">
    <p:comb/>
  </p:transition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t>12/15/2022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  <p:transition spd="slow">
    <p:comb/>
  </p:transition>
  <p:hf hdr="0" ftr="0" dt="0"/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3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t>12/15/2022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t>‹#›</a:t>
            </a:fld>
            <a:endParaRPr kumimoji="0"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comb/>
  </p:transition>
  <p:hf hdr="0" ftr="0" dt="0"/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t>12/15/2022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  <p:transition spd="slow">
    <p:comb/>
  </p:transition>
  <p:hf hdr="0" ftr="0" dt="0"/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90500"/>
            <a:ext cx="2057400" cy="59372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90500"/>
            <a:ext cx="6019800" cy="59372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t>12/15/2022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  <p:transition spd="slow">
    <p:comb/>
  </p:transition>
  <p:hf hdr="0" ftr="0" dt="0"/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t>12/15/2022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eaLnBrk="1" latinLnBrk="0" hangingPunct="1"/>
            <a:endParaRPr kumimoji="0" lang="en-US" sz="1000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t>‹#›</a:t>
            </a:fld>
            <a:endParaRPr kumimoji="0" lang="en-US" sz="1000" b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t>12/15/2022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eaLnBrk="1" latinLnBrk="0" hangingPunct="1"/>
            <a:endParaRPr kumimoji="0" lang="en-US" sz="1000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t>‹#›</a:t>
            </a:fld>
            <a:endParaRPr kumimoji="0" lang="en-US" sz="1000" b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t>12/15/2022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eaLnBrk="1" latinLnBrk="0" hangingPunct="1"/>
            <a:endParaRPr kumimoji="0" lang="en-US" sz="1000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t>‹#›</a:t>
            </a:fld>
            <a:endParaRPr kumimoji="0" lang="en-US" sz="1000" b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t>12/15/2022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eaLnBrk="1" latinLnBrk="0" hangingPunct="1"/>
            <a:endParaRPr kumimoji="0" lang="en-US" sz="1000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t>‹#›</a:t>
            </a:fld>
            <a:endParaRPr kumimoji="0" lang="en-US" sz="1000" b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t>12/15/2022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eaLnBrk="1" latinLnBrk="0" hangingPunct="1"/>
            <a:endParaRPr kumimoji="0" lang="en-US" sz="1000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t>‹#›</a:t>
            </a:fld>
            <a:endParaRPr kumimoji="0" lang="en-US" sz="1000" b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t>12/15/2022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eaLnBrk="1" latinLnBrk="0" hangingPunct="1"/>
            <a:endParaRPr kumimoji="0" lang="en-US" sz="1000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t>‹#›</a:t>
            </a:fld>
            <a:endParaRPr kumimoji="0" lang="en-US" sz="1000" b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lnSpc>
                <a:spcPts val="3800"/>
              </a:lnSpc>
              <a:defRPr sz="3600" b="1" cap="all" baseline="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ts val="2200"/>
              </a:lnSpc>
              <a:buNone/>
              <a:defRPr sz="2000" baseline="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slow">
    <p:comb/>
  </p:transition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t>12/15/2022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eaLnBrk="1" latinLnBrk="0" hangingPunct="1"/>
            <a:endParaRPr kumimoji="0" lang="en-US" sz="1000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t>‹#›</a:t>
            </a:fld>
            <a:endParaRPr kumimoji="0" lang="en-US" sz="1000" b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t>12/15/2022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eaLnBrk="1" latinLnBrk="0" hangingPunct="1"/>
            <a:endParaRPr kumimoji="0" lang="en-US" sz="1000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t>‹#›</a:t>
            </a:fld>
            <a:endParaRPr kumimoji="0" lang="en-US" sz="1000" b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t>12/15/2022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eaLnBrk="1" latinLnBrk="0" hangingPunct="1"/>
            <a:endParaRPr kumimoji="0" lang="en-US" sz="1000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t>‹#›</a:t>
            </a:fld>
            <a:endParaRPr kumimoji="0" lang="en-US" sz="1000" b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t>12/15/2022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eaLnBrk="1" latinLnBrk="0" hangingPunct="1"/>
            <a:endParaRPr kumimoji="0" lang="en-US" sz="1000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t>‹#›</a:t>
            </a:fld>
            <a:endParaRPr kumimoji="0" lang="en-US" sz="1000" b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t>12/15/2022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eaLnBrk="1" latinLnBrk="0" hangingPunct="1"/>
            <a:endParaRPr kumimoji="0" lang="en-US" sz="1000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t>‹#›</a:t>
            </a:fld>
            <a:endParaRPr kumimoji="0" lang="en-US" sz="1000" b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t>12/15/2022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eaLnBrk="1" latinLnBrk="0" hangingPunct="1"/>
            <a:endParaRPr kumimoji="0" lang="en-US" sz="1000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t>‹#›</a:t>
            </a:fld>
            <a:endParaRPr kumimoji="0" lang="en-US" sz="1000" b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t>12/15/2022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eaLnBrk="1" latinLnBrk="0" hangingPunct="1"/>
            <a:endParaRPr kumimoji="0" lang="en-US" sz="1000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t>‹#›</a:t>
            </a:fld>
            <a:endParaRPr kumimoji="0" lang="en-US" sz="1000" b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t>12/15/2022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eaLnBrk="1" latinLnBrk="0" hangingPunct="1"/>
            <a:endParaRPr kumimoji="0" lang="en-US" sz="1000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t>‹#›</a:t>
            </a:fld>
            <a:endParaRPr kumimoji="0" lang="en-US" sz="1000" b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t>12/15/2022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eaLnBrk="1" latinLnBrk="0" hangingPunct="1"/>
            <a:endParaRPr kumimoji="0" lang="en-US" sz="1000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t>‹#›</a:t>
            </a:fld>
            <a:endParaRPr kumimoji="0" lang="en-US" sz="1000" b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 baseline="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518150"/>
          </a:xfrm>
          <a:prstGeom prst="rect">
            <a:avLst/>
          </a:prstGeom>
        </p:spPr>
        <p:txBody>
          <a:bodyPr anchor="ctr" anchorCtr="0"/>
          <a:lstStyle>
            <a:lvl1pPr>
              <a:buClr>
                <a:schemeClr val="tx1"/>
              </a:buClr>
              <a:buSzPct val="70000"/>
              <a:buFont typeface="Wingdings" panose="05000000000000000000" pitchFamily="2" charset="2"/>
              <a:buChar char="q"/>
              <a:defRPr sz="2400" b="1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anose="02070309020205020404" pitchFamily="49" charset="0"/>
              <a:buChar char="o"/>
              <a:defRPr sz="180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anose="020B0604020202020204" pitchFamily="34" charset="0"/>
              <a:buChar char="•"/>
              <a:defRPr sz="1800">
                <a:solidFill>
                  <a:schemeClr val="bg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35609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aseline="0">
                <a:solidFill>
                  <a:schemeClr val="bg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457200" y="5791200"/>
            <a:ext cx="8229600" cy="609600"/>
          </a:xfrm>
          <a:prstGeom prst="rect">
            <a:avLst/>
          </a:prstGeom>
        </p:spPr>
        <p:txBody>
          <a:bodyPr anchor="b"/>
          <a:lstStyle>
            <a:lvl1pPr>
              <a:buNone/>
              <a:defRPr sz="11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slow">
    <p:comb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 baseline="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ln w="25400">
            <a:solidFill>
              <a:schemeClr val="bg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aseline="0">
                <a:solidFill>
                  <a:schemeClr val="bg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slow">
    <p:comb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1371600" y="1981200"/>
            <a:ext cx="6400800" cy="20574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8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 smtClean="0"/>
          </a:p>
        </p:txBody>
      </p:sp>
      <p:sp>
        <p:nvSpPr>
          <p:cNvPr id="11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2286000" y="6281928"/>
            <a:ext cx="5105400" cy="18288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2286000" y="6473952"/>
            <a:ext cx="5105400" cy="22860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slow">
    <p:comb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41" Type="http://schemas.openxmlformats.org/officeDocument/2006/relationships/slideLayout" Target="../slideLayouts/slideLayout4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0.xml"/><Relationship Id="rId13" Type="http://schemas.openxmlformats.org/officeDocument/2006/relationships/slideLayout" Target="../slideLayouts/slideLayout55.xml"/><Relationship Id="rId18" Type="http://schemas.openxmlformats.org/officeDocument/2006/relationships/slideLayout" Target="../slideLayouts/slideLayout60.xml"/><Relationship Id="rId26" Type="http://schemas.openxmlformats.org/officeDocument/2006/relationships/slideLayout" Target="../slideLayouts/slideLayout68.xml"/><Relationship Id="rId3" Type="http://schemas.openxmlformats.org/officeDocument/2006/relationships/slideLayout" Target="../slideLayouts/slideLayout45.xml"/><Relationship Id="rId21" Type="http://schemas.openxmlformats.org/officeDocument/2006/relationships/slideLayout" Target="../slideLayouts/slideLayout63.xml"/><Relationship Id="rId7" Type="http://schemas.openxmlformats.org/officeDocument/2006/relationships/slideLayout" Target="../slideLayouts/slideLayout49.xml"/><Relationship Id="rId12" Type="http://schemas.openxmlformats.org/officeDocument/2006/relationships/slideLayout" Target="../slideLayouts/slideLayout54.xml"/><Relationship Id="rId17" Type="http://schemas.openxmlformats.org/officeDocument/2006/relationships/slideLayout" Target="../slideLayouts/slideLayout59.xml"/><Relationship Id="rId25" Type="http://schemas.openxmlformats.org/officeDocument/2006/relationships/slideLayout" Target="../slideLayouts/slideLayout67.xml"/><Relationship Id="rId2" Type="http://schemas.openxmlformats.org/officeDocument/2006/relationships/slideLayout" Target="../slideLayouts/slideLayout44.xml"/><Relationship Id="rId16" Type="http://schemas.openxmlformats.org/officeDocument/2006/relationships/slideLayout" Target="../slideLayouts/slideLayout58.xml"/><Relationship Id="rId20" Type="http://schemas.openxmlformats.org/officeDocument/2006/relationships/slideLayout" Target="../slideLayouts/slideLayout62.xml"/><Relationship Id="rId1" Type="http://schemas.openxmlformats.org/officeDocument/2006/relationships/slideLayout" Target="../slideLayouts/slideLayout43.xml"/><Relationship Id="rId6" Type="http://schemas.openxmlformats.org/officeDocument/2006/relationships/slideLayout" Target="../slideLayouts/slideLayout48.xml"/><Relationship Id="rId11" Type="http://schemas.openxmlformats.org/officeDocument/2006/relationships/slideLayout" Target="../slideLayouts/slideLayout53.xml"/><Relationship Id="rId24" Type="http://schemas.openxmlformats.org/officeDocument/2006/relationships/slideLayout" Target="../slideLayouts/slideLayout66.xml"/><Relationship Id="rId5" Type="http://schemas.openxmlformats.org/officeDocument/2006/relationships/slideLayout" Target="../slideLayouts/slideLayout47.xml"/><Relationship Id="rId15" Type="http://schemas.openxmlformats.org/officeDocument/2006/relationships/slideLayout" Target="../slideLayouts/slideLayout57.xml"/><Relationship Id="rId23" Type="http://schemas.openxmlformats.org/officeDocument/2006/relationships/slideLayout" Target="../slideLayouts/slideLayout65.xml"/><Relationship Id="rId28" Type="http://schemas.openxmlformats.org/officeDocument/2006/relationships/image" Target="../media/image2.jpeg"/><Relationship Id="rId10" Type="http://schemas.openxmlformats.org/officeDocument/2006/relationships/slideLayout" Target="../slideLayouts/slideLayout52.xml"/><Relationship Id="rId19" Type="http://schemas.openxmlformats.org/officeDocument/2006/relationships/slideLayout" Target="../slideLayouts/slideLayout61.xml"/><Relationship Id="rId4" Type="http://schemas.openxmlformats.org/officeDocument/2006/relationships/slideLayout" Target="../slideLayouts/slideLayout46.xml"/><Relationship Id="rId9" Type="http://schemas.openxmlformats.org/officeDocument/2006/relationships/slideLayout" Target="../slideLayouts/slideLayout51.xml"/><Relationship Id="rId14" Type="http://schemas.openxmlformats.org/officeDocument/2006/relationships/slideLayout" Target="../slideLayouts/slideLayout56.xml"/><Relationship Id="rId22" Type="http://schemas.openxmlformats.org/officeDocument/2006/relationships/slideLayout" Target="../slideLayouts/slideLayout64.xml"/><Relationship Id="rId27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4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  <p:sldLayoutId id="2147483672" r:id="rId24"/>
    <p:sldLayoutId id="2147483673" r:id="rId25"/>
    <p:sldLayoutId id="2147483674" r:id="rId26"/>
    <p:sldLayoutId id="2147483675" r:id="rId27"/>
    <p:sldLayoutId id="2147483676" r:id="rId28"/>
    <p:sldLayoutId id="2147483677" r:id="rId29"/>
    <p:sldLayoutId id="2147483678" r:id="rId30"/>
    <p:sldLayoutId id="2147483679" r:id="rId31"/>
    <p:sldLayoutId id="2147483680" r:id="rId32"/>
    <p:sldLayoutId id="2147483681" r:id="rId33"/>
    <p:sldLayoutId id="2147483682" r:id="rId34"/>
    <p:sldLayoutId id="2147483683" r:id="rId35"/>
    <p:sldLayoutId id="2147483684" r:id="rId36"/>
    <p:sldLayoutId id="2147483685" r:id="rId37"/>
    <p:sldLayoutId id="2147483686" r:id="rId38"/>
    <p:sldLayoutId id="2147483687" r:id="rId39"/>
    <p:sldLayoutId id="2147483688" r:id="rId40"/>
    <p:sldLayoutId id="2147483689" r:id="rId41"/>
    <p:sldLayoutId id="2147483690" r:id="rId42"/>
  </p:sldLayoutIdLst>
  <p:transition spd="slow">
    <p:comb/>
  </p:transition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yriad Web Pro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yriad Web Pro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yriad Web Pro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yriad Web Pro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yriad Web Pro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yriad Web Pro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yriad Web Pro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yriad Web Pro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3"/>
          <p:cNvPicPr>
            <a:picLocks noChangeAspect="1"/>
          </p:cNvPicPr>
          <p:nvPr/>
        </p:nvPicPr>
        <p:blipFill>
          <a:blip r:embed="rId28"/>
          <a:stretch>
            <a:fillRect/>
          </a:stretch>
        </p:blipFill>
        <p:spPr>
          <a:xfrm>
            <a:off x="-6350" y="0"/>
            <a:ext cx="915035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27" name="Rectangle 3"/>
          <p:cNvSpPr>
            <a:spLocks noGrp="1"/>
          </p:cNvSpPr>
          <p:nvPr>
            <p:ph type="title"/>
          </p:nvPr>
        </p:nvSpPr>
        <p:spPr>
          <a:xfrm>
            <a:off x="457200" y="190500"/>
            <a:ext cx="8229600" cy="582613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en-US" altLang="zh-CN" dirty="0"/>
              <a:t>Click to edit Master title style</a:t>
            </a:r>
          </a:p>
        </p:txBody>
      </p:sp>
      <p:sp>
        <p:nvSpPr>
          <p:cNvPr id="1028" name="Rectangle 4"/>
          <p:cNvSpPr>
            <a:spLocks noGrp="1"/>
          </p:cNvSpPr>
          <p:nvPr>
            <p:ph type="body" idx="1"/>
          </p:nvPr>
        </p:nvSpPr>
        <p:spPr>
          <a:xfrm>
            <a:off x="457200" y="1174750"/>
            <a:ext cx="8229600" cy="495300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lang="en-US" altLang="zh-CN" dirty="0"/>
              <a:t>Click to edit Master text styles</a:t>
            </a:r>
          </a:p>
          <a:p>
            <a:pPr lvl="1"/>
            <a:r>
              <a:rPr lang="en-US" altLang="zh-CN" dirty="0"/>
              <a:t>Second level</a:t>
            </a:r>
          </a:p>
          <a:p>
            <a:pPr lvl="2"/>
            <a:r>
              <a:rPr lang="en-US" altLang="zh-CN" dirty="0"/>
              <a:t>Third level</a:t>
            </a:r>
          </a:p>
          <a:p>
            <a:pPr lvl="3"/>
            <a:r>
              <a:rPr lang="en-US" altLang="zh-CN" dirty="0"/>
              <a:t>Fourth level</a:t>
            </a:r>
          </a:p>
          <a:p>
            <a:pPr lvl="4"/>
            <a:r>
              <a:rPr lang="en-US" altLang="zh-CN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fld id="{544213AF-26F6-41FA-8D85-E2C5388D6E58}" type="datetimeFigureOut">
              <a:rPr lang="en-US" smtClean="0"/>
              <a:t>12/15/2022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pPr algn="r" eaLnBrk="1" latinLnBrk="0" hangingPunct="1"/>
            <a:endParaRPr kumimoji="0" lang="en-US" sz="1000" dirty="0">
              <a:solidFill>
                <a:schemeClr val="tx1"/>
              </a:solidFill>
            </a:endParaRP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D5BBC35B-A44B-4119-B8DA-DE9E3DFADA20}" type="slidenum">
              <a:rPr kumimoji="0" lang="en-US" smtClean="0"/>
              <a:t>‹#›</a:t>
            </a:fld>
            <a:endParaRPr kumimoji="0" lang="en-US" sz="1000" b="0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  <p:sldLayoutId id="2147483701" r:id="rId10"/>
    <p:sldLayoutId id="2147483702" r:id="rId11"/>
    <p:sldLayoutId id="2147483703" r:id="rId12"/>
    <p:sldLayoutId id="2147483704" r:id="rId13"/>
    <p:sldLayoutId id="2147483705" r:id="rId14"/>
    <p:sldLayoutId id="2147483706" r:id="rId15"/>
    <p:sldLayoutId id="2147483707" r:id="rId16"/>
    <p:sldLayoutId id="2147483708" r:id="rId17"/>
    <p:sldLayoutId id="2147483709" r:id="rId18"/>
    <p:sldLayoutId id="2147483710" r:id="rId19"/>
    <p:sldLayoutId id="2147483711" r:id="rId20"/>
    <p:sldLayoutId id="2147483712" r:id="rId21"/>
    <p:sldLayoutId id="2147483713" r:id="rId22"/>
    <p:sldLayoutId id="2147483714" r:id="rId23"/>
    <p:sldLayoutId id="2147483715" r:id="rId24"/>
    <p:sldLayoutId id="2147483716" r:id="rId25"/>
    <p:sldLayoutId id="2147483717" r:id="rId26"/>
  </p:sldLayoutIdLst>
  <p:transition spd="slow">
    <p:comb/>
  </p:transition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3.xml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0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0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0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0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logo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13792"/>
            <a:ext cx="114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7" name="Picture 3" descr="strip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66800" y="947192"/>
            <a:ext cx="7620000" cy="7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1319942" y="76200"/>
            <a:ext cx="7024836" cy="79208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rgbClr val="00B0F0"/>
                </a:solidFill>
                <a:latin typeface="Verdana" pitchFamily="34" charset="0"/>
                <a:cs typeface="+mn-cs"/>
              </a:rPr>
              <a:t>StudyMafia</a:t>
            </a:r>
            <a:r>
              <a:rPr lang="en-US" sz="2800" b="1" dirty="0" smtClean="0">
                <a:solidFill>
                  <a:schemeClr val="accent4">
                    <a:lumMod val="25000"/>
                  </a:schemeClr>
                </a:solidFill>
                <a:latin typeface="Verdana" pitchFamily="34" charset="0"/>
                <a:cs typeface="+mn-cs"/>
              </a:rPr>
              <a:t>.Org</a:t>
            </a:r>
            <a:endParaRPr lang="en-US" sz="2800" b="1" dirty="0">
              <a:solidFill>
                <a:schemeClr val="accent4">
                  <a:lumMod val="25000"/>
                </a:schemeClr>
              </a:solidFill>
              <a:latin typeface="Tahoma" pitchFamily="34" charset="0"/>
              <a:cs typeface="+mn-cs"/>
            </a:endParaRPr>
          </a:p>
        </p:txBody>
      </p:sp>
      <p:sp>
        <p:nvSpPr>
          <p:cNvPr id="16389" name="Text Box 9"/>
          <p:cNvSpPr txBox="1">
            <a:spLocks noChangeArrowheads="1"/>
          </p:cNvSpPr>
          <p:nvPr/>
        </p:nvSpPr>
        <p:spPr bwMode="auto">
          <a:xfrm>
            <a:off x="0" y="5791200"/>
            <a:ext cx="9144000" cy="646331"/>
          </a:xfrm>
          <a:prstGeom prst="rect">
            <a:avLst/>
          </a:prstGeom>
          <a:solidFill>
            <a:srgbClr val="00206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 dirty="0" smtClean="0">
                <a:solidFill>
                  <a:schemeClr val="bg1"/>
                </a:solidFill>
                <a:latin typeface="+mn-lt"/>
                <a:cs typeface="Times New Roman" pitchFamily="18" charset="0"/>
              </a:rPr>
              <a:t>                       Submitted </a:t>
            </a:r>
            <a:r>
              <a:rPr lang="en-US" b="1" dirty="0">
                <a:solidFill>
                  <a:schemeClr val="bg1"/>
                </a:solidFill>
                <a:latin typeface="+mn-lt"/>
                <a:cs typeface="Times New Roman" pitchFamily="18" charset="0"/>
              </a:rPr>
              <a:t>To:	 </a:t>
            </a:r>
            <a:r>
              <a:rPr lang="en-US" b="1" dirty="0" smtClean="0">
                <a:solidFill>
                  <a:schemeClr val="bg1"/>
                </a:solidFill>
                <a:latin typeface="+mn-lt"/>
                <a:cs typeface="Times New Roman" pitchFamily="18" charset="0"/>
              </a:rPr>
              <a:t>             </a:t>
            </a:r>
            <a:r>
              <a:rPr lang="en-US" b="1" dirty="0">
                <a:solidFill>
                  <a:schemeClr val="bg1"/>
                </a:solidFill>
                <a:latin typeface="+mn-lt"/>
                <a:cs typeface="Times New Roman" pitchFamily="18" charset="0"/>
              </a:rPr>
              <a:t> </a:t>
            </a:r>
            <a:r>
              <a:rPr lang="en-US" b="1" dirty="0" smtClean="0">
                <a:solidFill>
                  <a:schemeClr val="bg1"/>
                </a:solidFill>
                <a:latin typeface="+mn-lt"/>
                <a:cs typeface="Times New Roman" pitchFamily="18" charset="0"/>
              </a:rPr>
              <a:t>                  </a:t>
            </a:r>
            <a:r>
              <a:rPr lang="en-US" b="1" dirty="0" smtClean="0">
                <a:solidFill>
                  <a:schemeClr val="bg1"/>
                </a:solidFill>
                <a:latin typeface="+mn-lt"/>
                <a:cs typeface="Times New Roman" pitchFamily="18" charset="0"/>
              </a:rPr>
              <a:t> </a:t>
            </a:r>
            <a:r>
              <a:rPr lang="en-US" b="1" dirty="0" smtClean="0">
                <a:solidFill>
                  <a:schemeClr val="bg1"/>
                </a:solidFill>
                <a:latin typeface="+mn-lt"/>
                <a:cs typeface="Times New Roman" pitchFamily="18" charset="0"/>
              </a:rPr>
              <a:t>Submitted </a:t>
            </a:r>
            <a:r>
              <a:rPr lang="en-US" b="1" dirty="0">
                <a:solidFill>
                  <a:schemeClr val="bg1"/>
                </a:solidFill>
                <a:latin typeface="+mn-lt"/>
                <a:cs typeface="Times New Roman" pitchFamily="18" charset="0"/>
              </a:rPr>
              <a:t>By:</a:t>
            </a:r>
          </a:p>
          <a:p>
            <a:pPr eaLnBrk="0" hangingPunct="0"/>
            <a:r>
              <a:rPr lang="en-US" b="1" dirty="0" smtClean="0">
                <a:solidFill>
                  <a:schemeClr val="bg1"/>
                </a:solidFill>
                <a:latin typeface="+mn-lt"/>
                <a:cs typeface="Times New Roman" pitchFamily="18" charset="0"/>
              </a:rPr>
              <a:t>                       Studymafia.org                                       </a:t>
            </a:r>
            <a:r>
              <a:rPr lang="en-US" b="1" dirty="0" smtClean="0">
                <a:solidFill>
                  <a:schemeClr val="bg1"/>
                </a:solidFill>
                <a:latin typeface="+mn-lt"/>
                <a:cs typeface="Times New Roman" pitchFamily="18" charset="0"/>
              </a:rPr>
              <a:t>    Studymafia.org               </a:t>
            </a:r>
            <a:endParaRPr lang="en-US" b="1" dirty="0">
              <a:solidFill>
                <a:schemeClr val="bg1"/>
              </a:solidFill>
              <a:latin typeface="+mn-lt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418164" y="2057400"/>
            <a:ext cx="5506636" cy="10156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sz="60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Neural</a:t>
            </a:r>
            <a:r>
              <a:rPr lang="en-US" altLang="en-US" sz="6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60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Network</a:t>
            </a:r>
            <a:endParaRPr lang="en-US" sz="60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chemeClr val="accent5">
                  <a:lumMod val="75000"/>
                </a:schemeClr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30004326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Box 7"/>
          <p:cNvSpPr txBox="1">
            <a:spLocks noChangeArrowheads="1"/>
          </p:cNvSpPr>
          <p:nvPr/>
        </p:nvSpPr>
        <p:spPr bwMode="auto">
          <a:xfrm>
            <a:off x="0" y="725269"/>
            <a:ext cx="8763000" cy="645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en-IN" altLang="en-US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Types </a:t>
            </a:r>
            <a:r>
              <a:rPr lang="en-US" altLang="en-US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Neural Network 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33400" y="1676400"/>
            <a:ext cx="7924800" cy="3538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Font typeface="Arial" panose="020B0604020202020204" pitchFamily="34" charset="0"/>
              <a:buNone/>
            </a:pPr>
            <a:r>
              <a:rPr sz="3200" b="1" smtClean="0"/>
              <a:t>Feed-Forward Neural Networks</a:t>
            </a:r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sz="3200" smtClean="0"/>
              <a:t>Feed-forward neural networks are one of the more simple types of neural networks.</a:t>
            </a:r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sz="3200" smtClean="0"/>
              <a:t>It conveys information in one direction through input nodes; this information continues to be processed in this single direction until it reaches the output mode.</a:t>
            </a:r>
          </a:p>
        </p:txBody>
      </p:sp>
      <p:sp>
        <p:nvSpPr>
          <p:cNvPr id="22533" name="Slide Number Placeholder 1"/>
          <p:cNvSpPr txBox="1"/>
          <p:nvPr/>
        </p:nvSpPr>
        <p:spPr bwMode="auto">
          <a:xfrm>
            <a:off x="6553200" y="617220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en-US" sz="1400" dirty="0" smtClean="0">
                <a:latin typeface="Times New Roman" panose="02020603050405020304"/>
                <a:cs typeface="Times New Roman" panose="02020603050405020304"/>
              </a:rPr>
              <a:t>●●●</a:t>
            </a:r>
            <a:endParaRPr lang="en-US" altLang="en-US" sz="1400" dirty="0" smtClean="0">
              <a:solidFill>
                <a:srgbClr val="0039A6"/>
              </a:solidFill>
              <a:latin typeface="Myriad Web Pro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</a:pPr>
            <a:fld id="{0EF9015A-DAF8-47A9-8291-B9B5A3191301}" type="slidenum">
              <a:rPr lang="en-US" altLang="en-US" sz="1400" smtClean="0">
                <a:solidFill>
                  <a:srgbClr val="0039A6"/>
                </a:solidFill>
                <a:latin typeface="Myriad Web Pro" charset="0"/>
              </a:rPr>
              <a:t>10</a:t>
            </a:fld>
            <a:endParaRPr lang="en-US" altLang="en-US" sz="1400" dirty="0">
              <a:solidFill>
                <a:srgbClr val="0039A6"/>
              </a:solidFill>
              <a:latin typeface="Myriad Web Pro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609600" y="1447800"/>
            <a:ext cx="8042275" cy="0"/>
          </a:xfrm>
          <a:prstGeom prst="line">
            <a:avLst/>
          </a:prstGeom>
          <a:ln>
            <a:solidFill>
              <a:srgbClr val="0039A6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Box 7"/>
          <p:cNvSpPr txBox="1">
            <a:spLocks noChangeArrowheads="1"/>
          </p:cNvSpPr>
          <p:nvPr/>
        </p:nvSpPr>
        <p:spPr bwMode="auto">
          <a:xfrm>
            <a:off x="0" y="725269"/>
            <a:ext cx="8763000" cy="645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en-IN" altLang="en-US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Types </a:t>
            </a:r>
            <a:r>
              <a:rPr lang="en-US" altLang="en-US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Neural Network 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33400" y="1676400"/>
            <a:ext cx="7924800" cy="3538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Font typeface="Arial" panose="020B0604020202020204" pitchFamily="34" charset="0"/>
              <a:buNone/>
            </a:pPr>
            <a:r>
              <a:rPr sz="3200" b="1" smtClean="0"/>
              <a:t>Recurrent Neural Networks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sz="3200" smtClean="0"/>
              <a:t>A more complex type of neural network, recurrent neural networks take the output of a processing node and transmit the information back into the network.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sz="3200" smtClean="0"/>
              <a:t>This results in theoretical "learning" and improvement of the network.</a:t>
            </a:r>
          </a:p>
        </p:txBody>
      </p:sp>
      <p:sp>
        <p:nvSpPr>
          <p:cNvPr id="22533" name="Slide Number Placeholder 1"/>
          <p:cNvSpPr txBox="1"/>
          <p:nvPr/>
        </p:nvSpPr>
        <p:spPr bwMode="auto">
          <a:xfrm>
            <a:off x="6553200" y="617220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en-US" sz="1400" dirty="0" smtClean="0">
                <a:latin typeface="Times New Roman" panose="02020603050405020304"/>
                <a:cs typeface="Times New Roman" panose="02020603050405020304"/>
              </a:rPr>
              <a:t>●●●</a:t>
            </a:r>
            <a:endParaRPr lang="en-US" altLang="en-US" sz="1400" dirty="0" smtClean="0">
              <a:solidFill>
                <a:srgbClr val="0039A6"/>
              </a:solidFill>
              <a:latin typeface="Myriad Web Pro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</a:pPr>
            <a:fld id="{0EF9015A-DAF8-47A9-8291-B9B5A3191301}" type="slidenum">
              <a:rPr lang="en-US" altLang="en-US" sz="1400" smtClean="0">
                <a:solidFill>
                  <a:srgbClr val="0039A6"/>
                </a:solidFill>
                <a:latin typeface="Myriad Web Pro" charset="0"/>
              </a:rPr>
              <a:t>11</a:t>
            </a:fld>
            <a:endParaRPr lang="en-US" altLang="en-US" sz="1400" dirty="0">
              <a:solidFill>
                <a:srgbClr val="0039A6"/>
              </a:solidFill>
              <a:latin typeface="Myriad Web Pro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609600" y="1447800"/>
            <a:ext cx="8042275" cy="0"/>
          </a:xfrm>
          <a:prstGeom prst="line">
            <a:avLst/>
          </a:prstGeom>
          <a:ln>
            <a:solidFill>
              <a:srgbClr val="0039A6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Box 7"/>
          <p:cNvSpPr txBox="1">
            <a:spLocks noChangeArrowheads="1"/>
          </p:cNvSpPr>
          <p:nvPr/>
        </p:nvSpPr>
        <p:spPr bwMode="auto">
          <a:xfrm>
            <a:off x="0" y="725269"/>
            <a:ext cx="8763000" cy="645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en-IN" altLang="en-US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Types </a:t>
            </a:r>
            <a:r>
              <a:rPr lang="en-US" altLang="en-US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Neural Network 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33400" y="1524000"/>
            <a:ext cx="7924800" cy="47390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Font typeface="Arial" panose="020B0604020202020204" pitchFamily="34" charset="0"/>
              <a:buNone/>
            </a:pPr>
            <a:r>
              <a:rPr sz="3200" b="1" smtClean="0"/>
              <a:t>Convolutional Neural Networks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sz="3000" smtClean="0"/>
              <a:t>Convolutional neural networks, also called ConvNets or CNNs, have several layers in which data is sorted into categories. These networks have an input layer, an output layer, and a hidden multitude of convolutional layers in between.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sz="3000" smtClean="0"/>
              <a:t>The layers create feature maps that record areas of an image that are broken down further until they generate valuable outputs.</a:t>
            </a:r>
          </a:p>
        </p:txBody>
      </p:sp>
      <p:sp>
        <p:nvSpPr>
          <p:cNvPr id="22533" name="Slide Number Placeholder 1"/>
          <p:cNvSpPr txBox="1"/>
          <p:nvPr/>
        </p:nvSpPr>
        <p:spPr bwMode="auto">
          <a:xfrm>
            <a:off x="6553200" y="617220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en-US" sz="1400" dirty="0" smtClean="0">
                <a:latin typeface="Times New Roman" panose="02020603050405020304"/>
                <a:cs typeface="Times New Roman" panose="02020603050405020304"/>
              </a:rPr>
              <a:t>●●●</a:t>
            </a:r>
            <a:endParaRPr lang="en-US" altLang="en-US" sz="1400" dirty="0" smtClean="0">
              <a:solidFill>
                <a:srgbClr val="0039A6"/>
              </a:solidFill>
              <a:latin typeface="Myriad Web Pro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</a:pPr>
            <a:fld id="{0EF9015A-DAF8-47A9-8291-B9B5A3191301}" type="slidenum">
              <a:rPr lang="en-US" altLang="en-US" sz="1400" smtClean="0">
                <a:solidFill>
                  <a:srgbClr val="0039A6"/>
                </a:solidFill>
                <a:latin typeface="Myriad Web Pro" charset="0"/>
              </a:rPr>
              <a:t>12</a:t>
            </a:fld>
            <a:endParaRPr lang="en-US" altLang="en-US" sz="1400" dirty="0">
              <a:solidFill>
                <a:srgbClr val="0039A6"/>
              </a:solidFill>
              <a:latin typeface="Myriad Web Pro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609600" y="1447800"/>
            <a:ext cx="8042275" cy="0"/>
          </a:xfrm>
          <a:prstGeom prst="line">
            <a:avLst/>
          </a:prstGeom>
          <a:ln>
            <a:solidFill>
              <a:srgbClr val="0039A6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Box 7"/>
          <p:cNvSpPr txBox="1">
            <a:spLocks noChangeArrowheads="1"/>
          </p:cNvSpPr>
          <p:nvPr/>
        </p:nvSpPr>
        <p:spPr bwMode="auto">
          <a:xfrm>
            <a:off x="0" y="725269"/>
            <a:ext cx="8763000" cy="645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en-IN" altLang="en-US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Types </a:t>
            </a:r>
            <a:r>
              <a:rPr lang="en-US" altLang="en-US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Neural Network 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33400" y="1524000"/>
            <a:ext cx="7924800" cy="40309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Font typeface="Arial" panose="020B0604020202020204" pitchFamily="34" charset="0"/>
              <a:buNone/>
            </a:pPr>
            <a:r>
              <a:rPr sz="3200" b="1" smtClean="0"/>
              <a:t>Deconvolutional Neural Networks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sz="3200" smtClean="0"/>
              <a:t>Deconvolutional neural networks simply work in reverse of convolutional neural networks.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sz="3200" smtClean="0"/>
              <a:t>The application of the network is to detect items that might have been recognized as important under a convolutional neural network. </a:t>
            </a:r>
          </a:p>
        </p:txBody>
      </p:sp>
      <p:sp>
        <p:nvSpPr>
          <p:cNvPr id="22533" name="Slide Number Placeholder 1"/>
          <p:cNvSpPr txBox="1"/>
          <p:nvPr/>
        </p:nvSpPr>
        <p:spPr bwMode="auto">
          <a:xfrm>
            <a:off x="6553200" y="617220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en-US" sz="1400" dirty="0" smtClean="0">
                <a:latin typeface="Times New Roman" panose="02020603050405020304"/>
                <a:cs typeface="Times New Roman" panose="02020603050405020304"/>
              </a:rPr>
              <a:t>●●●</a:t>
            </a:r>
            <a:endParaRPr lang="en-US" altLang="en-US" sz="1400" dirty="0" smtClean="0">
              <a:solidFill>
                <a:srgbClr val="0039A6"/>
              </a:solidFill>
              <a:latin typeface="Myriad Web Pro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</a:pPr>
            <a:fld id="{0EF9015A-DAF8-47A9-8291-B9B5A3191301}" type="slidenum">
              <a:rPr lang="en-US" altLang="en-US" sz="1400" smtClean="0">
                <a:solidFill>
                  <a:srgbClr val="0039A6"/>
                </a:solidFill>
                <a:latin typeface="Myriad Web Pro" charset="0"/>
              </a:rPr>
              <a:t>13</a:t>
            </a:fld>
            <a:endParaRPr lang="en-US" altLang="en-US" sz="1400" dirty="0">
              <a:solidFill>
                <a:srgbClr val="0039A6"/>
              </a:solidFill>
              <a:latin typeface="Myriad Web Pro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609600" y="1447800"/>
            <a:ext cx="8042275" cy="0"/>
          </a:xfrm>
          <a:prstGeom prst="line">
            <a:avLst/>
          </a:prstGeom>
          <a:ln>
            <a:solidFill>
              <a:srgbClr val="0039A6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Box 7"/>
          <p:cNvSpPr txBox="1">
            <a:spLocks noChangeArrowheads="1"/>
          </p:cNvSpPr>
          <p:nvPr/>
        </p:nvSpPr>
        <p:spPr bwMode="auto">
          <a:xfrm>
            <a:off x="0" y="725269"/>
            <a:ext cx="8763000" cy="645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en-IN" altLang="en-US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Types </a:t>
            </a:r>
            <a:r>
              <a:rPr lang="en-US" altLang="en-US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Neural Network 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33400" y="1524000"/>
            <a:ext cx="7924800" cy="45231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Font typeface="Arial" panose="020B0604020202020204" pitchFamily="34" charset="0"/>
              <a:buNone/>
            </a:pPr>
            <a:r>
              <a:rPr sz="3200" b="1" smtClean="0"/>
              <a:t>Modular Neural Networks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sz="3200" smtClean="0"/>
              <a:t>Modular neural networks contain several networks that work independently from one another. These networks do not interact with each other during an analysis process.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sz="3200" smtClean="0"/>
              <a:t>Instead, these processes are done to allow complex, elaborate computing processes to be done more efficiently</a:t>
            </a:r>
            <a:r>
              <a:rPr lang="en-IN" sz="3200" smtClean="0"/>
              <a:t>.</a:t>
            </a:r>
          </a:p>
        </p:txBody>
      </p:sp>
      <p:sp>
        <p:nvSpPr>
          <p:cNvPr id="22533" name="Slide Number Placeholder 1"/>
          <p:cNvSpPr txBox="1"/>
          <p:nvPr/>
        </p:nvSpPr>
        <p:spPr bwMode="auto">
          <a:xfrm>
            <a:off x="6553200" y="617220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en-US" altLang="en-US" sz="1400" dirty="0" smtClean="0">
              <a:solidFill>
                <a:srgbClr val="0039A6"/>
              </a:solidFill>
              <a:latin typeface="Myriad Web Pro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</a:pPr>
            <a:fld id="{0EF9015A-DAF8-47A9-8291-B9B5A3191301}" type="slidenum">
              <a:rPr lang="en-US" altLang="en-US" sz="1400" smtClean="0">
                <a:solidFill>
                  <a:srgbClr val="0039A6"/>
                </a:solidFill>
                <a:latin typeface="Myriad Web Pro" charset="0"/>
              </a:rPr>
              <a:t>14</a:t>
            </a:fld>
            <a:endParaRPr lang="en-US" altLang="en-US" sz="1400" dirty="0">
              <a:solidFill>
                <a:srgbClr val="0039A6"/>
              </a:solidFill>
              <a:latin typeface="Myriad Web Pro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609600" y="1447800"/>
            <a:ext cx="8042275" cy="0"/>
          </a:xfrm>
          <a:prstGeom prst="line">
            <a:avLst/>
          </a:prstGeom>
          <a:ln>
            <a:solidFill>
              <a:srgbClr val="0039A6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Box 7"/>
          <p:cNvSpPr txBox="1">
            <a:spLocks noChangeArrowheads="1"/>
          </p:cNvSpPr>
          <p:nvPr/>
        </p:nvSpPr>
        <p:spPr bwMode="auto">
          <a:xfrm>
            <a:off x="0" y="725269"/>
            <a:ext cx="8763000" cy="645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en-IN" altLang="en-US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Applications </a:t>
            </a:r>
            <a:r>
              <a:rPr lang="en-US" altLang="en-US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Neural Network 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33400" y="1676400"/>
            <a:ext cx="7924800" cy="45231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14350" indent="-514350">
              <a:buFont typeface="Arial" panose="020B0604020202020204" pitchFamily="34" charset="0"/>
              <a:buChar char="•"/>
            </a:pPr>
            <a:r>
              <a:rPr sz="3200" smtClean="0"/>
              <a:t>Neural networks are broadly used, with applications for financial operations, enterprise planning, trading, business analytics, and product maintenance. </a:t>
            </a:r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sz="3200" smtClean="0"/>
              <a:t>Neural networks have also gained widespread adoption in business applications such as forecasting and marketing research solutions, fraud detection, and risk assessment.</a:t>
            </a:r>
          </a:p>
        </p:txBody>
      </p:sp>
      <p:sp>
        <p:nvSpPr>
          <p:cNvPr id="22533" name="Slide Number Placeholder 1"/>
          <p:cNvSpPr txBox="1"/>
          <p:nvPr/>
        </p:nvSpPr>
        <p:spPr bwMode="auto">
          <a:xfrm>
            <a:off x="6553200" y="617220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en-US" sz="1400" dirty="0" smtClean="0">
                <a:latin typeface="Times New Roman" panose="02020603050405020304"/>
                <a:cs typeface="Times New Roman" panose="02020603050405020304"/>
              </a:rPr>
              <a:t>●●●</a:t>
            </a:r>
            <a:endParaRPr lang="en-US" altLang="en-US" sz="1400" dirty="0" smtClean="0">
              <a:solidFill>
                <a:srgbClr val="0039A6"/>
              </a:solidFill>
              <a:latin typeface="Myriad Web Pro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</a:pPr>
            <a:fld id="{0EF9015A-DAF8-47A9-8291-B9B5A3191301}" type="slidenum">
              <a:rPr lang="en-US" altLang="en-US" sz="1400" smtClean="0">
                <a:solidFill>
                  <a:srgbClr val="0039A6"/>
                </a:solidFill>
                <a:latin typeface="Myriad Web Pro" charset="0"/>
              </a:rPr>
              <a:t>15</a:t>
            </a:fld>
            <a:endParaRPr lang="en-US" altLang="en-US" sz="1400" dirty="0">
              <a:solidFill>
                <a:srgbClr val="0039A6"/>
              </a:solidFill>
              <a:latin typeface="Myriad Web Pro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609600" y="1447800"/>
            <a:ext cx="8042275" cy="0"/>
          </a:xfrm>
          <a:prstGeom prst="line">
            <a:avLst/>
          </a:prstGeom>
          <a:ln>
            <a:solidFill>
              <a:srgbClr val="0039A6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Box 7"/>
          <p:cNvSpPr txBox="1">
            <a:spLocks noChangeArrowheads="1"/>
          </p:cNvSpPr>
          <p:nvPr/>
        </p:nvSpPr>
        <p:spPr bwMode="auto">
          <a:xfrm>
            <a:off x="0" y="725269"/>
            <a:ext cx="8763000" cy="645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en-IN" altLang="en-US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Applications </a:t>
            </a:r>
            <a:r>
              <a:rPr lang="en-US" altLang="en-US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Neural Network 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33400" y="1676400"/>
            <a:ext cx="8143240" cy="45231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14350" indent="-514350">
              <a:buFont typeface="Arial" panose="020B0604020202020204" pitchFamily="34" charset="0"/>
              <a:buChar char="•"/>
            </a:pPr>
            <a:r>
              <a:rPr sz="3200" smtClean="0"/>
              <a:t>Some models predict the correct stock prices 50 to 60% of the time, while others are accurate in 70% of all instances. </a:t>
            </a:r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sz="3200" smtClean="0"/>
              <a:t>Some have posited that a 10% improvement in efficiency is all an investor can ask for from a neural network.</a:t>
            </a:r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sz="3200" smtClean="0"/>
              <a:t>Specific to finance, neural networks can process hundreds of thousands of bits of transaction data.</a:t>
            </a:r>
          </a:p>
        </p:txBody>
      </p:sp>
      <p:sp>
        <p:nvSpPr>
          <p:cNvPr id="22533" name="Slide Number Placeholder 1"/>
          <p:cNvSpPr txBox="1"/>
          <p:nvPr/>
        </p:nvSpPr>
        <p:spPr bwMode="auto">
          <a:xfrm>
            <a:off x="6553200" y="617220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en-US" altLang="en-US" sz="1400" dirty="0" smtClean="0">
              <a:solidFill>
                <a:srgbClr val="0039A6"/>
              </a:solidFill>
              <a:latin typeface="Myriad Web Pro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</a:pPr>
            <a:fld id="{0EF9015A-DAF8-47A9-8291-B9B5A3191301}" type="slidenum">
              <a:rPr lang="en-US" altLang="en-US" sz="1400" smtClean="0">
                <a:solidFill>
                  <a:srgbClr val="0039A6"/>
                </a:solidFill>
                <a:latin typeface="Myriad Web Pro" charset="0"/>
              </a:rPr>
              <a:t>16</a:t>
            </a:fld>
            <a:endParaRPr lang="en-US" altLang="en-US" sz="1400" dirty="0">
              <a:solidFill>
                <a:srgbClr val="0039A6"/>
              </a:solidFill>
              <a:latin typeface="Myriad Web Pro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609600" y="1447800"/>
            <a:ext cx="8042275" cy="0"/>
          </a:xfrm>
          <a:prstGeom prst="line">
            <a:avLst/>
          </a:prstGeom>
          <a:ln>
            <a:solidFill>
              <a:srgbClr val="0039A6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Box 7"/>
          <p:cNvSpPr txBox="1">
            <a:spLocks noChangeArrowheads="1"/>
          </p:cNvSpPr>
          <p:nvPr/>
        </p:nvSpPr>
        <p:spPr bwMode="auto">
          <a:xfrm>
            <a:off x="0" y="725269"/>
            <a:ext cx="8763000" cy="645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en-IN" altLang="en-US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 </a:t>
            </a:r>
            <a:r>
              <a:rPr lang="en-US" altLang="en-US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Neural Network 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33400" y="1676400"/>
            <a:ext cx="8143240" cy="42462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14350" indent="-514350">
              <a:buFont typeface="Arial" panose="020B0604020202020204" pitchFamily="34" charset="0"/>
              <a:buChar char="•"/>
            </a:pPr>
            <a:r>
              <a:rPr sz="3000" smtClean="0"/>
              <a:t>Can often work more efficiently and for longer than humans</a:t>
            </a:r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sz="3000" smtClean="0"/>
              <a:t>Can be programmed to learn from prior outcomes to strive to make smarter future calculations</a:t>
            </a:r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sz="3000" smtClean="0"/>
              <a:t>Often leverage online services that reduce (but do not eliminate) systematic risk</a:t>
            </a:r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sz="3000" smtClean="0"/>
              <a:t>Are continually being expanded in new fields with more difficult problems</a:t>
            </a:r>
          </a:p>
        </p:txBody>
      </p:sp>
      <p:sp>
        <p:nvSpPr>
          <p:cNvPr id="22533" name="Slide Number Placeholder 1"/>
          <p:cNvSpPr txBox="1"/>
          <p:nvPr/>
        </p:nvSpPr>
        <p:spPr bwMode="auto">
          <a:xfrm>
            <a:off x="6553200" y="617220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en-US" altLang="en-US" sz="1400" dirty="0" smtClean="0">
              <a:solidFill>
                <a:srgbClr val="0039A6"/>
              </a:solidFill>
              <a:latin typeface="Myriad Web Pro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</a:pPr>
            <a:fld id="{0EF9015A-DAF8-47A9-8291-B9B5A3191301}" type="slidenum">
              <a:rPr lang="en-US" altLang="en-US" sz="1400" smtClean="0">
                <a:solidFill>
                  <a:srgbClr val="0039A6"/>
                </a:solidFill>
                <a:latin typeface="Myriad Web Pro" charset="0"/>
              </a:rPr>
              <a:t>17</a:t>
            </a:fld>
            <a:endParaRPr lang="en-US" altLang="en-US" sz="1400" dirty="0">
              <a:solidFill>
                <a:srgbClr val="0039A6"/>
              </a:solidFill>
              <a:latin typeface="Myriad Web Pro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609600" y="1447800"/>
            <a:ext cx="8042275" cy="0"/>
          </a:xfrm>
          <a:prstGeom prst="line">
            <a:avLst/>
          </a:prstGeom>
          <a:ln>
            <a:solidFill>
              <a:srgbClr val="0039A6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Box 7"/>
          <p:cNvSpPr txBox="1">
            <a:spLocks noChangeArrowheads="1"/>
          </p:cNvSpPr>
          <p:nvPr/>
        </p:nvSpPr>
        <p:spPr bwMode="auto">
          <a:xfrm>
            <a:off x="0" y="725269"/>
            <a:ext cx="8763000" cy="645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en-IN" altLang="en-US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 </a:t>
            </a:r>
            <a:r>
              <a:rPr lang="en-US" altLang="en-US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Neural Network 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33400" y="1676400"/>
            <a:ext cx="7924800" cy="45231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14350" indent="-514350">
              <a:buFont typeface="Arial" panose="020B0604020202020204" pitchFamily="34" charset="0"/>
              <a:buChar char="•"/>
            </a:pPr>
            <a:r>
              <a:rPr sz="3200" smtClean="0"/>
              <a:t>Still rely on hardware that may require labor and expertise to maintain</a:t>
            </a:r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sz="3200" smtClean="0"/>
              <a:t>May take long periods of time to develop the code and algorithms</a:t>
            </a:r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sz="3200" smtClean="0"/>
              <a:t>May be difficult to assess errors or adaptions to the assumptions if the system is self-learning but lacks transparency</a:t>
            </a:r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sz="3200" smtClean="0"/>
              <a:t>Usually report an estimated range or estimated amount that may not actualize</a:t>
            </a:r>
          </a:p>
        </p:txBody>
      </p:sp>
      <p:sp>
        <p:nvSpPr>
          <p:cNvPr id="22533" name="Slide Number Placeholder 1"/>
          <p:cNvSpPr txBox="1"/>
          <p:nvPr/>
        </p:nvSpPr>
        <p:spPr bwMode="auto">
          <a:xfrm>
            <a:off x="6553200" y="617220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en-US" altLang="en-US" sz="1400" dirty="0" smtClean="0">
              <a:solidFill>
                <a:srgbClr val="0039A6"/>
              </a:solidFill>
              <a:latin typeface="Myriad Web Pro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</a:pPr>
            <a:fld id="{0EF9015A-DAF8-47A9-8291-B9B5A3191301}" type="slidenum">
              <a:rPr lang="en-US" altLang="en-US" sz="1400" smtClean="0">
                <a:solidFill>
                  <a:srgbClr val="0039A6"/>
                </a:solidFill>
                <a:latin typeface="Myriad Web Pro" charset="0"/>
              </a:rPr>
              <a:t>18</a:t>
            </a:fld>
            <a:endParaRPr lang="en-US" altLang="en-US" sz="1400" dirty="0">
              <a:solidFill>
                <a:srgbClr val="0039A6"/>
              </a:solidFill>
              <a:latin typeface="Myriad Web Pro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609600" y="1447800"/>
            <a:ext cx="8042275" cy="0"/>
          </a:xfrm>
          <a:prstGeom prst="line">
            <a:avLst/>
          </a:prstGeom>
          <a:ln>
            <a:solidFill>
              <a:srgbClr val="0039A6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t>19</a:t>
            </a:fld>
            <a:endParaRPr kumimoji="0" lang="en-US" sz="1000" b="0">
              <a:solidFill>
                <a:schemeClr val="tx1"/>
              </a:solidFill>
            </a:endParaRPr>
          </a:p>
        </p:txBody>
      </p:sp>
      <p:pic>
        <p:nvPicPr>
          <p:cNvPr id="4" name="Picture 3" descr="1_SqsP6IcQoCLy9eMU8te3Vw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838200"/>
            <a:ext cx="7411085" cy="4954270"/>
          </a:xfrm>
          <a:prstGeom prst="rect">
            <a:avLst/>
          </a:prstGeom>
        </p:spPr>
      </p:pic>
    </p:spTree>
  </p:cSld>
  <p:clrMapOvr>
    <a:masterClrMapping/>
  </p:clrMapOvr>
  <p:transition spd="slow">
    <p:comb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3" name="TextBox 6"/>
          <p:cNvSpPr txBox="1">
            <a:spLocks noChangeArrowheads="1"/>
          </p:cNvSpPr>
          <p:nvPr/>
        </p:nvSpPr>
        <p:spPr bwMode="auto">
          <a:xfrm>
            <a:off x="1447800" y="304800"/>
            <a:ext cx="6094730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IN" altLang="en-US" sz="4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Table Contents</a:t>
            </a:r>
          </a:p>
        </p:txBody>
      </p:sp>
      <p:sp>
        <p:nvSpPr>
          <p:cNvPr id="71685" name="Content Placeholder 2"/>
          <p:cNvSpPr txBox="1"/>
          <p:nvPr/>
        </p:nvSpPr>
        <p:spPr bwMode="auto">
          <a:xfrm>
            <a:off x="533400" y="1600200"/>
            <a:ext cx="8229600" cy="358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1" eaLnBrk="1" hangingPunct="1">
              <a:buClr>
                <a:srgbClr val="0039A6"/>
              </a:buClr>
              <a:buFont typeface="Wingdings" panose="05000000000000000000" charset="0"/>
              <a:buChar char="ü"/>
            </a:pPr>
            <a:r>
              <a:rPr lang="en-IN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Definition</a:t>
            </a:r>
          </a:p>
          <a:p>
            <a:pPr lvl="1" eaLnBrk="1" hangingPunct="1">
              <a:buClr>
                <a:srgbClr val="0039A6"/>
              </a:buClr>
              <a:buFont typeface="Wingdings" panose="05000000000000000000" charset="0"/>
              <a:buChar char="ü"/>
            </a:pPr>
            <a:r>
              <a:rPr lang="en-IN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</a:p>
          <a:p>
            <a:pPr lvl="1" eaLnBrk="1" hangingPunct="1">
              <a:buClr>
                <a:srgbClr val="0039A6"/>
              </a:buClr>
              <a:buFont typeface="Wingdings" panose="05000000000000000000" charset="0"/>
              <a:buChar char="ü"/>
            </a:pPr>
            <a:r>
              <a:rPr lang="en-IN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History of </a:t>
            </a:r>
            <a:r>
              <a:rPr lang="en-US" alt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Neural Network</a:t>
            </a:r>
            <a:r>
              <a:rPr lang="en-US" altLang="en-US" sz="2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endParaRPr lang="en-IN" alt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>
              <a:buClr>
                <a:srgbClr val="0039A6"/>
              </a:buClr>
              <a:buFont typeface="Wingdings" panose="05000000000000000000" charset="0"/>
              <a:buChar char="ü"/>
            </a:pPr>
            <a:r>
              <a:rPr lang="en-IN" altLang="en-US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Types </a:t>
            </a:r>
            <a:r>
              <a:rPr lang="en-US" altLang="en-US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of Neural Network</a:t>
            </a:r>
            <a:r>
              <a:rPr lang="en-US" altLang="en-US" sz="2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</a:p>
          <a:p>
            <a:pPr lvl="1" eaLnBrk="1" hangingPunct="1">
              <a:buClr>
                <a:srgbClr val="0039A6"/>
              </a:buClr>
              <a:buFont typeface="Wingdings" panose="05000000000000000000" charset="0"/>
              <a:buChar char="ü"/>
            </a:pPr>
            <a:r>
              <a:rPr lang="en-IN" alt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Applications </a:t>
            </a:r>
            <a:r>
              <a:rPr lang="en-US" alt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of Neural Network</a:t>
            </a:r>
            <a:r>
              <a:rPr lang="en-US" altLang="en-US" sz="2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</a:p>
          <a:p>
            <a:pPr lvl="1" eaLnBrk="1" hangingPunct="1">
              <a:buClr>
                <a:srgbClr val="0039A6"/>
              </a:buClr>
              <a:buFont typeface="Wingdings" panose="05000000000000000000" charset="0"/>
              <a:buChar char="ü"/>
            </a:pPr>
            <a:r>
              <a:rPr lang="en-IN" alt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Pros </a:t>
            </a:r>
            <a:r>
              <a:rPr lang="en-US" alt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of Neural Network</a:t>
            </a:r>
          </a:p>
          <a:p>
            <a:pPr lvl="1" eaLnBrk="1" hangingPunct="1">
              <a:buClr>
                <a:srgbClr val="0039A6"/>
              </a:buClr>
              <a:buFont typeface="Wingdings" panose="05000000000000000000" charset="0"/>
              <a:buChar char="ü"/>
            </a:pPr>
            <a:r>
              <a:rPr lang="en-IN" alt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Cons </a:t>
            </a:r>
            <a:r>
              <a:rPr lang="en-US" alt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of Neural Network</a:t>
            </a:r>
            <a:r>
              <a:rPr lang="en-US" altLang="en-US" sz="2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endParaRPr lang="en-IN" altLang="en-US" sz="2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  <a:p>
            <a:pPr lvl="1" eaLnBrk="1" hangingPunct="1">
              <a:buClr>
                <a:srgbClr val="0039A6"/>
              </a:buClr>
              <a:buFont typeface="Wingdings" panose="05000000000000000000" charset="0"/>
              <a:buChar char="ü"/>
            </a:pPr>
            <a:r>
              <a:rPr lang="en-IN" altLang="en-US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Conclusion</a:t>
            </a:r>
            <a:endParaRPr lang="en-IN" altLang="en-US" sz="2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>
              <a:buClr>
                <a:srgbClr val="0039A6"/>
              </a:buClr>
              <a:buFont typeface="Wingdings" panose="05000000000000000000" charset="0"/>
              <a:buChar char="ü"/>
            </a:pPr>
            <a:endParaRPr lang="en-US" altLang="en-US" sz="2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>
              <a:buClr>
                <a:srgbClr val="0039A6"/>
              </a:buClr>
              <a:buFont typeface="Wingdings" panose="05000000000000000000" charset="0"/>
              <a:buChar char="ü"/>
            </a:pPr>
            <a:endParaRPr lang="en-IN" alt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>
              <a:buClr>
                <a:srgbClr val="0039A6"/>
              </a:buClr>
              <a:buNone/>
            </a:pPr>
            <a:endParaRPr lang="en-IN" alt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1686" name="Slide Number Placeholder 1"/>
          <p:cNvSpPr txBox="1"/>
          <p:nvPr/>
        </p:nvSpPr>
        <p:spPr bwMode="auto">
          <a:xfrm>
            <a:off x="6553200" y="617220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F3A21016-E51D-4AAE-8DF1-DF6B1BFA55A8}" type="slidenum">
              <a:rPr lang="en-US" altLang="en-US" sz="1400">
                <a:solidFill>
                  <a:srgbClr val="0039A6"/>
                </a:solidFill>
                <a:latin typeface="Myriad Web Pro" charset="0"/>
              </a:rPr>
              <a:t>2</a:t>
            </a:fld>
            <a:endParaRPr lang="en-US" altLang="en-US" sz="1400" dirty="0">
              <a:solidFill>
                <a:srgbClr val="0039A6"/>
              </a:solidFill>
              <a:latin typeface="Myriad Web Pro" charset="0"/>
            </a:endParaRPr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Box 7"/>
          <p:cNvSpPr txBox="1">
            <a:spLocks noChangeArrowheads="1"/>
          </p:cNvSpPr>
          <p:nvPr/>
        </p:nvSpPr>
        <p:spPr bwMode="auto">
          <a:xfrm>
            <a:off x="0" y="609600"/>
            <a:ext cx="87630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Conclusion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33400" y="1676400"/>
            <a:ext cx="7924800" cy="26765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14350" indent="-514350">
              <a:buFont typeface="Wingdings" panose="05000000000000000000" pitchFamily="2" charset="2"/>
              <a:buChar char="ü"/>
            </a:pPr>
            <a:r>
              <a:rPr lang="en-US" sz="2800" dirty="0" smtClean="0"/>
              <a:t>A neural network is a series of algorithms that endeavors to recognize underlying relationships in a set of data through a process that mimics the way the human brain operates.</a:t>
            </a:r>
          </a:p>
          <a:p>
            <a:pPr marL="514350" indent="-514350">
              <a:buFont typeface="Wingdings" panose="05000000000000000000" pitchFamily="2" charset="2"/>
              <a:buChar char="ü"/>
            </a:pPr>
            <a:r>
              <a:rPr lang="en-US" sz="2800" dirty="0" smtClean="0"/>
              <a:t> In this sense, neural networks refer to systems of neurons, either organic or artificial in nature.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609600" y="1371600"/>
            <a:ext cx="8042275" cy="0"/>
          </a:xfrm>
          <a:prstGeom prst="line">
            <a:avLst/>
          </a:prstGeom>
          <a:ln>
            <a:solidFill>
              <a:srgbClr val="0039A6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2533" name="Slide Number Placeholder 1"/>
          <p:cNvSpPr txBox="1"/>
          <p:nvPr/>
        </p:nvSpPr>
        <p:spPr bwMode="auto">
          <a:xfrm>
            <a:off x="6553200" y="617220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0EF9015A-DAF8-47A9-8291-B9B5A3191301}" type="slidenum">
              <a:rPr lang="en-US" altLang="en-US" sz="1400">
                <a:solidFill>
                  <a:srgbClr val="0039A6"/>
                </a:solidFill>
                <a:latin typeface="Myriad Web Pro" charset="0"/>
              </a:rPr>
              <a:t>20</a:t>
            </a:fld>
            <a:endParaRPr lang="en-US" altLang="en-US" sz="1400" dirty="0">
              <a:solidFill>
                <a:srgbClr val="0039A6"/>
              </a:solidFill>
              <a:latin typeface="Myriad Web Pro" charset="0"/>
            </a:endParaRPr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8183880" cy="677108"/>
          </a:xfrm>
        </p:spPr>
        <p:txBody>
          <a:bodyPr>
            <a:normAutofit fontScale="90000"/>
          </a:bodyPr>
          <a:lstStyle/>
          <a:p>
            <a:r>
              <a:rPr lang="en-US" sz="4400" dirty="0">
                <a:solidFill>
                  <a:schemeClr val="tx1"/>
                </a:solidFill>
              </a:rPr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752600"/>
            <a:ext cx="8183880" cy="1477328"/>
          </a:xfrm>
        </p:spPr>
        <p:txBody>
          <a:bodyPr>
            <a:noAutofit/>
          </a:bodyPr>
          <a:lstStyle/>
          <a:p>
            <a:pPr marL="800100" lvl="1" indent="-342900">
              <a:buFont typeface="Arial" pitchFamily="34" charset="0"/>
              <a:buChar char="•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Google.com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Wikipedia.org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Studymafia.org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Slidespanda.com</a:t>
            </a:r>
          </a:p>
        </p:txBody>
      </p:sp>
    </p:spTree>
    <p:extLst>
      <p:ext uri="{BB962C8B-B14F-4D97-AF65-F5344CB8AC3E}">
        <p14:creationId xmlns:p14="http://schemas.microsoft.com/office/powerpoint/2010/main" val="278457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2133600"/>
            <a:ext cx="5943600" cy="2514600"/>
          </a:xfrm>
          <a:noFill/>
        </p:spPr>
        <p:txBody>
          <a:bodyPr>
            <a:normAutofit fontScale="90000"/>
          </a:bodyPr>
          <a:lstStyle/>
          <a:p>
            <a:pPr marL="0" indent="0" algn="ctr"/>
            <a:r>
              <a:rPr lang="en-US" sz="5400" b="1" dirty="0">
                <a:solidFill>
                  <a:srgbClr val="FF0000"/>
                </a:solidFill>
              </a:rPr>
              <a:t>Thanks</a:t>
            </a:r>
            <a:br>
              <a:rPr lang="en-US" sz="5400" b="1" dirty="0">
                <a:solidFill>
                  <a:srgbClr val="FF0000"/>
                </a:solidFill>
              </a:rPr>
            </a:br>
            <a:r>
              <a:rPr lang="en-US" sz="5400" b="1" dirty="0">
                <a:solidFill>
                  <a:srgbClr val="FF0000"/>
                </a:solidFill>
              </a:rPr>
              <a:t>To </a:t>
            </a:r>
            <a:r>
              <a:rPr lang="en-US" sz="5400" b="1" dirty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en-US" sz="5400" b="1" dirty="0">
                <a:solidFill>
                  <a:schemeClr val="bg2">
                    <a:lumMod val="50000"/>
                  </a:schemeClr>
                </a:solidFill>
              </a:rPr>
            </a:br>
            <a:r>
              <a:rPr lang="en-US" sz="5400" b="1" dirty="0" smtClean="0">
                <a:solidFill>
                  <a:srgbClr val="0070C0"/>
                </a:solidFill>
              </a:rPr>
              <a:t>StudyMafia</a:t>
            </a:r>
            <a:r>
              <a:rPr lang="en-US" sz="5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.org</a:t>
            </a:r>
            <a:endParaRPr lang="en-US" sz="5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882200"/>
      </p:ext>
    </p:extLst>
  </p:cSld>
  <p:clrMapOvr>
    <a:masterClrMapping/>
  </p:clrMapOvr>
  <p:transition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3" name="TextBox 6"/>
          <p:cNvSpPr txBox="1">
            <a:spLocks noChangeArrowheads="1"/>
          </p:cNvSpPr>
          <p:nvPr/>
        </p:nvSpPr>
        <p:spPr bwMode="auto">
          <a:xfrm>
            <a:off x="2206625" y="638175"/>
            <a:ext cx="474027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Definition</a:t>
            </a:r>
            <a:endParaRPr lang="en-US" altLang="en-US" sz="3600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1685" name="Content Placeholder 2"/>
          <p:cNvSpPr txBox="1"/>
          <p:nvPr/>
        </p:nvSpPr>
        <p:spPr bwMode="auto">
          <a:xfrm>
            <a:off x="455930" y="1603375"/>
            <a:ext cx="4322445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buNone/>
            </a:pPr>
            <a:r>
              <a:rPr lang="en-IN" sz="3000" b="1" dirty="0" smtClean="0"/>
              <a:t>    </a:t>
            </a:r>
            <a:r>
              <a:rPr sz="3000" b="1" dirty="0" smtClean="0"/>
              <a:t>A neural network is a series of algorithms that endeavors to recognize underlying relationships in a set of data through a process that mimics the way the human brain operates</a:t>
            </a:r>
          </a:p>
        </p:txBody>
      </p:sp>
      <p:sp>
        <p:nvSpPr>
          <p:cNvPr id="71686" name="Slide Number Placeholder 1"/>
          <p:cNvSpPr txBox="1"/>
          <p:nvPr/>
        </p:nvSpPr>
        <p:spPr bwMode="auto">
          <a:xfrm>
            <a:off x="6629400" y="579120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F3A21016-E51D-4AAE-8DF1-DF6B1BFA55A8}" type="slidenum">
              <a:rPr lang="en-US" altLang="en-US" sz="1400">
                <a:solidFill>
                  <a:srgbClr val="0039A6"/>
                </a:solidFill>
                <a:latin typeface="Myriad Web Pro" charset="0"/>
              </a:rPr>
              <a:t>3</a:t>
            </a:fld>
            <a:endParaRPr lang="en-US" altLang="en-US" sz="1400" dirty="0">
              <a:solidFill>
                <a:srgbClr val="0039A6"/>
              </a:solidFill>
              <a:latin typeface="Myriad Web Pro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609600" y="1447800"/>
            <a:ext cx="8042275" cy="0"/>
          </a:xfrm>
          <a:prstGeom prst="line">
            <a:avLst/>
          </a:prstGeom>
          <a:ln>
            <a:solidFill>
              <a:srgbClr val="0039A6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3" name="Content Placeholder 2" descr="2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953000" y="2133600"/>
            <a:ext cx="3684270" cy="3680460"/>
          </a:xfrm>
          <a:prstGeom prst="rect">
            <a:avLst/>
          </a:prstGeom>
        </p:spPr>
      </p:pic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3" name="TextBox 6"/>
          <p:cNvSpPr txBox="1">
            <a:spLocks noChangeArrowheads="1"/>
          </p:cNvSpPr>
          <p:nvPr/>
        </p:nvSpPr>
        <p:spPr bwMode="auto">
          <a:xfrm>
            <a:off x="2206625" y="638175"/>
            <a:ext cx="474027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  <a:endParaRPr lang="en-US" altLang="en-US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1685" name="Content Placeholder 2"/>
          <p:cNvSpPr txBox="1"/>
          <p:nvPr/>
        </p:nvSpPr>
        <p:spPr bwMode="auto">
          <a:xfrm>
            <a:off x="727075" y="1596390"/>
            <a:ext cx="79248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sz="3000" dirty="0" smtClean="0"/>
              <a:t>In this sense, neural networks refer to systems of neurons, either organic or artificial in nature.</a:t>
            </a:r>
          </a:p>
          <a:p>
            <a:r>
              <a:rPr lang="en-US" sz="3000" dirty="0" smtClean="0"/>
              <a:t>Neural networks can adapt to changing input; so the network generates the best possible result without needing to redesign the output criteria. </a:t>
            </a:r>
          </a:p>
          <a:p>
            <a:r>
              <a:rPr lang="en-US" sz="3000" dirty="0" smtClean="0"/>
              <a:t>The concept of neural networks, which has its roots in artificial intelligence, is swiftly gaining popularity in the development of trading systems.</a:t>
            </a:r>
          </a:p>
        </p:txBody>
      </p:sp>
      <p:sp>
        <p:nvSpPr>
          <p:cNvPr id="71686" name="Slide Number Placeholder 1"/>
          <p:cNvSpPr txBox="1"/>
          <p:nvPr/>
        </p:nvSpPr>
        <p:spPr bwMode="auto">
          <a:xfrm>
            <a:off x="6629400" y="579120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F3A21016-E51D-4AAE-8DF1-DF6B1BFA55A8}" type="slidenum">
              <a:rPr lang="en-US" altLang="en-US" sz="1400">
                <a:solidFill>
                  <a:srgbClr val="0039A6"/>
                </a:solidFill>
                <a:latin typeface="Myriad Web Pro" charset="0"/>
              </a:rPr>
              <a:t>4</a:t>
            </a:fld>
            <a:endParaRPr lang="en-US" altLang="en-US" sz="1400" dirty="0">
              <a:solidFill>
                <a:srgbClr val="0039A6"/>
              </a:solidFill>
              <a:latin typeface="Myriad Web Pro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609600" y="1447800"/>
            <a:ext cx="8042275" cy="0"/>
          </a:xfrm>
          <a:prstGeom prst="line">
            <a:avLst/>
          </a:prstGeom>
          <a:ln>
            <a:solidFill>
              <a:srgbClr val="0039A6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3" name="Slide Number Placeholder 1"/>
          <p:cNvSpPr txBox="1"/>
          <p:nvPr/>
        </p:nvSpPr>
        <p:spPr bwMode="auto">
          <a:xfrm>
            <a:off x="6553200" y="617220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en-US" altLang="en-US" sz="1400" dirty="0" smtClean="0">
              <a:solidFill>
                <a:srgbClr val="0039A6"/>
              </a:solidFill>
              <a:latin typeface="Myriad Web Pro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</a:pPr>
            <a:fld id="{0EF9015A-DAF8-47A9-8291-B9B5A3191301}" type="slidenum">
              <a:rPr lang="en-US" altLang="en-US" sz="1400" smtClean="0">
                <a:solidFill>
                  <a:srgbClr val="0039A6"/>
                </a:solidFill>
                <a:latin typeface="Myriad Web Pro" charset="0"/>
              </a:rPr>
              <a:t>5</a:t>
            </a:fld>
            <a:endParaRPr lang="en-US" altLang="en-US" sz="1400" dirty="0">
              <a:solidFill>
                <a:srgbClr val="0039A6"/>
              </a:solidFill>
              <a:latin typeface="Myriad Web Pro" charset="0"/>
            </a:endParaRPr>
          </a:p>
        </p:txBody>
      </p:sp>
      <p:pic>
        <p:nvPicPr>
          <p:cNvPr id="6" name="Content Placeholder 5" descr="1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762000" y="533400"/>
            <a:ext cx="7710170" cy="5370830"/>
          </a:xfrm>
          <a:prstGeom prst="rect">
            <a:avLst/>
          </a:prstGeom>
        </p:spPr>
      </p:pic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Box 7"/>
          <p:cNvSpPr txBox="1">
            <a:spLocks noChangeArrowheads="1"/>
          </p:cNvSpPr>
          <p:nvPr/>
        </p:nvSpPr>
        <p:spPr bwMode="auto">
          <a:xfrm>
            <a:off x="0" y="725269"/>
            <a:ext cx="8763000" cy="645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en-IN" altLang="en-US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History of Neural Network 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09600" y="1676400"/>
            <a:ext cx="7696200" cy="42462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 smtClean="0"/>
              <a:t>Though the concept of integrated machines that can think has existed for centuries, there have been the largest strides in neural networks in the past 100 years.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 smtClean="0"/>
              <a:t>In 1943, Warren McCulloch and Walter Pitts from the University of Illinois and the University of Chicago published "A Logical Calculus of the Ideas Immanent in Nervous Activity".</a:t>
            </a:r>
          </a:p>
        </p:txBody>
      </p:sp>
      <p:sp>
        <p:nvSpPr>
          <p:cNvPr id="22533" name="Slide Number Placeholder 1"/>
          <p:cNvSpPr txBox="1"/>
          <p:nvPr/>
        </p:nvSpPr>
        <p:spPr bwMode="auto">
          <a:xfrm>
            <a:off x="6553200" y="617220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en-US" sz="1400" dirty="0" smtClean="0">
                <a:latin typeface="Times New Roman" panose="02020603050405020304"/>
                <a:cs typeface="Times New Roman" panose="02020603050405020304"/>
              </a:rPr>
              <a:t>●●●</a:t>
            </a:r>
            <a:endParaRPr lang="en-US" altLang="en-US" sz="1400" dirty="0" smtClean="0">
              <a:solidFill>
                <a:srgbClr val="0039A6"/>
              </a:solidFill>
              <a:latin typeface="Myriad Web Pro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</a:pPr>
            <a:fld id="{0EF9015A-DAF8-47A9-8291-B9B5A3191301}" type="slidenum">
              <a:rPr lang="en-US" altLang="en-US" sz="1400" smtClean="0">
                <a:solidFill>
                  <a:srgbClr val="0039A6"/>
                </a:solidFill>
                <a:latin typeface="Myriad Web Pro" charset="0"/>
              </a:rPr>
              <a:t>6</a:t>
            </a:fld>
            <a:endParaRPr lang="en-US" altLang="en-US" sz="1400" dirty="0">
              <a:solidFill>
                <a:srgbClr val="0039A6"/>
              </a:solidFill>
              <a:latin typeface="Myriad Web Pro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609600" y="1447800"/>
            <a:ext cx="8042275" cy="0"/>
          </a:xfrm>
          <a:prstGeom prst="line">
            <a:avLst/>
          </a:prstGeom>
          <a:ln>
            <a:solidFill>
              <a:srgbClr val="0039A6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Box 7"/>
          <p:cNvSpPr txBox="1">
            <a:spLocks noChangeArrowheads="1"/>
          </p:cNvSpPr>
          <p:nvPr/>
        </p:nvSpPr>
        <p:spPr bwMode="auto">
          <a:xfrm>
            <a:off x="0" y="725269"/>
            <a:ext cx="8763000" cy="645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en-IN" altLang="en-US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History of Neural Network 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09600" y="1676400"/>
            <a:ext cx="7696200" cy="3538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The research analyzed how the brain could produce complex patterns and could be simplified down to a binary logic structure with only true/false connections.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Frank Rosenblatt from the Cornell Aeronautical Labratory was credited with the development of perceptron in 1958. </a:t>
            </a:r>
          </a:p>
        </p:txBody>
      </p:sp>
      <p:sp>
        <p:nvSpPr>
          <p:cNvPr id="22533" name="Slide Number Placeholder 1"/>
          <p:cNvSpPr txBox="1"/>
          <p:nvPr/>
        </p:nvSpPr>
        <p:spPr bwMode="auto">
          <a:xfrm>
            <a:off x="6553200" y="617220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en-US" sz="1400" dirty="0" smtClean="0">
                <a:latin typeface="Times New Roman" panose="02020603050405020304"/>
                <a:cs typeface="Times New Roman" panose="02020603050405020304"/>
              </a:rPr>
              <a:t>●●●</a:t>
            </a:r>
            <a:endParaRPr lang="en-US" altLang="en-US" sz="1400" dirty="0" smtClean="0">
              <a:solidFill>
                <a:srgbClr val="0039A6"/>
              </a:solidFill>
              <a:latin typeface="Myriad Web Pro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</a:pPr>
            <a:fld id="{0EF9015A-DAF8-47A9-8291-B9B5A3191301}" type="slidenum">
              <a:rPr lang="en-US" altLang="en-US" sz="1400" smtClean="0">
                <a:solidFill>
                  <a:srgbClr val="0039A6"/>
                </a:solidFill>
                <a:latin typeface="Myriad Web Pro" charset="0"/>
              </a:rPr>
              <a:t>7</a:t>
            </a:fld>
            <a:endParaRPr lang="en-US" altLang="en-US" sz="1400" dirty="0">
              <a:solidFill>
                <a:srgbClr val="0039A6"/>
              </a:solidFill>
              <a:latin typeface="Myriad Web Pro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609600" y="1447800"/>
            <a:ext cx="8042275" cy="0"/>
          </a:xfrm>
          <a:prstGeom prst="line">
            <a:avLst/>
          </a:prstGeom>
          <a:ln>
            <a:solidFill>
              <a:srgbClr val="0039A6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Box 7"/>
          <p:cNvSpPr txBox="1">
            <a:spLocks noChangeArrowheads="1"/>
          </p:cNvSpPr>
          <p:nvPr/>
        </p:nvSpPr>
        <p:spPr bwMode="auto">
          <a:xfrm>
            <a:off x="0" y="725269"/>
            <a:ext cx="8763000" cy="645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en-IN" altLang="en-US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History of Neural Network 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09600" y="1676400"/>
            <a:ext cx="7696200" cy="40309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His research introduced weights to McColloch's and Pitt's work, and Rosenblatt leveraged his work to demonstrate how a computer could use neural networks to detect imagines and make inferences.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After a dry spell of research (largely due to a dry spell in funding) during the 1970's. </a:t>
            </a:r>
          </a:p>
        </p:txBody>
      </p:sp>
      <p:sp>
        <p:nvSpPr>
          <p:cNvPr id="22533" name="Slide Number Placeholder 1"/>
          <p:cNvSpPr txBox="1"/>
          <p:nvPr/>
        </p:nvSpPr>
        <p:spPr bwMode="auto">
          <a:xfrm>
            <a:off x="6553200" y="617220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en-US" sz="1400" dirty="0" smtClean="0">
                <a:latin typeface="Times New Roman" panose="02020603050405020304"/>
                <a:cs typeface="Times New Roman" panose="02020603050405020304"/>
              </a:rPr>
              <a:t>●●●</a:t>
            </a:r>
            <a:endParaRPr lang="en-US" altLang="en-US" sz="1400" dirty="0" smtClean="0">
              <a:solidFill>
                <a:srgbClr val="0039A6"/>
              </a:solidFill>
              <a:latin typeface="Myriad Web Pro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</a:pPr>
            <a:fld id="{0EF9015A-DAF8-47A9-8291-B9B5A3191301}" type="slidenum">
              <a:rPr lang="en-US" altLang="en-US" sz="1400" smtClean="0">
                <a:solidFill>
                  <a:srgbClr val="0039A6"/>
                </a:solidFill>
                <a:latin typeface="Myriad Web Pro" charset="0"/>
              </a:rPr>
              <a:t>8</a:t>
            </a:fld>
            <a:endParaRPr lang="en-US" altLang="en-US" sz="1400" dirty="0">
              <a:solidFill>
                <a:srgbClr val="0039A6"/>
              </a:solidFill>
              <a:latin typeface="Myriad Web Pro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609600" y="1447800"/>
            <a:ext cx="8042275" cy="0"/>
          </a:xfrm>
          <a:prstGeom prst="line">
            <a:avLst/>
          </a:prstGeom>
          <a:ln>
            <a:solidFill>
              <a:srgbClr val="0039A6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Box 7"/>
          <p:cNvSpPr txBox="1">
            <a:spLocks noChangeArrowheads="1"/>
          </p:cNvSpPr>
          <p:nvPr/>
        </p:nvSpPr>
        <p:spPr bwMode="auto">
          <a:xfrm>
            <a:off x="0" y="725269"/>
            <a:ext cx="8763000" cy="645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en-IN" altLang="en-US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History of Neural Network 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09600" y="1676400"/>
            <a:ext cx="7696200" cy="37846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 smtClean="0"/>
              <a:t>Then, Jon Hopfield presented Hopfield Net, a paper on recurrent neural networks in 1982.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 smtClean="0"/>
              <a:t>In addition, the concept of backpropagation resurfaced, and many researchers began to understand its potential for neural nets.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 smtClean="0"/>
              <a:t>Paul Werbos is often credited with the primary contribution during this time in his PhD thesis.</a:t>
            </a:r>
          </a:p>
        </p:txBody>
      </p:sp>
      <p:sp>
        <p:nvSpPr>
          <p:cNvPr id="22533" name="Slide Number Placeholder 1"/>
          <p:cNvSpPr txBox="1"/>
          <p:nvPr/>
        </p:nvSpPr>
        <p:spPr bwMode="auto">
          <a:xfrm>
            <a:off x="6553200" y="617220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en-US" altLang="en-US" sz="1400" dirty="0" smtClean="0">
              <a:solidFill>
                <a:srgbClr val="0039A6"/>
              </a:solidFill>
              <a:latin typeface="Myriad Web Pro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</a:pPr>
            <a:fld id="{0EF9015A-DAF8-47A9-8291-B9B5A3191301}" type="slidenum">
              <a:rPr lang="en-US" altLang="en-US" sz="1400" smtClean="0">
                <a:solidFill>
                  <a:srgbClr val="0039A6"/>
                </a:solidFill>
                <a:latin typeface="Myriad Web Pro" charset="0"/>
              </a:rPr>
              <a:t>9</a:t>
            </a:fld>
            <a:endParaRPr lang="en-US" altLang="en-US" sz="1400" dirty="0">
              <a:solidFill>
                <a:srgbClr val="0039A6"/>
              </a:solidFill>
              <a:latin typeface="Myriad Web Pro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609600" y="1447800"/>
            <a:ext cx="8042275" cy="0"/>
          </a:xfrm>
          <a:prstGeom prst="line">
            <a:avLst/>
          </a:prstGeom>
          <a:ln>
            <a:solidFill>
              <a:srgbClr val="0039A6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7_SEPDPO">
  <a:themeElements>
    <a:clrScheme name="OSELS Light PPT Colors">
      <a:dk1>
        <a:srgbClr val="0039A6"/>
      </a:dk1>
      <a:lt1>
        <a:srgbClr val="FFFFFF"/>
      </a:lt1>
      <a:dk2>
        <a:srgbClr val="3077FF"/>
      </a:dk2>
      <a:lt2>
        <a:srgbClr val="4B4B4B"/>
      </a:lt2>
      <a:accent1>
        <a:srgbClr val="0039A6"/>
      </a:accent1>
      <a:accent2>
        <a:srgbClr val="9E302D"/>
      </a:accent2>
      <a:accent3>
        <a:srgbClr val="5B8F22"/>
      </a:accent3>
      <a:accent4>
        <a:srgbClr val="532E60"/>
      </a:accent4>
      <a:accent5>
        <a:srgbClr val="FDC82F"/>
      </a:accent5>
      <a:accent6>
        <a:srgbClr val="0CC6DE"/>
      </a:accent6>
      <a:hlink>
        <a:srgbClr val="002060"/>
      </a:hlink>
      <a:folHlink>
        <a:srgbClr val="0053F2"/>
      </a:folHlink>
    </a:clrScheme>
    <a:fontScheme name="CDC Myriad Web Pro">
      <a:majorFont>
        <a:latin typeface="Myriad Web Pro"/>
        <a:ea typeface=""/>
        <a:cs typeface=""/>
      </a:majorFont>
      <a:minorFont>
        <a:latin typeface="Myriad Web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66CCFF"/>
        </a:solidFill>
        <a:ln w="9525">
          <a:miter lim="800000"/>
        </a:ln>
      </a:spPr>
      <a:bodyPr wrap="none" rtlCol="0" anchor="ctr">
        <a:flatTx/>
      </a:bodyPr>
      <a:lstStyle>
        <a:defPPr algn="ctr">
          <a:defRPr sz="1200" b="1" dirty="0">
            <a:solidFill>
              <a:schemeClr val="bg1"/>
            </a:solidFill>
            <a:latin typeface="Tahoma" panose="020B0604030504040204" pitchFamily="34" charset="0"/>
          </a:defRPr>
        </a:defPPr>
      </a:lstStyle>
    </a:spDef>
    <a:lnDef>
      <a:spPr>
        <a:ln w="22225">
          <a:solidFill>
            <a:srgbClr val="0A0A0A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Gear Drives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Gear Drives">
      <a:majorFont>
        <a:latin typeface="Arial"/>
        <a:ea typeface="SimSun"/>
        <a:cs typeface=""/>
      </a:majorFont>
      <a:minorFont>
        <a:latin typeface="Arial"/>
        <a:ea typeface="SimSun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accent2"/>
            </a:gs>
          </a:gsLst>
          <a:lin ang="5400000" scaled="1"/>
        </a:gra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SimSun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accent2"/>
            </a:gs>
          </a:gsLst>
          <a:lin ang="5400000" scaled="1"/>
        </a:gra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SimSun" panose="02010600030101010101" pitchFamily="2" charset="-122"/>
          </a:defRPr>
        </a:defPPr>
      </a:lstStyle>
    </a:lnDef>
  </a:objectDefaults>
  <a:extraClrSchemeLst>
    <a:extraClrScheme>
      <a:clrScheme name="Gear Drive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ar Drive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ar Drive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ar Drive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ar Drive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ar Drive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ar Drive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ar Drive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ar Drive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ar Drive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ar Drive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ar Drive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ar Drives 13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5F5F5F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B6B6B6"/>
        </a:accent5>
        <a:accent6>
          <a:srgbClr val="878787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1009</Words>
  <Application>Microsoft Office PowerPoint</Application>
  <PresentationFormat>On-screen Show (4:3)</PresentationFormat>
  <Paragraphs>287</Paragraphs>
  <Slides>22</Slides>
  <Notes>19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22</vt:i4>
      </vt:variant>
    </vt:vector>
  </HeadingPairs>
  <TitlesOfParts>
    <vt:vector size="24" baseType="lpstr">
      <vt:lpstr>7_SEPDPO</vt:lpstr>
      <vt:lpstr>Gear Drives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References</vt:lpstr>
      <vt:lpstr>Thanks To  StudyMafia.org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NISHA PANDITA</dc:creator>
  <cp:lastModifiedBy>CRP</cp:lastModifiedBy>
  <cp:revision>906</cp:revision>
  <cp:lastPrinted>2014-09-05T11:57:00Z</cp:lastPrinted>
  <dcterms:created xsi:type="dcterms:W3CDTF">2014-04-08T13:15:00Z</dcterms:created>
  <dcterms:modified xsi:type="dcterms:W3CDTF">2022-12-15T09:26:37Z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3CB012605396442592999A14C15EFC55</vt:lpwstr>
  </property>
  <property fmtid="{D5CDD505-2E9C-101B-9397-08002B2CF9AE}" pid="3" name="KSOProductBuildVer">
    <vt:lpwstr>1033-11.2.0.11417</vt:lpwstr>
  </property>
</Properties>
</file>