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5"/>
  </p:notesMasterIdLst>
  <p:sldIdLst>
    <p:sldId id="281" r:id="rId2"/>
    <p:sldId id="284" r:id="rId3"/>
    <p:sldId id="259" r:id="rId4"/>
    <p:sldId id="278" r:id="rId5"/>
    <p:sldId id="258" r:id="rId6"/>
    <p:sldId id="260" r:id="rId7"/>
    <p:sldId id="267" r:id="rId8"/>
    <p:sldId id="262" r:id="rId9"/>
    <p:sldId id="277" r:id="rId10"/>
    <p:sldId id="263" r:id="rId11"/>
    <p:sldId id="265" r:id="rId12"/>
    <p:sldId id="264" r:id="rId13"/>
    <p:sldId id="266" r:id="rId14"/>
    <p:sldId id="270" r:id="rId15"/>
    <p:sldId id="280" r:id="rId16"/>
    <p:sldId id="271" r:id="rId17"/>
    <p:sldId id="276" r:id="rId18"/>
    <p:sldId id="273" r:id="rId19"/>
    <p:sldId id="272" r:id="rId20"/>
    <p:sldId id="274" r:id="rId21"/>
    <p:sldId id="275" r:id="rId22"/>
    <p:sldId id="282"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60" d="100"/>
          <a:sy n="60" d="100"/>
        </p:scale>
        <p:origin x="-1468" y="-1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62D02C-2A45-4B8C-8130-B3D9F69BE202}"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96832958-AC84-478F-B3EE-95E6AC5067DD}">
      <dgm:prSet phldrT="[Text]"/>
      <dgm:spPr/>
      <dgm:t>
        <a:bodyPr/>
        <a:lstStyle/>
        <a:p>
          <a:r>
            <a:rPr lang="en-US" dirty="0" smtClean="0"/>
            <a:t>FISH MIGRATION</a:t>
          </a:r>
          <a:endParaRPr lang="en-US" dirty="0"/>
        </a:p>
      </dgm:t>
    </dgm:pt>
    <dgm:pt modelId="{1D2827B0-0BAD-4BAA-9C1A-976A0F68AE79}" type="parTrans" cxnId="{33CED595-902F-4051-9354-0FECCF6577C5}">
      <dgm:prSet/>
      <dgm:spPr/>
      <dgm:t>
        <a:bodyPr/>
        <a:lstStyle/>
        <a:p>
          <a:endParaRPr lang="en-US"/>
        </a:p>
      </dgm:t>
    </dgm:pt>
    <dgm:pt modelId="{D2515439-9C0A-47D0-BD24-86F036B01685}" type="sibTrans" cxnId="{33CED595-902F-4051-9354-0FECCF6577C5}">
      <dgm:prSet/>
      <dgm:spPr/>
      <dgm:t>
        <a:bodyPr/>
        <a:lstStyle/>
        <a:p>
          <a:endParaRPr lang="en-US"/>
        </a:p>
      </dgm:t>
    </dgm:pt>
    <dgm:pt modelId="{A58A9E59-A6B8-42C1-A003-3F987EC9DE9C}" type="asst">
      <dgm:prSet phldrT="[Text]"/>
      <dgm:spPr/>
      <dgm:t>
        <a:bodyPr/>
        <a:lstStyle/>
        <a:p>
          <a:r>
            <a:rPr lang="en-US" dirty="0" smtClean="0"/>
            <a:t>ON THE BASIS OF HABITAT CHANGE</a:t>
          </a:r>
          <a:endParaRPr lang="en-US" dirty="0"/>
        </a:p>
      </dgm:t>
    </dgm:pt>
    <dgm:pt modelId="{A0C1B7BA-39F1-452E-9324-1A87E285258E}" type="parTrans" cxnId="{30C0A540-4F84-4BAC-92EE-58DDA3A1CB39}">
      <dgm:prSet/>
      <dgm:spPr/>
      <dgm:t>
        <a:bodyPr/>
        <a:lstStyle/>
        <a:p>
          <a:endParaRPr lang="en-US"/>
        </a:p>
      </dgm:t>
    </dgm:pt>
    <dgm:pt modelId="{8BE3DC94-AA9E-4737-9C02-AB7EF1C02FDD}" type="sibTrans" cxnId="{30C0A540-4F84-4BAC-92EE-58DDA3A1CB39}">
      <dgm:prSet/>
      <dgm:spPr/>
      <dgm:t>
        <a:bodyPr/>
        <a:lstStyle/>
        <a:p>
          <a:endParaRPr lang="en-US"/>
        </a:p>
      </dgm:t>
    </dgm:pt>
    <dgm:pt modelId="{AFDE3105-02EA-47E5-8B0D-A13B0B40BECB}">
      <dgm:prSet phldrT="[Text]"/>
      <dgm:spPr/>
      <dgm:t>
        <a:bodyPr/>
        <a:lstStyle/>
        <a:p>
          <a:r>
            <a:rPr lang="en-US" dirty="0" smtClean="0"/>
            <a:t>POTAMODROMOUS</a:t>
          </a:r>
          <a:endParaRPr lang="en-US" dirty="0"/>
        </a:p>
      </dgm:t>
    </dgm:pt>
    <dgm:pt modelId="{5B38D4D0-672A-4C41-8CDA-9287030AF52A}" type="parTrans" cxnId="{5B7BDB44-418E-4F11-8851-6DEEF9AF7269}">
      <dgm:prSet/>
      <dgm:spPr/>
      <dgm:t>
        <a:bodyPr/>
        <a:lstStyle/>
        <a:p>
          <a:endParaRPr lang="en-US"/>
        </a:p>
      </dgm:t>
    </dgm:pt>
    <dgm:pt modelId="{F79C878F-4004-4A75-87E6-45E78F66B35F}" type="sibTrans" cxnId="{5B7BDB44-418E-4F11-8851-6DEEF9AF7269}">
      <dgm:prSet/>
      <dgm:spPr/>
      <dgm:t>
        <a:bodyPr/>
        <a:lstStyle/>
        <a:p>
          <a:endParaRPr lang="en-US"/>
        </a:p>
      </dgm:t>
    </dgm:pt>
    <dgm:pt modelId="{E77A67C0-DE91-4BC6-AAA6-86D5DBCB3D74}">
      <dgm:prSet phldrT="[Text]"/>
      <dgm:spPr/>
      <dgm:t>
        <a:bodyPr/>
        <a:lstStyle/>
        <a:p>
          <a:r>
            <a:rPr lang="en-US" dirty="0" smtClean="0"/>
            <a:t>OCEANODROMOUS</a:t>
          </a:r>
          <a:endParaRPr lang="en-US" dirty="0"/>
        </a:p>
      </dgm:t>
    </dgm:pt>
    <dgm:pt modelId="{62F7DE43-CC72-440D-8EF3-FC92D52EB3A3}" type="parTrans" cxnId="{47FDB0AE-4F7A-4976-A2F5-30ABA68028A7}">
      <dgm:prSet/>
      <dgm:spPr/>
      <dgm:t>
        <a:bodyPr/>
        <a:lstStyle/>
        <a:p>
          <a:endParaRPr lang="en-US"/>
        </a:p>
      </dgm:t>
    </dgm:pt>
    <dgm:pt modelId="{62F568D5-B43D-45D5-86DF-892CF14D1A45}" type="sibTrans" cxnId="{47FDB0AE-4F7A-4976-A2F5-30ABA68028A7}">
      <dgm:prSet/>
      <dgm:spPr/>
      <dgm:t>
        <a:bodyPr/>
        <a:lstStyle/>
        <a:p>
          <a:endParaRPr lang="en-US"/>
        </a:p>
      </dgm:t>
    </dgm:pt>
    <dgm:pt modelId="{1CF58941-6D35-43EC-88EC-31F6F3720A76}">
      <dgm:prSet phldrT="[Text]"/>
      <dgm:spPr/>
      <dgm:t>
        <a:bodyPr/>
        <a:lstStyle/>
        <a:p>
          <a:r>
            <a:rPr lang="en-US" dirty="0" smtClean="0"/>
            <a:t>DIADROMOUS</a:t>
          </a:r>
          <a:endParaRPr lang="en-US" dirty="0"/>
        </a:p>
      </dgm:t>
    </dgm:pt>
    <dgm:pt modelId="{E7DCED66-591D-44C3-9B46-17D10B5C8A27}" type="parTrans" cxnId="{48C428FE-25FE-4344-89A0-33E64D8201B6}">
      <dgm:prSet/>
      <dgm:spPr/>
      <dgm:t>
        <a:bodyPr/>
        <a:lstStyle/>
        <a:p>
          <a:endParaRPr lang="en-US"/>
        </a:p>
      </dgm:t>
    </dgm:pt>
    <dgm:pt modelId="{5B1BBAD2-D39D-4609-A2BB-0ACA031A1E06}" type="sibTrans" cxnId="{48C428FE-25FE-4344-89A0-33E64D8201B6}">
      <dgm:prSet/>
      <dgm:spPr/>
      <dgm:t>
        <a:bodyPr/>
        <a:lstStyle/>
        <a:p>
          <a:endParaRPr lang="en-US"/>
        </a:p>
      </dgm:t>
    </dgm:pt>
    <dgm:pt modelId="{D92711F3-3ECD-49B5-8D14-C8E7897F5255}" type="pres">
      <dgm:prSet presAssocID="{A062D02C-2A45-4B8C-8130-B3D9F69BE202}" presName="hierChild1" presStyleCnt="0">
        <dgm:presLayoutVars>
          <dgm:orgChart val="1"/>
          <dgm:chPref val="1"/>
          <dgm:dir/>
          <dgm:animOne val="branch"/>
          <dgm:animLvl val="lvl"/>
          <dgm:resizeHandles/>
        </dgm:presLayoutVars>
      </dgm:prSet>
      <dgm:spPr/>
      <dgm:t>
        <a:bodyPr/>
        <a:lstStyle/>
        <a:p>
          <a:endParaRPr lang="en-US"/>
        </a:p>
      </dgm:t>
    </dgm:pt>
    <dgm:pt modelId="{E9FE4BCD-29F4-47DC-8B67-40614D161AA4}" type="pres">
      <dgm:prSet presAssocID="{96832958-AC84-478F-B3EE-95E6AC5067DD}" presName="hierRoot1" presStyleCnt="0">
        <dgm:presLayoutVars>
          <dgm:hierBranch val="init"/>
        </dgm:presLayoutVars>
      </dgm:prSet>
      <dgm:spPr/>
    </dgm:pt>
    <dgm:pt modelId="{E40B47D5-D5D0-49A1-BCA8-A733DACC6C1C}" type="pres">
      <dgm:prSet presAssocID="{96832958-AC84-478F-B3EE-95E6AC5067DD}" presName="rootComposite1" presStyleCnt="0"/>
      <dgm:spPr/>
    </dgm:pt>
    <dgm:pt modelId="{21BBC0E5-E9FE-4D5A-BE1E-4D1D24012FA3}" type="pres">
      <dgm:prSet presAssocID="{96832958-AC84-478F-B3EE-95E6AC5067DD}" presName="rootText1" presStyleLbl="node0" presStyleIdx="0" presStyleCnt="1">
        <dgm:presLayoutVars>
          <dgm:chPref val="3"/>
        </dgm:presLayoutVars>
      </dgm:prSet>
      <dgm:spPr/>
      <dgm:t>
        <a:bodyPr/>
        <a:lstStyle/>
        <a:p>
          <a:endParaRPr lang="en-US"/>
        </a:p>
      </dgm:t>
    </dgm:pt>
    <dgm:pt modelId="{3C7EECB3-8AEA-483B-A0C0-492D55B7E419}" type="pres">
      <dgm:prSet presAssocID="{96832958-AC84-478F-B3EE-95E6AC5067DD}" presName="rootConnector1" presStyleLbl="node1" presStyleIdx="0" presStyleCnt="0"/>
      <dgm:spPr/>
      <dgm:t>
        <a:bodyPr/>
        <a:lstStyle/>
        <a:p>
          <a:endParaRPr lang="en-US"/>
        </a:p>
      </dgm:t>
    </dgm:pt>
    <dgm:pt modelId="{C78FF457-EEBE-4873-8F42-EF89D7EAEBAA}" type="pres">
      <dgm:prSet presAssocID="{96832958-AC84-478F-B3EE-95E6AC5067DD}" presName="hierChild2" presStyleCnt="0"/>
      <dgm:spPr/>
    </dgm:pt>
    <dgm:pt modelId="{133DC3CA-4BF0-435B-A295-3DC3E5990F7D}" type="pres">
      <dgm:prSet presAssocID="{5B38D4D0-672A-4C41-8CDA-9287030AF52A}" presName="Name37" presStyleLbl="parChTrans1D2" presStyleIdx="0" presStyleCnt="4"/>
      <dgm:spPr/>
      <dgm:t>
        <a:bodyPr/>
        <a:lstStyle/>
        <a:p>
          <a:endParaRPr lang="en-US"/>
        </a:p>
      </dgm:t>
    </dgm:pt>
    <dgm:pt modelId="{80F52B7D-50B5-4B29-9815-BBE0343832B0}" type="pres">
      <dgm:prSet presAssocID="{AFDE3105-02EA-47E5-8B0D-A13B0B40BECB}" presName="hierRoot2" presStyleCnt="0">
        <dgm:presLayoutVars>
          <dgm:hierBranch val="init"/>
        </dgm:presLayoutVars>
      </dgm:prSet>
      <dgm:spPr/>
    </dgm:pt>
    <dgm:pt modelId="{E507AAC2-E2F2-4F46-BC87-D71633AA78F1}" type="pres">
      <dgm:prSet presAssocID="{AFDE3105-02EA-47E5-8B0D-A13B0B40BECB}" presName="rootComposite" presStyleCnt="0"/>
      <dgm:spPr/>
    </dgm:pt>
    <dgm:pt modelId="{AC559874-ED10-4B99-89F8-063E6A078010}" type="pres">
      <dgm:prSet presAssocID="{AFDE3105-02EA-47E5-8B0D-A13B0B40BECB}" presName="rootText" presStyleLbl="node2" presStyleIdx="0" presStyleCnt="3">
        <dgm:presLayoutVars>
          <dgm:chPref val="3"/>
        </dgm:presLayoutVars>
      </dgm:prSet>
      <dgm:spPr/>
      <dgm:t>
        <a:bodyPr/>
        <a:lstStyle/>
        <a:p>
          <a:endParaRPr lang="en-US"/>
        </a:p>
      </dgm:t>
    </dgm:pt>
    <dgm:pt modelId="{59AEC4D9-9880-4AA5-94CB-4F03EBA94F6F}" type="pres">
      <dgm:prSet presAssocID="{AFDE3105-02EA-47E5-8B0D-A13B0B40BECB}" presName="rootConnector" presStyleLbl="node2" presStyleIdx="0" presStyleCnt="3"/>
      <dgm:spPr/>
      <dgm:t>
        <a:bodyPr/>
        <a:lstStyle/>
        <a:p>
          <a:endParaRPr lang="en-US"/>
        </a:p>
      </dgm:t>
    </dgm:pt>
    <dgm:pt modelId="{E88BB75E-2419-4DD1-9548-69D2A34ACC42}" type="pres">
      <dgm:prSet presAssocID="{AFDE3105-02EA-47E5-8B0D-A13B0B40BECB}" presName="hierChild4" presStyleCnt="0"/>
      <dgm:spPr/>
    </dgm:pt>
    <dgm:pt modelId="{FCF3B06E-4B26-4A06-AF1B-26A6D6E3F4B8}" type="pres">
      <dgm:prSet presAssocID="{AFDE3105-02EA-47E5-8B0D-A13B0B40BECB}" presName="hierChild5" presStyleCnt="0"/>
      <dgm:spPr/>
    </dgm:pt>
    <dgm:pt modelId="{B7FEA7F7-33B9-4FEA-92EC-39567AD591AC}" type="pres">
      <dgm:prSet presAssocID="{62F7DE43-CC72-440D-8EF3-FC92D52EB3A3}" presName="Name37" presStyleLbl="parChTrans1D2" presStyleIdx="1" presStyleCnt="4"/>
      <dgm:spPr/>
      <dgm:t>
        <a:bodyPr/>
        <a:lstStyle/>
        <a:p>
          <a:endParaRPr lang="en-US"/>
        </a:p>
      </dgm:t>
    </dgm:pt>
    <dgm:pt modelId="{AFF2D1C9-405A-4A4D-A0F8-B65915F2F161}" type="pres">
      <dgm:prSet presAssocID="{E77A67C0-DE91-4BC6-AAA6-86D5DBCB3D74}" presName="hierRoot2" presStyleCnt="0">
        <dgm:presLayoutVars>
          <dgm:hierBranch val="init"/>
        </dgm:presLayoutVars>
      </dgm:prSet>
      <dgm:spPr/>
    </dgm:pt>
    <dgm:pt modelId="{9D07D806-A0FA-495E-AFE7-A6C3378A18C3}" type="pres">
      <dgm:prSet presAssocID="{E77A67C0-DE91-4BC6-AAA6-86D5DBCB3D74}" presName="rootComposite" presStyleCnt="0"/>
      <dgm:spPr/>
    </dgm:pt>
    <dgm:pt modelId="{7C0C97C4-CC2C-4576-9670-53DF6F22B4F7}" type="pres">
      <dgm:prSet presAssocID="{E77A67C0-DE91-4BC6-AAA6-86D5DBCB3D74}" presName="rootText" presStyleLbl="node2" presStyleIdx="1" presStyleCnt="3">
        <dgm:presLayoutVars>
          <dgm:chPref val="3"/>
        </dgm:presLayoutVars>
      </dgm:prSet>
      <dgm:spPr/>
      <dgm:t>
        <a:bodyPr/>
        <a:lstStyle/>
        <a:p>
          <a:endParaRPr lang="en-US"/>
        </a:p>
      </dgm:t>
    </dgm:pt>
    <dgm:pt modelId="{D8374709-BC01-4606-8BFC-D87120168208}" type="pres">
      <dgm:prSet presAssocID="{E77A67C0-DE91-4BC6-AAA6-86D5DBCB3D74}" presName="rootConnector" presStyleLbl="node2" presStyleIdx="1" presStyleCnt="3"/>
      <dgm:spPr/>
      <dgm:t>
        <a:bodyPr/>
        <a:lstStyle/>
        <a:p>
          <a:endParaRPr lang="en-US"/>
        </a:p>
      </dgm:t>
    </dgm:pt>
    <dgm:pt modelId="{AD8F4ED6-252F-4D39-B1BE-052981106F7D}" type="pres">
      <dgm:prSet presAssocID="{E77A67C0-DE91-4BC6-AAA6-86D5DBCB3D74}" presName="hierChild4" presStyleCnt="0"/>
      <dgm:spPr/>
    </dgm:pt>
    <dgm:pt modelId="{D144EA1C-91AD-4F6C-879E-82467E59D63A}" type="pres">
      <dgm:prSet presAssocID="{E77A67C0-DE91-4BC6-AAA6-86D5DBCB3D74}" presName="hierChild5" presStyleCnt="0"/>
      <dgm:spPr/>
    </dgm:pt>
    <dgm:pt modelId="{A7B1CB4A-45C3-4514-BBC4-12D94C6EF056}" type="pres">
      <dgm:prSet presAssocID="{E7DCED66-591D-44C3-9B46-17D10B5C8A27}" presName="Name37" presStyleLbl="parChTrans1D2" presStyleIdx="2" presStyleCnt="4"/>
      <dgm:spPr/>
      <dgm:t>
        <a:bodyPr/>
        <a:lstStyle/>
        <a:p>
          <a:endParaRPr lang="en-US"/>
        </a:p>
      </dgm:t>
    </dgm:pt>
    <dgm:pt modelId="{ABB12BA2-B3E2-4E8C-95D1-405FBD8CD4F1}" type="pres">
      <dgm:prSet presAssocID="{1CF58941-6D35-43EC-88EC-31F6F3720A76}" presName="hierRoot2" presStyleCnt="0">
        <dgm:presLayoutVars>
          <dgm:hierBranch val="init"/>
        </dgm:presLayoutVars>
      </dgm:prSet>
      <dgm:spPr/>
    </dgm:pt>
    <dgm:pt modelId="{77055986-1B0C-4A94-BD02-B0F716CD522E}" type="pres">
      <dgm:prSet presAssocID="{1CF58941-6D35-43EC-88EC-31F6F3720A76}" presName="rootComposite" presStyleCnt="0"/>
      <dgm:spPr/>
    </dgm:pt>
    <dgm:pt modelId="{250BE7C7-BE04-4F26-B2E5-3B8E61CC85CA}" type="pres">
      <dgm:prSet presAssocID="{1CF58941-6D35-43EC-88EC-31F6F3720A76}" presName="rootText" presStyleLbl="node2" presStyleIdx="2" presStyleCnt="3">
        <dgm:presLayoutVars>
          <dgm:chPref val="3"/>
        </dgm:presLayoutVars>
      </dgm:prSet>
      <dgm:spPr/>
      <dgm:t>
        <a:bodyPr/>
        <a:lstStyle/>
        <a:p>
          <a:endParaRPr lang="en-US"/>
        </a:p>
      </dgm:t>
    </dgm:pt>
    <dgm:pt modelId="{5A317D7D-0745-46DF-BC3C-B7441D863939}" type="pres">
      <dgm:prSet presAssocID="{1CF58941-6D35-43EC-88EC-31F6F3720A76}" presName="rootConnector" presStyleLbl="node2" presStyleIdx="2" presStyleCnt="3"/>
      <dgm:spPr/>
      <dgm:t>
        <a:bodyPr/>
        <a:lstStyle/>
        <a:p>
          <a:endParaRPr lang="en-US"/>
        </a:p>
      </dgm:t>
    </dgm:pt>
    <dgm:pt modelId="{7E2C79CD-A705-40D2-9195-4EB32CBD060A}" type="pres">
      <dgm:prSet presAssocID="{1CF58941-6D35-43EC-88EC-31F6F3720A76}" presName="hierChild4" presStyleCnt="0"/>
      <dgm:spPr/>
    </dgm:pt>
    <dgm:pt modelId="{ABE726B8-7E41-4C41-8193-C9BAE2D39904}" type="pres">
      <dgm:prSet presAssocID="{1CF58941-6D35-43EC-88EC-31F6F3720A76}" presName="hierChild5" presStyleCnt="0"/>
      <dgm:spPr/>
    </dgm:pt>
    <dgm:pt modelId="{88E59E13-B265-489E-A240-DB84A78F1611}" type="pres">
      <dgm:prSet presAssocID="{96832958-AC84-478F-B3EE-95E6AC5067DD}" presName="hierChild3" presStyleCnt="0"/>
      <dgm:spPr/>
    </dgm:pt>
    <dgm:pt modelId="{392C1EBB-70FA-4E5F-91EE-0B9A05D55ED7}" type="pres">
      <dgm:prSet presAssocID="{A0C1B7BA-39F1-452E-9324-1A87E285258E}" presName="Name111" presStyleLbl="parChTrans1D2" presStyleIdx="3" presStyleCnt="4"/>
      <dgm:spPr/>
      <dgm:t>
        <a:bodyPr/>
        <a:lstStyle/>
        <a:p>
          <a:endParaRPr lang="en-US"/>
        </a:p>
      </dgm:t>
    </dgm:pt>
    <dgm:pt modelId="{3CAB04E3-1CA2-408D-9BAA-E911B6759AFE}" type="pres">
      <dgm:prSet presAssocID="{A58A9E59-A6B8-42C1-A003-3F987EC9DE9C}" presName="hierRoot3" presStyleCnt="0">
        <dgm:presLayoutVars>
          <dgm:hierBranch val="init"/>
        </dgm:presLayoutVars>
      </dgm:prSet>
      <dgm:spPr/>
    </dgm:pt>
    <dgm:pt modelId="{79B469D6-46B9-45EE-B155-CE32993C1C57}" type="pres">
      <dgm:prSet presAssocID="{A58A9E59-A6B8-42C1-A003-3F987EC9DE9C}" presName="rootComposite3" presStyleCnt="0"/>
      <dgm:spPr/>
    </dgm:pt>
    <dgm:pt modelId="{509D2B82-C392-4C03-9AF2-7E398668FA89}" type="pres">
      <dgm:prSet presAssocID="{A58A9E59-A6B8-42C1-A003-3F987EC9DE9C}" presName="rootText3" presStyleLbl="asst1" presStyleIdx="0" presStyleCnt="1">
        <dgm:presLayoutVars>
          <dgm:chPref val="3"/>
        </dgm:presLayoutVars>
      </dgm:prSet>
      <dgm:spPr/>
      <dgm:t>
        <a:bodyPr/>
        <a:lstStyle/>
        <a:p>
          <a:endParaRPr lang="en-US"/>
        </a:p>
      </dgm:t>
    </dgm:pt>
    <dgm:pt modelId="{6886B9B5-3A70-4153-A2F8-9FEF68C17951}" type="pres">
      <dgm:prSet presAssocID="{A58A9E59-A6B8-42C1-A003-3F987EC9DE9C}" presName="rootConnector3" presStyleLbl="asst1" presStyleIdx="0" presStyleCnt="1"/>
      <dgm:spPr/>
      <dgm:t>
        <a:bodyPr/>
        <a:lstStyle/>
        <a:p>
          <a:endParaRPr lang="en-US"/>
        </a:p>
      </dgm:t>
    </dgm:pt>
    <dgm:pt modelId="{DC61CEA4-0C34-4C2D-A455-DB8CA922E9A0}" type="pres">
      <dgm:prSet presAssocID="{A58A9E59-A6B8-42C1-A003-3F987EC9DE9C}" presName="hierChild6" presStyleCnt="0"/>
      <dgm:spPr/>
    </dgm:pt>
    <dgm:pt modelId="{FB1A1B93-9853-4B85-B343-9D05D5461DF1}" type="pres">
      <dgm:prSet presAssocID="{A58A9E59-A6B8-42C1-A003-3F987EC9DE9C}" presName="hierChild7" presStyleCnt="0"/>
      <dgm:spPr/>
    </dgm:pt>
  </dgm:ptLst>
  <dgm:cxnLst>
    <dgm:cxn modelId="{EC1B9F3D-E1A6-4CDC-87F3-7097FB4016EA}" type="presOf" srcId="{1CF58941-6D35-43EC-88EC-31F6F3720A76}" destId="{5A317D7D-0745-46DF-BC3C-B7441D863939}" srcOrd="1" destOrd="0" presId="urn:microsoft.com/office/officeart/2005/8/layout/orgChart1"/>
    <dgm:cxn modelId="{5B7BDB44-418E-4F11-8851-6DEEF9AF7269}" srcId="{96832958-AC84-478F-B3EE-95E6AC5067DD}" destId="{AFDE3105-02EA-47E5-8B0D-A13B0B40BECB}" srcOrd="1" destOrd="0" parTransId="{5B38D4D0-672A-4C41-8CDA-9287030AF52A}" sibTransId="{F79C878F-4004-4A75-87E6-45E78F66B35F}"/>
    <dgm:cxn modelId="{30C0A540-4F84-4BAC-92EE-58DDA3A1CB39}" srcId="{96832958-AC84-478F-B3EE-95E6AC5067DD}" destId="{A58A9E59-A6B8-42C1-A003-3F987EC9DE9C}" srcOrd="0" destOrd="0" parTransId="{A0C1B7BA-39F1-452E-9324-1A87E285258E}" sibTransId="{8BE3DC94-AA9E-4737-9C02-AB7EF1C02FDD}"/>
    <dgm:cxn modelId="{5CA63DD9-AB7A-4139-8C32-C9850C65FB56}" type="presOf" srcId="{5B38D4D0-672A-4C41-8CDA-9287030AF52A}" destId="{133DC3CA-4BF0-435B-A295-3DC3E5990F7D}" srcOrd="0" destOrd="0" presId="urn:microsoft.com/office/officeart/2005/8/layout/orgChart1"/>
    <dgm:cxn modelId="{D3FB7DBC-1F5A-4F0E-A17C-FD9CC65DFBE3}" type="presOf" srcId="{A58A9E59-A6B8-42C1-A003-3F987EC9DE9C}" destId="{509D2B82-C392-4C03-9AF2-7E398668FA89}" srcOrd="0" destOrd="0" presId="urn:microsoft.com/office/officeart/2005/8/layout/orgChart1"/>
    <dgm:cxn modelId="{ABD3DB09-E715-45F0-82B9-D93C781F898B}" type="presOf" srcId="{AFDE3105-02EA-47E5-8B0D-A13B0B40BECB}" destId="{AC559874-ED10-4B99-89F8-063E6A078010}" srcOrd="0" destOrd="0" presId="urn:microsoft.com/office/officeart/2005/8/layout/orgChart1"/>
    <dgm:cxn modelId="{5BBA5651-A2B8-43B0-AA81-8370BA6B12B1}" type="presOf" srcId="{96832958-AC84-478F-B3EE-95E6AC5067DD}" destId="{21BBC0E5-E9FE-4D5A-BE1E-4D1D24012FA3}" srcOrd="0" destOrd="0" presId="urn:microsoft.com/office/officeart/2005/8/layout/orgChart1"/>
    <dgm:cxn modelId="{33CED595-902F-4051-9354-0FECCF6577C5}" srcId="{A062D02C-2A45-4B8C-8130-B3D9F69BE202}" destId="{96832958-AC84-478F-B3EE-95E6AC5067DD}" srcOrd="0" destOrd="0" parTransId="{1D2827B0-0BAD-4BAA-9C1A-976A0F68AE79}" sibTransId="{D2515439-9C0A-47D0-BD24-86F036B01685}"/>
    <dgm:cxn modelId="{C23665B7-B047-4D3D-8AD6-B58B42C1F3C8}" type="presOf" srcId="{E77A67C0-DE91-4BC6-AAA6-86D5DBCB3D74}" destId="{D8374709-BC01-4606-8BFC-D87120168208}" srcOrd="1" destOrd="0" presId="urn:microsoft.com/office/officeart/2005/8/layout/orgChart1"/>
    <dgm:cxn modelId="{76551B0E-A62C-4663-9FD2-108FE6561F98}" type="presOf" srcId="{96832958-AC84-478F-B3EE-95E6AC5067DD}" destId="{3C7EECB3-8AEA-483B-A0C0-492D55B7E419}" srcOrd="1" destOrd="0" presId="urn:microsoft.com/office/officeart/2005/8/layout/orgChart1"/>
    <dgm:cxn modelId="{61F1C084-CEDD-40FF-86AE-6BC8CC6F52C6}" type="presOf" srcId="{62F7DE43-CC72-440D-8EF3-FC92D52EB3A3}" destId="{B7FEA7F7-33B9-4FEA-92EC-39567AD591AC}" srcOrd="0" destOrd="0" presId="urn:microsoft.com/office/officeart/2005/8/layout/orgChart1"/>
    <dgm:cxn modelId="{8DCC8E3C-5367-41D6-9171-1CB7ED5E6BB6}" type="presOf" srcId="{AFDE3105-02EA-47E5-8B0D-A13B0B40BECB}" destId="{59AEC4D9-9880-4AA5-94CB-4F03EBA94F6F}" srcOrd="1" destOrd="0" presId="urn:microsoft.com/office/officeart/2005/8/layout/orgChart1"/>
    <dgm:cxn modelId="{47FDB0AE-4F7A-4976-A2F5-30ABA68028A7}" srcId="{96832958-AC84-478F-B3EE-95E6AC5067DD}" destId="{E77A67C0-DE91-4BC6-AAA6-86D5DBCB3D74}" srcOrd="2" destOrd="0" parTransId="{62F7DE43-CC72-440D-8EF3-FC92D52EB3A3}" sibTransId="{62F568D5-B43D-45D5-86DF-892CF14D1A45}"/>
    <dgm:cxn modelId="{75442F87-0607-44A9-BB70-2A26A0BF44C7}" type="presOf" srcId="{E7DCED66-591D-44C3-9B46-17D10B5C8A27}" destId="{A7B1CB4A-45C3-4514-BBC4-12D94C6EF056}" srcOrd="0" destOrd="0" presId="urn:microsoft.com/office/officeart/2005/8/layout/orgChart1"/>
    <dgm:cxn modelId="{C27BAB2E-7199-4CF0-8611-83DF236328DA}" type="presOf" srcId="{A58A9E59-A6B8-42C1-A003-3F987EC9DE9C}" destId="{6886B9B5-3A70-4153-A2F8-9FEF68C17951}" srcOrd="1" destOrd="0" presId="urn:microsoft.com/office/officeart/2005/8/layout/orgChart1"/>
    <dgm:cxn modelId="{48C428FE-25FE-4344-89A0-33E64D8201B6}" srcId="{96832958-AC84-478F-B3EE-95E6AC5067DD}" destId="{1CF58941-6D35-43EC-88EC-31F6F3720A76}" srcOrd="3" destOrd="0" parTransId="{E7DCED66-591D-44C3-9B46-17D10B5C8A27}" sibTransId="{5B1BBAD2-D39D-4609-A2BB-0ACA031A1E06}"/>
    <dgm:cxn modelId="{2FA6F35F-7D79-403C-9A17-00610A53405B}" type="presOf" srcId="{E77A67C0-DE91-4BC6-AAA6-86D5DBCB3D74}" destId="{7C0C97C4-CC2C-4576-9670-53DF6F22B4F7}" srcOrd="0" destOrd="0" presId="urn:microsoft.com/office/officeart/2005/8/layout/orgChart1"/>
    <dgm:cxn modelId="{E8AF5A23-D5F7-467E-9976-82B3DD9CD680}" type="presOf" srcId="{1CF58941-6D35-43EC-88EC-31F6F3720A76}" destId="{250BE7C7-BE04-4F26-B2E5-3B8E61CC85CA}" srcOrd="0" destOrd="0" presId="urn:microsoft.com/office/officeart/2005/8/layout/orgChart1"/>
    <dgm:cxn modelId="{2DD29E2B-7647-424B-8A40-09118F36A6DF}" type="presOf" srcId="{A0C1B7BA-39F1-452E-9324-1A87E285258E}" destId="{392C1EBB-70FA-4E5F-91EE-0B9A05D55ED7}" srcOrd="0" destOrd="0" presId="urn:microsoft.com/office/officeart/2005/8/layout/orgChart1"/>
    <dgm:cxn modelId="{6195678F-5F19-428C-9760-954DE6936796}" type="presOf" srcId="{A062D02C-2A45-4B8C-8130-B3D9F69BE202}" destId="{D92711F3-3ECD-49B5-8D14-C8E7897F5255}" srcOrd="0" destOrd="0" presId="urn:microsoft.com/office/officeart/2005/8/layout/orgChart1"/>
    <dgm:cxn modelId="{DF185DA6-D518-4FFE-AF9C-1F6B3C5A17CF}" type="presParOf" srcId="{D92711F3-3ECD-49B5-8D14-C8E7897F5255}" destId="{E9FE4BCD-29F4-47DC-8B67-40614D161AA4}" srcOrd="0" destOrd="0" presId="urn:microsoft.com/office/officeart/2005/8/layout/orgChart1"/>
    <dgm:cxn modelId="{D99CC9EB-4283-4E74-9CE9-1CA7D17D2430}" type="presParOf" srcId="{E9FE4BCD-29F4-47DC-8B67-40614D161AA4}" destId="{E40B47D5-D5D0-49A1-BCA8-A733DACC6C1C}" srcOrd="0" destOrd="0" presId="urn:microsoft.com/office/officeart/2005/8/layout/orgChart1"/>
    <dgm:cxn modelId="{0633BB58-1A92-4A3D-847E-65C333F565FA}" type="presParOf" srcId="{E40B47D5-D5D0-49A1-BCA8-A733DACC6C1C}" destId="{21BBC0E5-E9FE-4D5A-BE1E-4D1D24012FA3}" srcOrd="0" destOrd="0" presId="urn:microsoft.com/office/officeart/2005/8/layout/orgChart1"/>
    <dgm:cxn modelId="{2FC4981E-AB9E-4DDD-ADE2-BA50E8CC78FD}" type="presParOf" srcId="{E40B47D5-D5D0-49A1-BCA8-A733DACC6C1C}" destId="{3C7EECB3-8AEA-483B-A0C0-492D55B7E419}" srcOrd="1" destOrd="0" presId="urn:microsoft.com/office/officeart/2005/8/layout/orgChart1"/>
    <dgm:cxn modelId="{C87102DC-2CDD-4B05-9FC3-531F77C40396}" type="presParOf" srcId="{E9FE4BCD-29F4-47DC-8B67-40614D161AA4}" destId="{C78FF457-EEBE-4873-8F42-EF89D7EAEBAA}" srcOrd="1" destOrd="0" presId="urn:microsoft.com/office/officeart/2005/8/layout/orgChart1"/>
    <dgm:cxn modelId="{543D9974-FC08-4258-8C7B-181A39DE6716}" type="presParOf" srcId="{C78FF457-EEBE-4873-8F42-EF89D7EAEBAA}" destId="{133DC3CA-4BF0-435B-A295-3DC3E5990F7D}" srcOrd="0" destOrd="0" presId="urn:microsoft.com/office/officeart/2005/8/layout/orgChart1"/>
    <dgm:cxn modelId="{180B9317-07BD-49DB-8F7F-DA740B3FCCA1}" type="presParOf" srcId="{C78FF457-EEBE-4873-8F42-EF89D7EAEBAA}" destId="{80F52B7D-50B5-4B29-9815-BBE0343832B0}" srcOrd="1" destOrd="0" presId="urn:microsoft.com/office/officeart/2005/8/layout/orgChart1"/>
    <dgm:cxn modelId="{85EB7735-DDBC-4DC8-8063-B79D932CAAA8}" type="presParOf" srcId="{80F52B7D-50B5-4B29-9815-BBE0343832B0}" destId="{E507AAC2-E2F2-4F46-BC87-D71633AA78F1}" srcOrd="0" destOrd="0" presId="urn:microsoft.com/office/officeart/2005/8/layout/orgChart1"/>
    <dgm:cxn modelId="{E11CCB51-462E-4B52-BA9D-F6A46E5A9DF0}" type="presParOf" srcId="{E507AAC2-E2F2-4F46-BC87-D71633AA78F1}" destId="{AC559874-ED10-4B99-89F8-063E6A078010}" srcOrd="0" destOrd="0" presId="urn:microsoft.com/office/officeart/2005/8/layout/orgChart1"/>
    <dgm:cxn modelId="{25BAE78C-8DEF-49BC-9443-4FC6A22B87BF}" type="presParOf" srcId="{E507AAC2-E2F2-4F46-BC87-D71633AA78F1}" destId="{59AEC4D9-9880-4AA5-94CB-4F03EBA94F6F}" srcOrd="1" destOrd="0" presId="urn:microsoft.com/office/officeart/2005/8/layout/orgChart1"/>
    <dgm:cxn modelId="{CBDDCB1F-4420-4069-9F91-F423E1835F10}" type="presParOf" srcId="{80F52B7D-50B5-4B29-9815-BBE0343832B0}" destId="{E88BB75E-2419-4DD1-9548-69D2A34ACC42}" srcOrd="1" destOrd="0" presId="urn:microsoft.com/office/officeart/2005/8/layout/orgChart1"/>
    <dgm:cxn modelId="{D8B64E97-1B59-4BC3-8A04-70F869C486B8}" type="presParOf" srcId="{80F52B7D-50B5-4B29-9815-BBE0343832B0}" destId="{FCF3B06E-4B26-4A06-AF1B-26A6D6E3F4B8}" srcOrd="2" destOrd="0" presId="urn:microsoft.com/office/officeart/2005/8/layout/orgChart1"/>
    <dgm:cxn modelId="{834BA580-5987-474C-B56C-7D0D35232EDE}" type="presParOf" srcId="{C78FF457-EEBE-4873-8F42-EF89D7EAEBAA}" destId="{B7FEA7F7-33B9-4FEA-92EC-39567AD591AC}" srcOrd="2" destOrd="0" presId="urn:microsoft.com/office/officeart/2005/8/layout/orgChart1"/>
    <dgm:cxn modelId="{F2CF7F5B-8E17-402C-84FA-2651E08AC82C}" type="presParOf" srcId="{C78FF457-EEBE-4873-8F42-EF89D7EAEBAA}" destId="{AFF2D1C9-405A-4A4D-A0F8-B65915F2F161}" srcOrd="3" destOrd="0" presId="urn:microsoft.com/office/officeart/2005/8/layout/orgChart1"/>
    <dgm:cxn modelId="{955F2223-6AD2-4776-A05D-CC638083FCD6}" type="presParOf" srcId="{AFF2D1C9-405A-4A4D-A0F8-B65915F2F161}" destId="{9D07D806-A0FA-495E-AFE7-A6C3378A18C3}" srcOrd="0" destOrd="0" presId="urn:microsoft.com/office/officeart/2005/8/layout/orgChart1"/>
    <dgm:cxn modelId="{60382A79-2FB1-4602-823F-B0C6027DA4B6}" type="presParOf" srcId="{9D07D806-A0FA-495E-AFE7-A6C3378A18C3}" destId="{7C0C97C4-CC2C-4576-9670-53DF6F22B4F7}" srcOrd="0" destOrd="0" presId="urn:microsoft.com/office/officeart/2005/8/layout/orgChart1"/>
    <dgm:cxn modelId="{2C9CE343-AE28-45C2-81A7-8244CB77EAF7}" type="presParOf" srcId="{9D07D806-A0FA-495E-AFE7-A6C3378A18C3}" destId="{D8374709-BC01-4606-8BFC-D87120168208}" srcOrd="1" destOrd="0" presId="urn:microsoft.com/office/officeart/2005/8/layout/orgChart1"/>
    <dgm:cxn modelId="{51F0D6C2-2951-412C-9DEC-6BA071EEFA93}" type="presParOf" srcId="{AFF2D1C9-405A-4A4D-A0F8-B65915F2F161}" destId="{AD8F4ED6-252F-4D39-B1BE-052981106F7D}" srcOrd="1" destOrd="0" presId="urn:microsoft.com/office/officeart/2005/8/layout/orgChart1"/>
    <dgm:cxn modelId="{8C9E07D9-4C89-4FD5-9B69-74FD29132311}" type="presParOf" srcId="{AFF2D1C9-405A-4A4D-A0F8-B65915F2F161}" destId="{D144EA1C-91AD-4F6C-879E-82467E59D63A}" srcOrd="2" destOrd="0" presId="urn:microsoft.com/office/officeart/2005/8/layout/orgChart1"/>
    <dgm:cxn modelId="{2EB8BBD0-CFA0-44E6-AEE4-4807D5A8000D}" type="presParOf" srcId="{C78FF457-EEBE-4873-8F42-EF89D7EAEBAA}" destId="{A7B1CB4A-45C3-4514-BBC4-12D94C6EF056}" srcOrd="4" destOrd="0" presId="urn:microsoft.com/office/officeart/2005/8/layout/orgChart1"/>
    <dgm:cxn modelId="{9F402BCC-1441-41A1-8C12-D6947CEE5282}" type="presParOf" srcId="{C78FF457-EEBE-4873-8F42-EF89D7EAEBAA}" destId="{ABB12BA2-B3E2-4E8C-95D1-405FBD8CD4F1}" srcOrd="5" destOrd="0" presId="urn:microsoft.com/office/officeart/2005/8/layout/orgChart1"/>
    <dgm:cxn modelId="{DB570408-B0FF-4CF7-AA0C-4FC734108E1C}" type="presParOf" srcId="{ABB12BA2-B3E2-4E8C-95D1-405FBD8CD4F1}" destId="{77055986-1B0C-4A94-BD02-B0F716CD522E}" srcOrd="0" destOrd="0" presId="urn:microsoft.com/office/officeart/2005/8/layout/orgChart1"/>
    <dgm:cxn modelId="{BD6820FC-7715-4A22-B089-D57C653B9EC0}" type="presParOf" srcId="{77055986-1B0C-4A94-BD02-B0F716CD522E}" destId="{250BE7C7-BE04-4F26-B2E5-3B8E61CC85CA}" srcOrd="0" destOrd="0" presId="urn:microsoft.com/office/officeart/2005/8/layout/orgChart1"/>
    <dgm:cxn modelId="{9F20252E-27FE-48BE-A022-E3E66EAA68DD}" type="presParOf" srcId="{77055986-1B0C-4A94-BD02-B0F716CD522E}" destId="{5A317D7D-0745-46DF-BC3C-B7441D863939}" srcOrd="1" destOrd="0" presId="urn:microsoft.com/office/officeart/2005/8/layout/orgChart1"/>
    <dgm:cxn modelId="{0E3363D0-EB90-4677-A1C7-B3D497A9D612}" type="presParOf" srcId="{ABB12BA2-B3E2-4E8C-95D1-405FBD8CD4F1}" destId="{7E2C79CD-A705-40D2-9195-4EB32CBD060A}" srcOrd="1" destOrd="0" presId="urn:microsoft.com/office/officeart/2005/8/layout/orgChart1"/>
    <dgm:cxn modelId="{1D870619-03AA-4A2C-9822-59E04CD6CC6D}" type="presParOf" srcId="{ABB12BA2-B3E2-4E8C-95D1-405FBD8CD4F1}" destId="{ABE726B8-7E41-4C41-8193-C9BAE2D39904}" srcOrd="2" destOrd="0" presId="urn:microsoft.com/office/officeart/2005/8/layout/orgChart1"/>
    <dgm:cxn modelId="{DAA58688-043E-4AA9-9C3C-9A977BD7A2EF}" type="presParOf" srcId="{E9FE4BCD-29F4-47DC-8B67-40614D161AA4}" destId="{88E59E13-B265-489E-A240-DB84A78F1611}" srcOrd="2" destOrd="0" presId="urn:microsoft.com/office/officeart/2005/8/layout/orgChart1"/>
    <dgm:cxn modelId="{317AD130-C5E3-4F4D-933B-F9DD1B09D886}" type="presParOf" srcId="{88E59E13-B265-489E-A240-DB84A78F1611}" destId="{392C1EBB-70FA-4E5F-91EE-0B9A05D55ED7}" srcOrd="0" destOrd="0" presId="urn:microsoft.com/office/officeart/2005/8/layout/orgChart1"/>
    <dgm:cxn modelId="{FE0BDC2B-2260-4E38-9498-89398783478C}" type="presParOf" srcId="{88E59E13-B265-489E-A240-DB84A78F1611}" destId="{3CAB04E3-1CA2-408D-9BAA-E911B6759AFE}" srcOrd="1" destOrd="0" presId="urn:microsoft.com/office/officeart/2005/8/layout/orgChart1"/>
    <dgm:cxn modelId="{BC62F274-19C7-4FAE-A5B2-94CDABDAF727}" type="presParOf" srcId="{3CAB04E3-1CA2-408D-9BAA-E911B6759AFE}" destId="{79B469D6-46B9-45EE-B155-CE32993C1C57}" srcOrd="0" destOrd="0" presId="urn:microsoft.com/office/officeart/2005/8/layout/orgChart1"/>
    <dgm:cxn modelId="{2C0DD578-595A-4FB0-967B-EF4E9D919B2D}" type="presParOf" srcId="{79B469D6-46B9-45EE-B155-CE32993C1C57}" destId="{509D2B82-C392-4C03-9AF2-7E398668FA89}" srcOrd="0" destOrd="0" presId="urn:microsoft.com/office/officeart/2005/8/layout/orgChart1"/>
    <dgm:cxn modelId="{020E683C-A690-43EC-819B-28A1F677778C}" type="presParOf" srcId="{79B469D6-46B9-45EE-B155-CE32993C1C57}" destId="{6886B9B5-3A70-4153-A2F8-9FEF68C17951}" srcOrd="1" destOrd="0" presId="urn:microsoft.com/office/officeart/2005/8/layout/orgChart1"/>
    <dgm:cxn modelId="{A68363A3-F0AC-4240-B0BF-A83CF14EC1E1}" type="presParOf" srcId="{3CAB04E3-1CA2-408D-9BAA-E911B6759AFE}" destId="{DC61CEA4-0C34-4C2D-A455-DB8CA922E9A0}" srcOrd="1" destOrd="0" presId="urn:microsoft.com/office/officeart/2005/8/layout/orgChart1"/>
    <dgm:cxn modelId="{227A58C4-AD75-4157-9D53-BC97A187CA33}" type="presParOf" srcId="{3CAB04E3-1CA2-408D-9BAA-E911B6759AFE}" destId="{FB1A1B93-9853-4B85-B343-9D05D5461DF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B3B39D-778A-4EFA-BF96-3F9DC4A0282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B21E1D83-A013-403E-877B-711463ADB63F}">
      <dgm:prSet phldrT="[Text]"/>
      <dgm:spPr/>
      <dgm:t>
        <a:bodyPr/>
        <a:lstStyle/>
        <a:p>
          <a:r>
            <a:rPr lang="en-US" dirty="0" smtClean="0"/>
            <a:t>          CATADROMOUS</a:t>
          </a:r>
          <a:endParaRPr lang="en-US" dirty="0"/>
        </a:p>
      </dgm:t>
    </dgm:pt>
    <dgm:pt modelId="{6C76A40B-BAF2-4EF2-9C57-6D1264182A66}" type="parTrans" cxnId="{FC91D456-B2D6-424C-BD8F-3C9802C14093}">
      <dgm:prSet/>
      <dgm:spPr/>
      <dgm:t>
        <a:bodyPr/>
        <a:lstStyle/>
        <a:p>
          <a:endParaRPr lang="en-US"/>
        </a:p>
      </dgm:t>
    </dgm:pt>
    <dgm:pt modelId="{C0944E26-134F-41DD-83BC-A676CBF47102}" type="sibTrans" cxnId="{FC91D456-B2D6-424C-BD8F-3C9802C14093}">
      <dgm:prSet/>
      <dgm:spPr/>
      <dgm:t>
        <a:bodyPr/>
        <a:lstStyle/>
        <a:p>
          <a:endParaRPr lang="en-US"/>
        </a:p>
      </dgm:t>
    </dgm:pt>
    <dgm:pt modelId="{9D53AEF9-2E02-478E-8E7C-3A436991E03B}">
      <dgm:prSet phldrT="[Text]"/>
      <dgm:spPr/>
      <dgm:t>
        <a:bodyPr/>
        <a:lstStyle/>
        <a:p>
          <a:r>
            <a:rPr lang="en-US" dirty="0" smtClean="0">
              <a:solidFill>
                <a:srgbClr val="33CC33"/>
              </a:solidFill>
            </a:rPr>
            <a:t>FROM FRESH WATER TO SEA WATER</a:t>
          </a:r>
          <a:endParaRPr lang="en-US" dirty="0">
            <a:solidFill>
              <a:srgbClr val="33CC33"/>
            </a:solidFill>
          </a:endParaRPr>
        </a:p>
      </dgm:t>
    </dgm:pt>
    <dgm:pt modelId="{4F1E5682-6813-4451-8DF1-CC36131D7C30}" type="parTrans" cxnId="{D12395AC-8ECA-46FD-9353-B40A6E72F64C}">
      <dgm:prSet/>
      <dgm:spPr/>
      <dgm:t>
        <a:bodyPr/>
        <a:lstStyle/>
        <a:p>
          <a:endParaRPr lang="en-US"/>
        </a:p>
      </dgm:t>
    </dgm:pt>
    <dgm:pt modelId="{4AE11D71-AB00-4C5F-8DBE-6CD3E7E2C382}" type="sibTrans" cxnId="{D12395AC-8ECA-46FD-9353-B40A6E72F64C}">
      <dgm:prSet/>
      <dgm:spPr/>
      <dgm:t>
        <a:bodyPr/>
        <a:lstStyle/>
        <a:p>
          <a:endParaRPr lang="en-US"/>
        </a:p>
      </dgm:t>
    </dgm:pt>
    <dgm:pt modelId="{0530F979-B6D3-435E-B622-1883026392DF}">
      <dgm:prSet phldrT="[Text]"/>
      <dgm:spPr/>
      <dgm:t>
        <a:bodyPr/>
        <a:lstStyle/>
        <a:p>
          <a:r>
            <a:rPr lang="en-US" dirty="0" smtClean="0"/>
            <a:t>          ANADROMOUS</a:t>
          </a:r>
          <a:endParaRPr lang="en-US" dirty="0"/>
        </a:p>
      </dgm:t>
    </dgm:pt>
    <dgm:pt modelId="{816D467F-9CE9-4D7E-AC60-6F3817857EF1}" type="parTrans" cxnId="{9DBBDC60-8A7D-4404-8DE5-51AC7D3BC979}">
      <dgm:prSet/>
      <dgm:spPr/>
      <dgm:t>
        <a:bodyPr/>
        <a:lstStyle/>
        <a:p>
          <a:endParaRPr lang="en-US"/>
        </a:p>
      </dgm:t>
    </dgm:pt>
    <dgm:pt modelId="{0B686F96-4EF2-463C-8A66-44E83951DB05}" type="sibTrans" cxnId="{9DBBDC60-8A7D-4404-8DE5-51AC7D3BC979}">
      <dgm:prSet/>
      <dgm:spPr/>
      <dgm:t>
        <a:bodyPr/>
        <a:lstStyle/>
        <a:p>
          <a:endParaRPr lang="en-US"/>
        </a:p>
      </dgm:t>
    </dgm:pt>
    <dgm:pt modelId="{5654D372-3B9B-4DDC-8B59-DA5BBF16263F}">
      <dgm:prSet phldrT="[Text]"/>
      <dgm:spPr/>
      <dgm:t>
        <a:bodyPr/>
        <a:lstStyle/>
        <a:p>
          <a:r>
            <a:rPr lang="en-US" dirty="0" smtClean="0">
              <a:solidFill>
                <a:srgbClr val="33CC33"/>
              </a:solidFill>
            </a:rPr>
            <a:t>FROM SEA WATER TO FRESH WATER</a:t>
          </a:r>
          <a:endParaRPr lang="en-US" dirty="0">
            <a:solidFill>
              <a:srgbClr val="33CC33"/>
            </a:solidFill>
          </a:endParaRPr>
        </a:p>
      </dgm:t>
    </dgm:pt>
    <dgm:pt modelId="{0709F041-0D84-4B61-BEE8-BB27011286D9}" type="parTrans" cxnId="{2AA9B0A2-BF9E-494B-8D77-A7E02A50137F}">
      <dgm:prSet/>
      <dgm:spPr/>
      <dgm:t>
        <a:bodyPr/>
        <a:lstStyle/>
        <a:p>
          <a:endParaRPr lang="en-US"/>
        </a:p>
      </dgm:t>
    </dgm:pt>
    <dgm:pt modelId="{EC2C9E5D-F63B-4E93-8899-C18E34A04E73}" type="sibTrans" cxnId="{2AA9B0A2-BF9E-494B-8D77-A7E02A50137F}">
      <dgm:prSet/>
      <dgm:spPr/>
      <dgm:t>
        <a:bodyPr/>
        <a:lstStyle/>
        <a:p>
          <a:endParaRPr lang="en-US"/>
        </a:p>
      </dgm:t>
    </dgm:pt>
    <dgm:pt modelId="{5D8DA269-D063-4A1C-A297-83EF51AFE33C}" type="pres">
      <dgm:prSet presAssocID="{B8B3B39D-778A-4EFA-BF96-3F9DC4A02821}" presName="linear" presStyleCnt="0">
        <dgm:presLayoutVars>
          <dgm:animLvl val="lvl"/>
          <dgm:resizeHandles val="exact"/>
        </dgm:presLayoutVars>
      </dgm:prSet>
      <dgm:spPr/>
      <dgm:t>
        <a:bodyPr/>
        <a:lstStyle/>
        <a:p>
          <a:endParaRPr lang="en-US"/>
        </a:p>
      </dgm:t>
    </dgm:pt>
    <dgm:pt modelId="{8AB11883-616C-4356-ACE9-11471CCAA3DF}" type="pres">
      <dgm:prSet presAssocID="{B21E1D83-A013-403E-877B-711463ADB63F}" presName="parentText" presStyleLbl="node1" presStyleIdx="0" presStyleCnt="2">
        <dgm:presLayoutVars>
          <dgm:chMax val="0"/>
          <dgm:bulletEnabled val="1"/>
        </dgm:presLayoutVars>
      </dgm:prSet>
      <dgm:spPr/>
      <dgm:t>
        <a:bodyPr/>
        <a:lstStyle/>
        <a:p>
          <a:endParaRPr lang="en-US"/>
        </a:p>
      </dgm:t>
    </dgm:pt>
    <dgm:pt modelId="{8EF93266-180C-4CAE-9075-D4AA2EF5E80F}" type="pres">
      <dgm:prSet presAssocID="{B21E1D83-A013-403E-877B-711463ADB63F}" presName="childText" presStyleLbl="revTx" presStyleIdx="0" presStyleCnt="2">
        <dgm:presLayoutVars>
          <dgm:bulletEnabled val="1"/>
        </dgm:presLayoutVars>
      </dgm:prSet>
      <dgm:spPr/>
      <dgm:t>
        <a:bodyPr/>
        <a:lstStyle/>
        <a:p>
          <a:endParaRPr lang="en-US"/>
        </a:p>
      </dgm:t>
    </dgm:pt>
    <dgm:pt modelId="{6A505856-F656-409C-B571-27427635D520}" type="pres">
      <dgm:prSet presAssocID="{0530F979-B6D3-435E-B622-1883026392DF}" presName="parentText" presStyleLbl="node1" presStyleIdx="1" presStyleCnt="2">
        <dgm:presLayoutVars>
          <dgm:chMax val="0"/>
          <dgm:bulletEnabled val="1"/>
        </dgm:presLayoutVars>
      </dgm:prSet>
      <dgm:spPr/>
      <dgm:t>
        <a:bodyPr/>
        <a:lstStyle/>
        <a:p>
          <a:endParaRPr lang="en-US"/>
        </a:p>
      </dgm:t>
    </dgm:pt>
    <dgm:pt modelId="{7F6129B4-9AF1-4595-9F6C-553D70C86464}" type="pres">
      <dgm:prSet presAssocID="{0530F979-B6D3-435E-B622-1883026392DF}" presName="childText" presStyleLbl="revTx" presStyleIdx="1" presStyleCnt="2">
        <dgm:presLayoutVars>
          <dgm:bulletEnabled val="1"/>
        </dgm:presLayoutVars>
      </dgm:prSet>
      <dgm:spPr/>
      <dgm:t>
        <a:bodyPr/>
        <a:lstStyle/>
        <a:p>
          <a:endParaRPr lang="en-US"/>
        </a:p>
      </dgm:t>
    </dgm:pt>
  </dgm:ptLst>
  <dgm:cxnLst>
    <dgm:cxn modelId="{988F2150-D156-410C-A96C-2F32784C06E9}" type="presOf" srcId="{B21E1D83-A013-403E-877B-711463ADB63F}" destId="{8AB11883-616C-4356-ACE9-11471CCAA3DF}" srcOrd="0" destOrd="0" presId="urn:microsoft.com/office/officeart/2005/8/layout/vList2"/>
    <dgm:cxn modelId="{FC91D456-B2D6-424C-BD8F-3C9802C14093}" srcId="{B8B3B39D-778A-4EFA-BF96-3F9DC4A02821}" destId="{B21E1D83-A013-403E-877B-711463ADB63F}" srcOrd="0" destOrd="0" parTransId="{6C76A40B-BAF2-4EF2-9C57-6D1264182A66}" sibTransId="{C0944E26-134F-41DD-83BC-A676CBF47102}"/>
    <dgm:cxn modelId="{1375C509-35A5-46A4-95AA-8F0ABB6C1C7D}" type="presOf" srcId="{5654D372-3B9B-4DDC-8B59-DA5BBF16263F}" destId="{7F6129B4-9AF1-4595-9F6C-553D70C86464}" srcOrd="0" destOrd="0" presId="urn:microsoft.com/office/officeart/2005/8/layout/vList2"/>
    <dgm:cxn modelId="{51DB24E4-A76F-4BF8-9566-37C9B3F75BDF}" type="presOf" srcId="{9D53AEF9-2E02-478E-8E7C-3A436991E03B}" destId="{8EF93266-180C-4CAE-9075-D4AA2EF5E80F}" srcOrd="0" destOrd="0" presId="urn:microsoft.com/office/officeart/2005/8/layout/vList2"/>
    <dgm:cxn modelId="{D12395AC-8ECA-46FD-9353-B40A6E72F64C}" srcId="{B21E1D83-A013-403E-877B-711463ADB63F}" destId="{9D53AEF9-2E02-478E-8E7C-3A436991E03B}" srcOrd="0" destOrd="0" parTransId="{4F1E5682-6813-4451-8DF1-CC36131D7C30}" sibTransId="{4AE11D71-AB00-4C5F-8DBE-6CD3E7E2C382}"/>
    <dgm:cxn modelId="{38097901-8CA6-4BC8-ACAA-9C8FF9D377BE}" type="presOf" srcId="{0530F979-B6D3-435E-B622-1883026392DF}" destId="{6A505856-F656-409C-B571-27427635D520}" srcOrd="0" destOrd="0" presId="urn:microsoft.com/office/officeart/2005/8/layout/vList2"/>
    <dgm:cxn modelId="{69DFAA7B-1457-4D14-95A1-55519310F626}" type="presOf" srcId="{B8B3B39D-778A-4EFA-BF96-3F9DC4A02821}" destId="{5D8DA269-D063-4A1C-A297-83EF51AFE33C}" srcOrd="0" destOrd="0" presId="urn:microsoft.com/office/officeart/2005/8/layout/vList2"/>
    <dgm:cxn modelId="{9DBBDC60-8A7D-4404-8DE5-51AC7D3BC979}" srcId="{B8B3B39D-778A-4EFA-BF96-3F9DC4A02821}" destId="{0530F979-B6D3-435E-B622-1883026392DF}" srcOrd="1" destOrd="0" parTransId="{816D467F-9CE9-4D7E-AC60-6F3817857EF1}" sibTransId="{0B686F96-4EF2-463C-8A66-44E83951DB05}"/>
    <dgm:cxn modelId="{2AA9B0A2-BF9E-494B-8D77-A7E02A50137F}" srcId="{0530F979-B6D3-435E-B622-1883026392DF}" destId="{5654D372-3B9B-4DDC-8B59-DA5BBF16263F}" srcOrd="0" destOrd="0" parTransId="{0709F041-0D84-4B61-BEE8-BB27011286D9}" sibTransId="{EC2C9E5D-F63B-4E93-8899-C18E34A04E73}"/>
    <dgm:cxn modelId="{AE0E1106-D0EA-4590-B0EF-65EB2170D246}" type="presParOf" srcId="{5D8DA269-D063-4A1C-A297-83EF51AFE33C}" destId="{8AB11883-616C-4356-ACE9-11471CCAA3DF}" srcOrd="0" destOrd="0" presId="urn:microsoft.com/office/officeart/2005/8/layout/vList2"/>
    <dgm:cxn modelId="{4A7B49A7-2632-4890-8C10-00944117EE92}" type="presParOf" srcId="{5D8DA269-D063-4A1C-A297-83EF51AFE33C}" destId="{8EF93266-180C-4CAE-9075-D4AA2EF5E80F}" srcOrd="1" destOrd="0" presId="urn:microsoft.com/office/officeart/2005/8/layout/vList2"/>
    <dgm:cxn modelId="{34D00BF2-8D4F-45D2-82D4-DF7A8D626D78}" type="presParOf" srcId="{5D8DA269-D063-4A1C-A297-83EF51AFE33C}" destId="{6A505856-F656-409C-B571-27427635D520}" srcOrd="2" destOrd="0" presId="urn:microsoft.com/office/officeart/2005/8/layout/vList2"/>
    <dgm:cxn modelId="{ECD8435D-4355-48EE-A0D5-992E699B40BE}" type="presParOf" srcId="{5D8DA269-D063-4A1C-A297-83EF51AFE33C}" destId="{7F6129B4-9AF1-4595-9F6C-553D70C86464}"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1EBB-70FA-4E5F-91EE-0B9A05D55ED7}">
      <dsp:nvSpPr>
        <dsp:cNvPr id="0" name=""/>
        <dsp:cNvSpPr/>
      </dsp:nvSpPr>
      <dsp:spPr>
        <a:xfrm>
          <a:off x="3731150" y="919757"/>
          <a:ext cx="193149" cy="846177"/>
        </a:xfrm>
        <a:custGeom>
          <a:avLst/>
          <a:gdLst/>
          <a:ahLst/>
          <a:cxnLst/>
          <a:rect l="0" t="0" r="0" b="0"/>
          <a:pathLst>
            <a:path>
              <a:moveTo>
                <a:pt x="193149" y="0"/>
              </a:moveTo>
              <a:lnTo>
                <a:pt x="193149" y="846177"/>
              </a:lnTo>
              <a:lnTo>
                <a:pt x="0" y="846177"/>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7B1CB4A-45C3-4514-BBC4-12D94C6EF056}">
      <dsp:nvSpPr>
        <dsp:cNvPr id="0" name=""/>
        <dsp:cNvSpPr/>
      </dsp:nvSpPr>
      <dsp:spPr>
        <a:xfrm>
          <a:off x="3924300" y="919757"/>
          <a:ext cx="2225813" cy="1692354"/>
        </a:xfrm>
        <a:custGeom>
          <a:avLst/>
          <a:gdLst/>
          <a:ahLst/>
          <a:cxnLst/>
          <a:rect l="0" t="0" r="0" b="0"/>
          <a:pathLst>
            <a:path>
              <a:moveTo>
                <a:pt x="0" y="0"/>
              </a:moveTo>
              <a:lnTo>
                <a:pt x="0" y="1499205"/>
              </a:lnTo>
              <a:lnTo>
                <a:pt x="2225813" y="1499205"/>
              </a:lnTo>
              <a:lnTo>
                <a:pt x="2225813" y="1692354"/>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7FEA7F7-33B9-4FEA-92EC-39567AD591AC}">
      <dsp:nvSpPr>
        <dsp:cNvPr id="0" name=""/>
        <dsp:cNvSpPr/>
      </dsp:nvSpPr>
      <dsp:spPr>
        <a:xfrm>
          <a:off x="3878580" y="919757"/>
          <a:ext cx="91440" cy="1692354"/>
        </a:xfrm>
        <a:custGeom>
          <a:avLst/>
          <a:gdLst/>
          <a:ahLst/>
          <a:cxnLst/>
          <a:rect l="0" t="0" r="0" b="0"/>
          <a:pathLst>
            <a:path>
              <a:moveTo>
                <a:pt x="45720" y="0"/>
              </a:moveTo>
              <a:lnTo>
                <a:pt x="45720" y="1692354"/>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33DC3CA-4BF0-435B-A295-3DC3E5990F7D}">
      <dsp:nvSpPr>
        <dsp:cNvPr id="0" name=""/>
        <dsp:cNvSpPr/>
      </dsp:nvSpPr>
      <dsp:spPr>
        <a:xfrm>
          <a:off x="1698486" y="919757"/>
          <a:ext cx="2225813" cy="1692354"/>
        </a:xfrm>
        <a:custGeom>
          <a:avLst/>
          <a:gdLst/>
          <a:ahLst/>
          <a:cxnLst/>
          <a:rect l="0" t="0" r="0" b="0"/>
          <a:pathLst>
            <a:path>
              <a:moveTo>
                <a:pt x="2225813" y="0"/>
              </a:moveTo>
              <a:lnTo>
                <a:pt x="2225813" y="1499205"/>
              </a:lnTo>
              <a:lnTo>
                <a:pt x="0" y="1499205"/>
              </a:lnTo>
              <a:lnTo>
                <a:pt x="0" y="1692354"/>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1BBC0E5-E9FE-4D5A-BE1E-4D1D24012FA3}">
      <dsp:nvSpPr>
        <dsp:cNvPr id="0" name=""/>
        <dsp:cNvSpPr/>
      </dsp:nvSpPr>
      <dsp:spPr>
        <a:xfrm>
          <a:off x="3004542" y="0"/>
          <a:ext cx="1839515" cy="91975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FISH MIGRATION</a:t>
          </a:r>
          <a:endParaRPr lang="en-US" sz="1500" kern="1200" dirty="0"/>
        </a:p>
      </dsp:txBody>
      <dsp:txXfrm>
        <a:off x="3004542" y="0"/>
        <a:ext cx="1839515" cy="919757"/>
      </dsp:txXfrm>
    </dsp:sp>
    <dsp:sp modelId="{AC559874-ED10-4B99-89F8-063E6A078010}">
      <dsp:nvSpPr>
        <dsp:cNvPr id="0" name=""/>
        <dsp:cNvSpPr/>
      </dsp:nvSpPr>
      <dsp:spPr>
        <a:xfrm>
          <a:off x="778728" y="2612112"/>
          <a:ext cx="1839515" cy="91975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POTAMODROMOUS</a:t>
          </a:r>
          <a:endParaRPr lang="en-US" sz="1500" kern="1200" dirty="0"/>
        </a:p>
      </dsp:txBody>
      <dsp:txXfrm>
        <a:off x="778728" y="2612112"/>
        <a:ext cx="1839515" cy="919757"/>
      </dsp:txXfrm>
    </dsp:sp>
    <dsp:sp modelId="{7C0C97C4-CC2C-4576-9670-53DF6F22B4F7}">
      <dsp:nvSpPr>
        <dsp:cNvPr id="0" name=""/>
        <dsp:cNvSpPr/>
      </dsp:nvSpPr>
      <dsp:spPr>
        <a:xfrm>
          <a:off x="3004542" y="2612112"/>
          <a:ext cx="1839515" cy="91975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OCEANODROMOUS</a:t>
          </a:r>
          <a:endParaRPr lang="en-US" sz="1500" kern="1200" dirty="0"/>
        </a:p>
      </dsp:txBody>
      <dsp:txXfrm>
        <a:off x="3004542" y="2612112"/>
        <a:ext cx="1839515" cy="919757"/>
      </dsp:txXfrm>
    </dsp:sp>
    <dsp:sp modelId="{250BE7C7-BE04-4F26-B2E5-3B8E61CC85CA}">
      <dsp:nvSpPr>
        <dsp:cNvPr id="0" name=""/>
        <dsp:cNvSpPr/>
      </dsp:nvSpPr>
      <dsp:spPr>
        <a:xfrm>
          <a:off x="5230356" y="2612112"/>
          <a:ext cx="1839515" cy="91975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DIADROMOUS</a:t>
          </a:r>
          <a:endParaRPr lang="en-US" sz="1500" kern="1200" dirty="0"/>
        </a:p>
      </dsp:txBody>
      <dsp:txXfrm>
        <a:off x="5230356" y="2612112"/>
        <a:ext cx="1839515" cy="919757"/>
      </dsp:txXfrm>
    </dsp:sp>
    <dsp:sp modelId="{509D2B82-C392-4C03-9AF2-7E398668FA89}">
      <dsp:nvSpPr>
        <dsp:cNvPr id="0" name=""/>
        <dsp:cNvSpPr/>
      </dsp:nvSpPr>
      <dsp:spPr>
        <a:xfrm>
          <a:off x="1891635" y="1306056"/>
          <a:ext cx="1839515" cy="919757"/>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ON THE BASIS OF HABITAT CHANGE</a:t>
          </a:r>
          <a:endParaRPr lang="en-US" sz="1500" kern="1200" dirty="0"/>
        </a:p>
      </dsp:txBody>
      <dsp:txXfrm>
        <a:off x="1891635" y="1306056"/>
        <a:ext cx="1839515" cy="919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11883-616C-4356-ACE9-11471CCAA3DF}">
      <dsp:nvSpPr>
        <dsp:cNvPr id="0" name=""/>
        <dsp:cNvSpPr/>
      </dsp:nvSpPr>
      <dsp:spPr>
        <a:xfrm>
          <a:off x="0" y="108080"/>
          <a:ext cx="3505200" cy="397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          CATADROMOUS</a:t>
          </a:r>
          <a:endParaRPr lang="en-US" sz="1700" kern="1200" dirty="0"/>
        </a:p>
      </dsp:txBody>
      <dsp:txXfrm>
        <a:off x="19419" y="127499"/>
        <a:ext cx="3466362" cy="358962"/>
      </dsp:txXfrm>
    </dsp:sp>
    <dsp:sp modelId="{8EF93266-180C-4CAE-9075-D4AA2EF5E80F}">
      <dsp:nvSpPr>
        <dsp:cNvPr id="0" name=""/>
        <dsp:cNvSpPr/>
      </dsp:nvSpPr>
      <dsp:spPr>
        <a:xfrm>
          <a:off x="0" y="505880"/>
          <a:ext cx="350520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90"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smtClean="0">
              <a:solidFill>
                <a:srgbClr val="33CC33"/>
              </a:solidFill>
            </a:rPr>
            <a:t>FROM FRESH WATER TO SEA WATER</a:t>
          </a:r>
          <a:endParaRPr lang="en-US" sz="1300" kern="1200" dirty="0">
            <a:solidFill>
              <a:srgbClr val="33CC33"/>
            </a:solidFill>
          </a:endParaRPr>
        </a:p>
      </dsp:txBody>
      <dsp:txXfrm>
        <a:off x="0" y="505880"/>
        <a:ext cx="3505200" cy="281520"/>
      </dsp:txXfrm>
    </dsp:sp>
    <dsp:sp modelId="{6A505856-F656-409C-B571-27427635D520}">
      <dsp:nvSpPr>
        <dsp:cNvPr id="0" name=""/>
        <dsp:cNvSpPr/>
      </dsp:nvSpPr>
      <dsp:spPr>
        <a:xfrm>
          <a:off x="0" y="787400"/>
          <a:ext cx="3505200" cy="397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          ANADROMOUS</a:t>
          </a:r>
          <a:endParaRPr lang="en-US" sz="1700" kern="1200" dirty="0"/>
        </a:p>
      </dsp:txBody>
      <dsp:txXfrm>
        <a:off x="19419" y="806819"/>
        <a:ext cx="3466362" cy="358962"/>
      </dsp:txXfrm>
    </dsp:sp>
    <dsp:sp modelId="{7F6129B4-9AF1-4595-9F6C-553D70C86464}">
      <dsp:nvSpPr>
        <dsp:cNvPr id="0" name=""/>
        <dsp:cNvSpPr/>
      </dsp:nvSpPr>
      <dsp:spPr>
        <a:xfrm>
          <a:off x="0" y="1185200"/>
          <a:ext cx="350520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90"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smtClean="0">
              <a:solidFill>
                <a:srgbClr val="33CC33"/>
              </a:solidFill>
            </a:rPr>
            <a:t>FROM SEA WATER TO FRESH WATER</a:t>
          </a:r>
          <a:endParaRPr lang="en-US" sz="1300" kern="1200" dirty="0">
            <a:solidFill>
              <a:srgbClr val="33CC33"/>
            </a:solidFill>
          </a:endParaRPr>
        </a:p>
      </dsp:txBody>
      <dsp:txXfrm>
        <a:off x="0" y="1185200"/>
        <a:ext cx="3505200" cy="2815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28934-EB15-4355-8CAF-0E1625E92709}" type="datetimeFigureOut">
              <a:rPr lang="en-US" smtClean="0"/>
              <a:t>12/13/2022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8AAA5-9ED3-4701-AD7B-3B9B1214AB1F}" type="slidenum">
              <a:rPr lang="en-US" smtClean="0"/>
              <a:t>‹#›</a:t>
            </a:fld>
            <a:endParaRPr lang="en-US"/>
          </a:p>
        </p:txBody>
      </p:sp>
    </p:spTree>
    <p:extLst>
      <p:ext uri="{BB962C8B-B14F-4D97-AF65-F5344CB8AC3E}">
        <p14:creationId xmlns:p14="http://schemas.microsoft.com/office/powerpoint/2010/main" val="241866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348ACBB-FEFD-4D74-990A-FC2CE300D203}" type="slidenum">
              <a:rPr lang="es-ES" smtClean="0"/>
              <a:pPr/>
              <a:t>‹#›</a:t>
            </a:fld>
            <a:endParaRPr lang="es-ES"/>
          </a:p>
        </p:txBody>
      </p:sp>
    </p:spTree>
    <p:extLst>
      <p:ext uri="{BB962C8B-B14F-4D97-AF65-F5344CB8AC3E}">
        <p14:creationId xmlns:p14="http://schemas.microsoft.com/office/powerpoint/2010/main" val="55240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1E67970-815B-4550-990D-0D4AF0FF9961}" type="slidenum">
              <a:rPr lang="es-ES" smtClean="0"/>
              <a:pPr/>
              <a:t>‹#›</a:t>
            </a:fld>
            <a:endParaRPr lang="es-ES"/>
          </a:p>
        </p:txBody>
      </p:sp>
    </p:spTree>
    <p:extLst>
      <p:ext uri="{BB962C8B-B14F-4D97-AF65-F5344CB8AC3E}">
        <p14:creationId xmlns:p14="http://schemas.microsoft.com/office/powerpoint/2010/main" val="90172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2F2654E-4A61-4366-AD34-DF3E67A81EBA}" type="slidenum">
              <a:rPr lang="es-ES" smtClean="0"/>
              <a:pPr/>
              <a:t>‹#›</a:t>
            </a:fld>
            <a:endParaRPr lang="es-ES"/>
          </a:p>
        </p:txBody>
      </p:sp>
    </p:spTree>
    <p:extLst>
      <p:ext uri="{BB962C8B-B14F-4D97-AF65-F5344CB8AC3E}">
        <p14:creationId xmlns:p14="http://schemas.microsoft.com/office/powerpoint/2010/main" val="425677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s-E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CE110B7-8C50-47BF-A90A-84E7FFAE52D7}" type="slidenum">
              <a:rPr lang="es-ES" smtClean="0"/>
              <a:pPr/>
              <a:t>‹#›</a:t>
            </a:fld>
            <a:endParaRPr lang="es-ES"/>
          </a:p>
        </p:txBody>
      </p:sp>
    </p:spTree>
    <p:extLst>
      <p:ext uri="{BB962C8B-B14F-4D97-AF65-F5344CB8AC3E}">
        <p14:creationId xmlns:p14="http://schemas.microsoft.com/office/powerpoint/2010/main" val="297912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2BA9D981-B1EC-4CE5-8437-3C79CF034D20}" type="slidenum">
              <a:rPr lang="es-ES" smtClean="0"/>
              <a:pPr/>
              <a:t>‹#›</a:t>
            </a:fld>
            <a:endParaRPr lang="es-ES"/>
          </a:p>
        </p:txBody>
      </p:sp>
    </p:spTree>
    <p:extLst>
      <p:ext uri="{BB962C8B-B14F-4D97-AF65-F5344CB8AC3E}">
        <p14:creationId xmlns:p14="http://schemas.microsoft.com/office/powerpoint/2010/main" val="6952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2F5D90C-CEFD-40D6-A9EC-7D5549760444}" type="slidenum">
              <a:rPr lang="es-ES" smtClean="0"/>
              <a:pPr/>
              <a:t>‹#›</a:t>
            </a:fld>
            <a:endParaRPr lang="es-ES"/>
          </a:p>
        </p:txBody>
      </p:sp>
    </p:spTree>
    <p:extLst>
      <p:ext uri="{BB962C8B-B14F-4D97-AF65-F5344CB8AC3E}">
        <p14:creationId xmlns:p14="http://schemas.microsoft.com/office/powerpoint/2010/main" val="340613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A9C27A2-24A8-47A1-9783-2EFE5496F694}" type="slidenum">
              <a:rPr lang="es-ES" smtClean="0"/>
              <a:pPr/>
              <a:t>‹#›</a:t>
            </a:fld>
            <a:endParaRPr lang="es-ES"/>
          </a:p>
        </p:txBody>
      </p:sp>
    </p:spTree>
    <p:extLst>
      <p:ext uri="{BB962C8B-B14F-4D97-AF65-F5344CB8AC3E}">
        <p14:creationId xmlns:p14="http://schemas.microsoft.com/office/powerpoint/2010/main" val="33865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FC831F6A-43AF-4982-A9C1-A42420D1EF70}" type="slidenum">
              <a:rPr lang="es-ES" smtClean="0"/>
              <a:pPr/>
              <a:t>‹#›</a:t>
            </a:fld>
            <a:endParaRPr lang="es-ES"/>
          </a:p>
        </p:txBody>
      </p:sp>
    </p:spTree>
    <p:extLst>
      <p:ext uri="{BB962C8B-B14F-4D97-AF65-F5344CB8AC3E}">
        <p14:creationId xmlns:p14="http://schemas.microsoft.com/office/powerpoint/2010/main" val="173367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74EDD8D8-BEF0-4186-A350-580D0615F83B}" type="slidenum">
              <a:rPr lang="es-ES" smtClean="0"/>
              <a:pPr/>
              <a:t>‹#›</a:t>
            </a:fld>
            <a:endParaRPr lang="es-ES"/>
          </a:p>
        </p:txBody>
      </p:sp>
    </p:spTree>
    <p:extLst>
      <p:ext uri="{BB962C8B-B14F-4D97-AF65-F5344CB8AC3E}">
        <p14:creationId xmlns:p14="http://schemas.microsoft.com/office/powerpoint/2010/main" val="379264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4AD114FF-6ACC-4E2D-A5D1-A2D9908B9F51}" type="slidenum">
              <a:rPr lang="es-ES" smtClean="0"/>
              <a:pPr/>
              <a:t>‹#›</a:t>
            </a:fld>
            <a:endParaRPr lang="es-ES"/>
          </a:p>
        </p:txBody>
      </p:sp>
    </p:spTree>
    <p:extLst>
      <p:ext uri="{BB962C8B-B14F-4D97-AF65-F5344CB8AC3E}">
        <p14:creationId xmlns:p14="http://schemas.microsoft.com/office/powerpoint/2010/main" val="384160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CBE2B92-FB0E-4567-AA70-EFB852324880}" type="slidenum">
              <a:rPr lang="es-ES" smtClean="0"/>
              <a:pPr/>
              <a:t>‹#›</a:t>
            </a:fld>
            <a:endParaRPr lang="es-ES"/>
          </a:p>
        </p:txBody>
      </p:sp>
    </p:spTree>
    <p:extLst>
      <p:ext uri="{BB962C8B-B14F-4D97-AF65-F5344CB8AC3E}">
        <p14:creationId xmlns:p14="http://schemas.microsoft.com/office/powerpoint/2010/main" val="347582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05755CC-5367-404E-80CC-67F14EEE1958}" type="slidenum">
              <a:rPr lang="es-ES" smtClean="0"/>
              <a:pPr/>
              <a:t>‹#›</a:t>
            </a:fld>
            <a:endParaRPr lang="es-ES"/>
          </a:p>
        </p:txBody>
      </p:sp>
    </p:spTree>
    <p:extLst>
      <p:ext uri="{BB962C8B-B14F-4D97-AF65-F5344CB8AC3E}">
        <p14:creationId xmlns:p14="http://schemas.microsoft.com/office/powerpoint/2010/main" val="3150818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E110B7-8C50-47BF-A90A-84E7FFAE52D7}"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228600"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Submitted </a:t>
            </a:r>
            <a:r>
              <a:rPr lang="en-US" b="1" dirty="0">
                <a:latin typeface="+mn-lt"/>
                <a:cs typeface="Times New Roman" pitchFamily="18" charset="0"/>
              </a:rPr>
              <a:t>By:</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2655904" y="2369404"/>
            <a:ext cx="4185761" cy="1754326"/>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chemeClr val="accent1">
                    <a:lumMod val="50000"/>
                  </a:schemeClr>
                </a:solidFill>
                <a:latin typeface="Times New Roman" pitchFamily="18" charset="0"/>
                <a:cs typeface="Times New Roman" pitchFamily="18" charset="0"/>
              </a:rPr>
              <a:t>Migration</a:t>
            </a:r>
            <a:r>
              <a:rPr lang="en-US" altLang="en-US" sz="5400" b="1" dirty="0" smtClean="0">
                <a:solidFill>
                  <a:schemeClr val="accent3">
                    <a:lumMod val="50000"/>
                  </a:schemeClr>
                </a:solidFill>
                <a:latin typeface="Times New Roman" pitchFamily="18" charset="0"/>
                <a:cs typeface="Times New Roman" pitchFamily="18" charset="0"/>
              </a:rPr>
              <a:t> In </a:t>
            </a:r>
          </a:p>
          <a:p>
            <a:pPr algn="ctr" fontAlgn="auto">
              <a:spcBef>
                <a:spcPts val="0"/>
              </a:spcBef>
              <a:spcAft>
                <a:spcPts val="0"/>
              </a:spcAft>
              <a:defRPr/>
            </a:pPr>
            <a:r>
              <a:rPr lang="en-US" altLang="en-US" sz="5400" b="1" dirty="0" smtClean="0">
                <a:solidFill>
                  <a:srgbClr val="00B050"/>
                </a:solidFill>
                <a:latin typeface="Times New Roman" pitchFamily="18" charset="0"/>
                <a:cs typeface="Times New Roman" pitchFamily="18" charset="0"/>
              </a:rPr>
              <a:t>Fishes</a:t>
            </a:r>
            <a:endParaRPr lang="en-US" sz="5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229702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943600"/>
          </a:xfrm>
        </p:spPr>
        <p:txBody>
          <a:bodyPr>
            <a:normAutofit fontScale="92500" lnSpcReduction="10000"/>
          </a:bodyPr>
          <a:lstStyle/>
          <a:p>
            <a:pPr>
              <a:buFont typeface="Wingdings" pitchFamily="2" charset="2"/>
              <a:buChar char="Ø"/>
            </a:pPr>
            <a:r>
              <a:rPr lang="en-US" b="1" i="1" u="sng" dirty="0" smtClean="0">
                <a:solidFill>
                  <a:srgbClr val="FF0066"/>
                </a:solidFill>
              </a:rPr>
              <a:t>Oceanodromous Migration</a:t>
            </a:r>
            <a:r>
              <a:rPr lang="en-US" dirty="0" smtClean="0">
                <a:solidFill>
                  <a:srgbClr val="FF0066"/>
                </a:solidFill>
              </a:rPr>
              <a:t>:- This migration is from sea water to sea water.</a:t>
            </a:r>
          </a:p>
          <a:p>
            <a:pPr>
              <a:buNone/>
            </a:pPr>
            <a:r>
              <a:rPr lang="en-US" dirty="0">
                <a:solidFill>
                  <a:srgbClr val="FF0066"/>
                </a:solidFill>
              </a:rPr>
              <a:t> </a:t>
            </a:r>
            <a:r>
              <a:rPr lang="en-US" dirty="0" smtClean="0">
                <a:solidFill>
                  <a:srgbClr val="FF0066"/>
                </a:solidFill>
              </a:rPr>
              <a:t>  Example:-There are about 12,000 marine species that regularly migrate within sea like </a:t>
            </a:r>
            <a:r>
              <a:rPr lang="en-US" b="1" dirty="0" smtClean="0">
                <a:solidFill>
                  <a:srgbClr val="FF0066"/>
                </a:solidFill>
              </a:rPr>
              <a:t>herrings, sardines, mackerels, cods, roaches and tunas.</a:t>
            </a:r>
          </a:p>
          <a:p>
            <a:pPr>
              <a:buFont typeface="Wingdings" pitchFamily="2" charset="2"/>
              <a:buChar char="Ø"/>
            </a:pPr>
            <a:r>
              <a:rPr lang="en-US" b="1" i="1" u="sng" dirty="0" smtClean="0">
                <a:solidFill>
                  <a:srgbClr val="00B0F0"/>
                </a:solidFill>
              </a:rPr>
              <a:t>Diadromous migration</a:t>
            </a:r>
            <a:r>
              <a:rPr lang="en-US" dirty="0" smtClean="0">
                <a:solidFill>
                  <a:srgbClr val="00B0F0"/>
                </a:solidFill>
              </a:rPr>
              <a:t>:- When fishes can migrate from fresh water to sea water or from sea water to fresh water, it is called diadromous migration.</a:t>
            </a:r>
          </a:p>
          <a:p>
            <a:pPr>
              <a:buNone/>
            </a:pPr>
            <a:r>
              <a:rPr lang="en-US" dirty="0" smtClean="0">
                <a:solidFill>
                  <a:srgbClr val="00B0F0"/>
                </a:solidFill>
              </a:rPr>
              <a:t>   It involves 120 species of fishes that are capable of overcoming osmotic barriers and migrate in these habitats.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762000"/>
            <a:ext cx="9144001" cy="280076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Diadromous Migration is of two types:</a:t>
            </a:r>
          </a:p>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1.Catadromous Migration</a:t>
            </a:r>
          </a:p>
          <a:p>
            <a:pPr algn="ctr"/>
            <a:r>
              <a:rPr lang="en-US"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2.Anadromous Migration</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1950"/>
            <a:ext cx="8153400" cy="6115050"/>
          </a:xfrm>
        </p:spPr>
        <p:txBody>
          <a:bodyPr>
            <a:normAutofit fontScale="92500" lnSpcReduction="20000"/>
          </a:bodyPr>
          <a:lstStyle/>
          <a:p>
            <a:pPr>
              <a:buNone/>
            </a:pPr>
            <a:endParaRPr lang="en-US" sz="2400" dirty="0"/>
          </a:p>
          <a:p>
            <a:pPr>
              <a:buFont typeface="Wingdings" pitchFamily="2" charset="2"/>
              <a:buChar char="v"/>
            </a:pPr>
            <a:r>
              <a:rPr lang="en-US" sz="3000" b="1" i="1" u="sng" dirty="0" smtClean="0">
                <a:solidFill>
                  <a:srgbClr val="7030A0"/>
                </a:solidFill>
              </a:rPr>
              <a:t>Catadromous Migration</a:t>
            </a:r>
            <a:r>
              <a:rPr lang="en-US" sz="2400" dirty="0" smtClean="0">
                <a:solidFill>
                  <a:srgbClr val="7030A0"/>
                </a:solidFill>
              </a:rPr>
              <a:t>:- This type of migration involves movement of large number of fishes from fresh water to sea water, generally for spawning as happens  in the case of </a:t>
            </a:r>
            <a:r>
              <a:rPr lang="en-US" sz="2400" b="1" i="1" u="sng" dirty="0" smtClean="0">
                <a:solidFill>
                  <a:srgbClr val="7030A0"/>
                </a:solidFill>
              </a:rPr>
              <a:t>Anguilla</a:t>
            </a:r>
            <a:r>
              <a:rPr lang="en-US" sz="2400" b="1" dirty="0" smtClean="0">
                <a:solidFill>
                  <a:srgbClr val="7030A0"/>
                </a:solidFill>
              </a:rPr>
              <a:t>(eels)</a:t>
            </a:r>
            <a:r>
              <a:rPr lang="en-US" sz="2400" dirty="0" smtClean="0">
                <a:solidFill>
                  <a:srgbClr val="7030A0"/>
                </a:solidFill>
              </a:rPr>
              <a:t>.</a:t>
            </a:r>
          </a:p>
          <a:p>
            <a:pPr>
              <a:buNone/>
            </a:pPr>
            <a:r>
              <a:rPr lang="en-US" sz="2600" dirty="0">
                <a:solidFill>
                  <a:srgbClr val="7030A0"/>
                </a:solidFill>
              </a:rPr>
              <a:t> </a:t>
            </a:r>
            <a:r>
              <a:rPr lang="en-US" sz="2600" dirty="0" smtClean="0">
                <a:solidFill>
                  <a:srgbClr val="7030A0"/>
                </a:solidFill>
              </a:rPr>
              <a:t>  </a:t>
            </a:r>
            <a:r>
              <a:rPr lang="en-US" sz="2600" b="1" i="1" dirty="0" smtClean="0">
                <a:solidFill>
                  <a:srgbClr val="7030A0"/>
                </a:solidFill>
              </a:rPr>
              <a:t>Before migration the following changes take place in their bodies:</a:t>
            </a:r>
          </a:p>
          <a:p>
            <a:pPr marL="514350" indent="-514350">
              <a:buFont typeface="Wingdings" pitchFamily="2" charset="2"/>
              <a:buChar char="Ø"/>
            </a:pPr>
            <a:r>
              <a:rPr lang="en-US" sz="1900" dirty="0" smtClean="0">
                <a:solidFill>
                  <a:srgbClr val="7030A0"/>
                </a:solidFill>
              </a:rPr>
              <a:t>They deposit large amount of fat in their</a:t>
            </a:r>
          </a:p>
          <a:p>
            <a:pPr marL="514350" indent="-514350">
              <a:buNone/>
            </a:pPr>
            <a:r>
              <a:rPr lang="en-US" sz="1900" dirty="0" smtClean="0">
                <a:solidFill>
                  <a:srgbClr val="7030A0"/>
                </a:solidFill>
              </a:rPr>
              <a:t>         bodies which serves as reserve food </a:t>
            </a:r>
          </a:p>
          <a:p>
            <a:pPr marL="514350" indent="-514350">
              <a:buNone/>
            </a:pPr>
            <a:r>
              <a:rPr lang="en-US" sz="1900" dirty="0" smtClean="0">
                <a:solidFill>
                  <a:srgbClr val="7030A0"/>
                </a:solidFill>
              </a:rPr>
              <a:t>         during the long journey.</a:t>
            </a:r>
          </a:p>
          <a:p>
            <a:pPr marL="514350" indent="-514350">
              <a:buFont typeface="Wingdings" pitchFamily="2" charset="2"/>
              <a:buChar char="Ø"/>
            </a:pPr>
            <a:r>
              <a:rPr lang="en-US" sz="1900" dirty="0" smtClean="0">
                <a:solidFill>
                  <a:srgbClr val="7030A0"/>
                </a:solidFill>
              </a:rPr>
              <a:t>Color changes from yellow to metallic</a:t>
            </a:r>
          </a:p>
          <a:p>
            <a:pPr marL="514350" indent="-514350">
              <a:buNone/>
            </a:pPr>
            <a:r>
              <a:rPr lang="en-US" sz="1900" dirty="0" smtClean="0">
                <a:solidFill>
                  <a:srgbClr val="7030A0"/>
                </a:solidFill>
              </a:rPr>
              <a:t>         silvery grey.</a:t>
            </a:r>
          </a:p>
          <a:p>
            <a:pPr marL="514350" indent="-514350">
              <a:buFont typeface="Wingdings" pitchFamily="2" charset="2"/>
              <a:buChar char="Ø"/>
            </a:pPr>
            <a:r>
              <a:rPr lang="en-US" sz="1900" dirty="0" smtClean="0">
                <a:solidFill>
                  <a:srgbClr val="7030A0"/>
                </a:solidFill>
              </a:rPr>
              <a:t>Digestive tract shrinks and feeding stops.</a:t>
            </a:r>
          </a:p>
          <a:p>
            <a:pPr marL="514350" indent="-514350">
              <a:buFont typeface="Wingdings" pitchFamily="2" charset="2"/>
              <a:buChar char="Ø"/>
            </a:pPr>
            <a:r>
              <a:rPr lang="en-US" sz="1900" dirty="0" smtClean="0">
                <a:solidFill>
                  <a:srgbClr val="7030A0"/>
                </a:solidFill>
              </a:rPr>
              <a:t>Eyes are enlarged and vision sharpens. </a:t>
            </a:r>
          </a:p>
          <a:p>
            <a:pPr marL="514350" indent="-514350">
              <a:buNone/>
            </a:pPr>
            <a:r>
              <a:rPr lang="en-US" sz="1900" dirty="0" smtClean="0">
                <a:solidFill>
                  <a:srgbClr val="7030A0"/>
                </a:solidFill>
              </a:rPr>
              <a:t>        Other sensory organs also become sensitive.</a:t>
            </a:r>
          </a:p>
          <a:p>
            <a:pPr marL="514350" indent="-514350">
              <a:buFont typeface="Wingdings" pitchFamily="2" charset="2"/>
              <a:buChar char="Ø"/>
            </a:pPr>
            <a:r>
              <a:rPr lang="en-US" sz="1900" dirty="0" smtClean="0">
                <a:solidFill>
                  <a:srgbClr val="7030A0"/>
                </a:solidFill>
              </a:rPr>
              <a:t>Skin becomes respiratory.</a:t>
            </a:r>
          </a:p>
          <a:p>
            <a:pPr marL="514350" indent="-514350">
              <a:buFont typeface="Wingdings" pitchFamily="2" charset="2"/>
              <a:buChar char="Ø"/>
            </a:pPr>
            <a:r>
              <a:rPr lang="en-US" sz="1900" dirty="0" smtClean="0">
                <a:solidFill>
                  <a:srgbClr val="7030A0"/>
                </a:solidFill>
              </a:rPr>
              <a:t>Gonads get matured and enlarged.</a:t>
            </a:r>
          </a:p>
          <a:p>
            <a:pPr marL="514350" indent="-514350">
              <a:buFont typeface="Wingdings" pitchFamily="2" charset="2"/>
              <a:buChar char="Ø"/>
            </a:pPr>
            <a:r>
              <a:rPr lang="en-US" sz="1900" dirty="0" smtClean="0">
                <a:solidFill>
                  <a:srgbClr val="7030A0"/>
                </a:solidFill>
              </a:rPr>
              <a:t>They become restless and develop strong</a:t>
            </a:r>
          </a:p>
          <a:p>
            <a:pPr marL="514350" indent="-514350">
              <a:buNone/>
            </a:pPr>
            <a:r>
              <a:rPr lang="en-US" sz="1900" dirty="0" smtClean="0">
                <a:solidFill>
                  <a:srgbClr val="7030A0"/>
                </a:solidFill>
              </a:rPr>
              <a:t>         urge to migrate in groups.</a:t>
            </a:r>
          </a:p>
          <a:p>
            <a:pPr>
              <a:buNone/>
            </a:pPr>
            <a:endParaRPr lang="en-US" sz="2400" dirty="0">
              <a:solidFill>
                <a:srgbClr val="7030A0"/>
              </a:solidFill>
            </a:endParaRPr>
          </a:p>
        </p:txBody>
      </p:sp>
      <p:pic>
        <p:nvPicPr>
          <p:cNvPr id="8194" name="Picture 2" descr="C:\Users\JyoTsaNa\Desktop\image095.jpg"/>
          <p:cNvPicPr>
            <a:picLocks noChangeAspect="1" noChangeArrowheads="1"/>
          </p:cNvPicPr>
          <p:nvPr/>
        </p:nvPicPr>
        <p:blipFill>
          <a:blip r:embed="rId2"/>
          <a:srcRect/>
          <a:stretch>
            <a:fillRect/>
          </a:stretch>
        </p:blipFill>
        <p:spPr bwMode="auto">
          <a:xfrm>
            <a:off x="5486400" y="2782921"/>
            <a:ext cx="3538728" cy="3276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86800" cy="6225540"/>
          </a:xfrm>
        </p:spPr>
        <p:txBody>
          <a:bodyPr>
            <a:normAutofit fontScale="92500" lnSpcReduction="10000"/>
          </a:bodyPr>
          <a:lstStyle/>
          <a:p>
            <a:pPr>
              <a:buFont typeface="Wingdings" pitchFamily="2" charset="2"/>
              <a:buChar char="v"/>
            </a:pPr>
            <a:r>
              <a:rPr lang="en-US" b="1" i="1" u="sng" dirty="0" smtClean="0">
                <a:solidFill>
                  <a:schemeClr val="accent2">
                    <a:lumMod val="60000"/>
                    <a:lumOff val="40000"/>
                  </a:schemeClr>
                </a:solidFill>
              </a:rPr>
              <a:t>Anadromous Migration</a:t>
            </a:r>
            <a:r>
              <a:rPr lang="en-US" sz="2800" dirty="0" smtClean="0">
                <a:solidFill>
                  <a:schemeClr val="accent2">
                    <a:lumMod val="60000"/>
                    <a:lumOff val="40000"/>
                  </a:schemeClr>
                </a:solidFill>
              </a:rPr>
              <a:t>:- It involves migration of fishes from sea water to fresh water. </a:t>
            </a:r>
          </a:p>
          <a:p>
            <a:pPr>
              <a:buNone/>
            </a:pPr>
            <a:r>
              <a:rPr lang="en-US" sz="2800" dirty="0">
                <a:solidFill>
                  <a:schemeClr val="accent2">
                    <a:lumMod val="60000"/>
                    <a:lumOff val="40000"/>
                  </a:schemeClr>
                </a:solidFill>
              </a:rPr>
              <a:t> </a:t>
            </a:r>
            <a:r>
              <a:rPr lang="en-US" sz="2800" dirty="0" smtClean="0">
                <a:solidFill>
                  <a:schemeClr val="accent2">
                    <a:lumMod val="60000"/>
                    <a:lumOff val="40000"/>
                  </a:schemeClr>
                </a:solidFill>
              </a:rPr>
              <a:t>  Example:- </a:t>
            </a:r>
            <a:r>
              <a:rPr lang="en-US" sz="2800" b="1" dirty="0" smtClean="0">
                <a:solidFill>
                  <a:schemeClr val="accent2">
                    <a:lumMod val="60000"/>
                    <a:lumOff val="40000"/>
                  </a:schemeClr>
                </a:solidFill>
              </a:rPr>
              <a:t>Salmon and trout</a:t>
            </a:r>
          </a:p>
          <a:p>
            <a:pPr>
              <a:buNone/>
            </a:pPr>
            <a:endParaRPr lang="en-US" sz="2800" b="1" dirty="0" smtClean="0">
              <a:solidFill>
                <a:schemeClr val="accent2">
                  <a:lumMod val="60000"/>
                  <a:lumOff val="40000"/>
                </a:schemeClr>
              </a:solidFill>
            </a:endParaRPr>
          </a:p>
          <a:p>
            <a:pPr>
              <a:buNone/>
            </a:pPr>
            <a:endParaRPr lang="en-US" sz="2800" b="1" dirty="0" smtClean="0">
              <a:solidFill>
                <a:schemeClr val="accent2">
                  <a:lumMod val="60000"/>
                  <a:lumOff val="40000"/>
                </a:schemeClr>
              </a:solidFill>
            </a:endParaRPr>
          </a:p>
          <a:p>
            <a:pPr>
              <a:buNone/>
            </a:pPr>
            <a:endParaRPr lang="en-US" sz="2800" b="1" dirty="0" smtClean="0">
              <a:solidFill>
                <a:schemeClr val="accent2">
                  <a:lumMod val="60000"/>
                  <a:lumOff val="40000"/>
                </a:schemeClr>
              </a:solidFill>
            </a:endParaRPr>
          </a:p>
          <a:p>
            <a:pPr>
              <a:buNone/>
            </a:pPr>
            <a:endParaRPr lang="en-US" sz="2800" b="1" dirty="0" smtClean="0">
              <a:solidFill>
                <a:schemeClr val="accent2">
                  <a:lumMod val="60000"/>
                  <a:lumOff val="40000"/>
                </a:schemeClr>
              </a:solidFill>
            </a:endParaRPr>
          </a:p>
          <a:p>
            <a:pPr>
              <a:buNone/>
            </a:pPr>
            <a:endParaRPr lang="en-US" sz="2800" b="1" dirty="0" smtClean="0">
              <a:solidFill>
                <a:schemeClr val="accent2">
                  <a:lumMod val="60000"/>
                  <a:lumOff val="40000"/>
                </a:schemeClr>
              </a:solidFill>
            </a:endParaRPr>
          </a:p>
          <a:p>
            <a:pPr>
              <a:buNone/>
            </a:pPr>
            <a:endParaRPr lang="en-US" sz="2800" b="1" dirty="0" smtClean="0">
              <a:solidFill>
                <a:schemeClr val="accent2">
                  <a:lumMod val="60000"/>
                  <a:lumOff val="40000"/>
                </a:schemeClr>
              </a:solidFill>
            </a:endParaRPr>
          </a:p>
          <a:p>
            <a:pPr>
              <a:buFont typeface="Wingdings" pitchFamily="2" charset="2"/>
              <a:buChar char="v"/>
            </a:pPr>
            <a:r>
              <a:rPr lang="en-US" sz="2400" b="1" i="1" u="sng" dirty="0" smtClean="0">
                <a:solidFill>
                  <a:schemeClr val="accent2">
                    <a:lumMod val="60000"/>
                    <a:lumOff val="40000"/>
                  </a:schemeClr>
                </a:solidFill>
              </a:rPr>
              <a:t>To maintain homeostasis, freshwater species have special adaptations for retaining ions and getting rid of excess water.</a:t>
            </a:r>
          </a:p>
          <a:p>
            <a:pPr marL="514350" indent="-514350">
              <a:buFont typeface="+mj-lt"/>
              <a:buAutoNum type="arabicPeriod"/>
            </a:pPr>
            <a:r>
              <a:rPr lang="en-US" sz="2000" dirty="0" smtClean="0">
                <a:solidFill>
                  <a:schemeClr val="accent2">
                    <a:lumMod val="60000"/>
                    <a:lumOff val="40000"/>
                  </a:schemeClr>
                </a:solidFill>
              </a:rPr>
              <a:t>They actively take in ions across their gills and skin, a process that requires energy.</a:t>
            </a:r>
          </a:p>
          <a:p>
            <a:pPr marL="514350" indent="-514350">
              <a:buFont typeface="+mj-lt"/>
              <a:buAutoNum type="arabicPeriod"/>
            </a:pPr>
            <a:r>
              <a:rPr lang="en-US" sz="2000" dirty="0" smtClean="0">
                <a:solidFill>
                  <a:schemeClr val="accent2">
                    <a:lumMod val="60000"/>
                    <a:lumOff val="40000"/>
                  </a:schemeClr>
                </a:solidFill>
              </a:rPr>
              <a:t>To get rid of excess water they excrete nitrogenous waste products in great quantities in the form of highly diluted urine.</a:t>
            </a:r>
            <a:endParaRPr lang="en-US" sz="2000" dirty="0">
              <a:solidFill>
                <a:schemeClr val="accent2">
                  <a:lumMod val="60000"/>
                  <a:lumOff val="40000"/>
                </a:schemeClr>
              </a:solidFill>
            </a:endParaRPr>
          </a:p>
        </p:txBody>
      </p:sp>
      <p:pic>
        <p:nvPicPr>
          <p:cNvPr id="7169" name="Picture 1" descr="C:\Users\JyoTsaNa\Desktop\Atlantic-salmon-2.jpg"/>
          <p:cNvPicPr>
            <a:picLocks noChangeAspect="1" noChangeArrowheads="1"/>
          </p:cNvPicPr>
          <p:nvPr/>
        </p:nvPicPr>
        <p:blipFill>
          <a:blip r:embed="rId2"/>
          <a:srcRect/>
          <a:stretch>
            <a:fillRect/>
          </a:stretch>
        </p:blipFill>
        <p:spPr bwMode="auto">
          <a:xfrm>
            <a:off x="2057400" y="1600200"/>
            <a:ext cx="5591175" cy="25358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Users\JyoTsaNa\Desktop\fsbdev2_022596.gif"/>
          <p:cNvPicPr>
            <a:picLocks noChangeAspect="1" noChangeArrowheads="1"/>
          </p:cNvPicPr>
          <p:nvPr/>
        </p:nvPicPr>
        <p:blipFill>
          <a:blip r:embed="rId2"/>
          <a:srcRect/>
          <a:stretch>
            <a:fillRect/>
          </a:stretch>
        </p:blipFill>
        <p:spPr bwMode="auto">
          <a:xfrm>
            <a:off x="2971800" y="1848852"/>
            <a:ext cx="3200400" cy="4323347"/>
          </a:xfrm>
          <a:prstGeom prst="rect">
            <a:avLst/>
          </a:prstGeom>
          <a:noFill/>
        </p:spPr>
      </p:pic>
      <p:sp>
        <p:nvSpPr>
          <p:cNvPr id="7" name="Rectangle 6"/>
          <p:cNvSpPr/>
          <p:nvPr/>
        </p:nvSpPr>
        <p:spPr>
          <a:xfrm>
            <a:off x="307158" y="235803"/>
            <a:ext cx="8392810" cy="830997"/>
          </a:xfrm>
          <a:prstGeom prst="rect">
            <a:avLst/>
          </a:prstGeom>
          <a:noFill/>
        </p:spPr>
        <p:txBody>
          <a:bodyPr wrap="none" lIns="91440" tIns="45720" rIns="91440" bIns="45720">
            <a:spAutoFit/>
          </a:bodyPr>
          <a:lstStyle/>
          <a:p>
            <a:pPr algn="ctr"/>
            <a:r>
              <a:rPr lang="en-US" sz="4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DIADROMOUS MIGRATION</a:t>
            </a:r>
            <a:endParaRPr lang="en-US" sz="4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8" name="Rectangle 7"/>
          <p:cNvSpPr/>
          <p:nvPr/>
        </p:nvSpPr>
        <p:spPr>
          <a:xfrm>
            <a:off x="76200" y="3352800"/>
            <a:ext cx="2869375" cy="1200329"/>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Catadromous</a:t>
            </a:r>
          </a:p>
          <a:p>
            <a:pPr algn="ctr"/>
            <a:r>
              <a:rPr lang="en-US"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Migration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9" name="Rectangle 8"/>
          <p:cNvSpPr/>
          <p:nvPr/>
        </p:nvSpPr>
        <p:spPr>
          <a:xfrm>
            <a:off x="6324600" y="3276600"/>
            <a:ext cx="2741135" cy="1200329"/>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Anadromous</a:t>
            </a:r>
          </a:p>
          <a:p>
            <a:pPr algn="ctr"/>
            <a:r>
              <a:rPr lang="en-US"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Migration</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yoTsaNa\Desktop\g0801_01.jpg"/>
          <p:cNvPicPr>
            <a:picLocks noChangeAspect="1" noChangeArrowheads="1"/>
          </p:cNvPicPr>
          <p:nvPr/>
        </p:nvPicPr>
        <p:blipFill>
          <a:blip r:embed="rId2"/>
          <a:srcRect/>
          <a:stretch>
            <a:fillRect/>
          </a:stretch>
        </p:blipFill>
        <p:spPr bwMode="auto">
          <a:xfrm>
            <a:off x="457200" y="228600"/>
            <a:ext cx="8458200" cy="6343650"/>
          </a:xfrm>
          <a:prstGeom prst="rect">
            <a:avLst/>
          </a:prstGeom>
          <a:noFill/>
        </p:spPr>
      </p:pic>
      <p:sp>
        <p:nvSpPr>
          <p:cNvPr id="3" name="Left Arrow 2"/>
          <p:cNvSpPr/>
          <p:nvPr/>
        </p:nvSpPr>
        <p:spPr>
          <a:xfrm>
            <a:off x="1905000" y="1524000"/>
            <a:ext cx="1143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5410200" y="2209800"/>
            <a:ext cx="1066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 y="2362200"/>
            <a:ext cx="1524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352800" y="9144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457200"/>
            <a:ext cx="1600200" cy="1200329"/>
          </a:xfrm>
          <a:prstGeom prst="rect">
            <a:avLst/>
          </a:prstGeom>
          <a:noFill/>
        </p:spPr>
        <p:txBody>
          <a:bodyPr wrap="square" rtlCol="0">
            <a:spAutoFit/>
          </a:bodyPr>
          <a:lstStyle/>
          <a:p>
            <a:r>
              <a:rPr lang="en-US" b="1" i="1" u="sng" dirty="0" err="1" smtClean="0">
                <a:solidFill>
                  <a:srgbClr val="FF0066"/>
                </a:solidFill>
              </a:rPr>
              <a:t>Catadromous</a:t>
            </a:r>
            <a:r>
              <a:rPr lang="en-US" b="1" i="1" u="sng" dirty="0" smtClean="0">
                <a:solidFill>
                  <a:srgbClr val="FF0066"/>
                </a:solidFill>
              </a:rPr>
              <a:t> Fish Migrating area</a:t>
            </a:r>
            <a:endParaRPr lang="en-US" b="1" i="1" u="sng" dirty="0">
              <a:solidFill>
                <a:srgbClr val="FF0066"/>
              </a:solidFill>
            </a:endParaRPr>
          </a:p>
        </p:txBody>
      </p:sp>
      <p:sp>
        <p:nvSpPr>
          <p:cNvPr id="8" name="TextBox 7"/>
          <p:cNvSpPr txBox="1"/>
          <p:nvPr/>
        </p:nvSpPr>
        <p:spPr>
          <a:xfrm>
            <a:off x="609600" y="5248870"/>
            <a:ext cx="1752600" cy="923330"/>
          </a:xfrm>
          <a:prstGeom prst="rect">
            <a:avLst/>
          </a:prstGeom>
          <a:noFill/>
        </p:spPr>
        <p:txBody>
          <a:bodyPr wrap="square" rtlCol="0">
            <a:spAutoFit/>
          </a:bodyPr>
          <a:lstStyle/>
          <a:p>
            <a:r>
              <a:rPr lang="en-US" b="1" i="1" u="sng" dirty="0" err="1" smtClean="0">
                <a:solidFill>
                  <a:srgbClr val="0070C0"/>
                </a:solidFill>
              </a:rPr>
              <a:t>Anadromous</a:t>
            </a:r>
            <a:r>
              <a:rPr lang="en-US" b="1" i="1" u="sng" dirty="0" smtClean="0">
                <a:solidFill>
                  <a:srgbClr val="0070C0"/>
                </a:solidFill>
              </a:rPr>
              <a:t> fish migrating area</a:t>
            </a:r>
            <a:endParaRPr lang="en-US" b="1" i="1" u="sng" dirty="0">
              <a:solidFill>
                <a:srgbClr val="0070C0"/>
              </a:solidFill>
            </a:endParaRPr>
          </a:p>
        </p:txBody>
      </p:sp>
      <p:sp>
        <p:nvSpPr>
          <p:cNvPr id="9" name="TextBox 8"/>
          <p:cNvSpPr txBox="1"/>
          <p:nvPr/>
        </p:nvSpPr>
        <p:spPr>
          <a:xfrm>
            <a:off x="4648200" y="533400"/>
            <a:ext cx="2209800" cy="646331"/>
          </a:xfrm>
          <a:prstGeom prst="rect">
            <a:avLst/>
          </a:prstGeom>
          <a:noFill/>
        </p:spPr>
        <p:txBody>
          <a:bodyPr wrap="square" rtlCol="0">
            <a:spAutoFit/>
          </a:bodyPr>
          <a:lstStyle/>
          <a:p>
            <a:r>
              <a:rPr lang="en-US" b="1" i="1" u="sng" dirty="0" err="1" smtClean="0">
                <a:solidFill>
                  <a:schemeClr val="accent6">
                    <a:lumMod val="50000"/>
                  </a:schemeClr>
                </a:solidFill>
              </a:rPr>
              <a:t>Oceanodromous</a:t>
            </a:r>
            <a:r>
              <a:rPr lang="en-US" b="1" i="1" u="sng" dirty="0" smtClean="0">
                <a:solidFill>
                  <a:schemeClr val="accent6">
                    <a:lumMod val="50000"/>
                  </a:schemeClr>
                </a:solidFill>
              </a:rPr>
              <a:t> fish migrating area</a:t>
            </a:r>
            <a:endParaRPr lang="en-US" b="1" i="1" u="sng" dirty="0">
              <a:solidFill>
                <a:schemeClr val="accent6">
                  <a:lumMod val="50000"/>
                </a:schemeClr>
              </a:solidFill>
            </a:endParaRPr>
          </a:p>
        </p:txBody>
      </p:sp>
      <p:sp>
        <p:nvSpPr>
          <p:cNvPr id="10" name="TextBox 9"/>
          <p:cNvSpPr txBox="1"/>
          <p:nvPr/>
        </p:nvSpPr>
        <p:spPr>
          <a:xfrm>
            <a:off x="6705600" y="1752600"/>
            <a:ext cx="2057400" cy="646331"/>
          </a:xfrm>
          <a:prstGeom prst="rect">
            <a:avLst/>
          </a:prstGeom>
          <a:noFill/>
        </p:spPr>
        <p:txBody>
          <a:bodyPr wrap="square" rtlCol="0">
            <a:spAutoFit/>
          </a:bodyPr>
          <a:lstStyle/>
          <a:p>
            <a:r>
              <a:rPr lang="en-US" b="1" i="1" u="sng" dirty="0" err="1" smtClean="0">
                <a:solidFill>
                  <a:srgbClr val="00B050"/>
                </a:solidFill>
              </a:rPr>
              <a:t>Potamodromous</a:t>
            </a:r>
            <a:r>
              <a:rPr lang="en-US" b="1" i="1" u="sng" dirty="0" smtClean="0">
                <a:solidFill>
                  <a:srgbClr val="00B050"/>
                </a:solidFill>
              </a:rPr>
              <a:t> fish migrating area</a:t>
            </a:r>
            <a:endParaRPr lang="en-US" b="1" i="1" u="sng" dirty="0">
              <a:solidFill>
                <a:srgbClr val="00B050"/>
              </a:solidFill>
            </a:endParaRPr>
          </a:p>
        </p:txBody>
      </p:sp>
      <p:sp>
        <p:nvSpPr>
          <p:cNvPr id="12" name="Freeform 11"/>
          <p:cNvSpPr/>
          <p:nvPr/>
        </p:nvSpPr>
        <p:spPr>
          <a:xfrm>
            <a:off x="234462" y="1856935"/>
            <a:ext cx="747932" cy="1259059"/>
          </a:xfrm>
          <a:custGeom>
            <a:avLst/>
            <a:gdLst>
              <a:gd name="connsiteX0" fmla="*/ 665870 w 747932"/>
              <a:gd name="connsiteY0" fmla="*/ 0 h 1259059"/>
              <a:gd name="connsiteX1" fmla="*/ 694006 w 747932"/>
              <a:gd name="connsiteY1" fmla="*/ 281354 h 1259059"/>
              <a:gd name="connsiteX2" fmla="*/ 342313 w 747932"/>
              <a:gd name="connsiteY2" fmla="*/ 267287 h 1259059"/>
              <a:gd name="connsiteX3" fmla="*/ 4689 w 747932"/>
              <a:gd name="connsiteY3" fmla="*/ 872197 h 1259059"/>
              <a:gd name="connsiteX4" fmla="*/ 370449 w 747932"/>
              <a:gd name="connsiteY4" fmla="*/ 1026942 h 1259059"/>
              <a:gd name="connsiteX5" fmla="*/ 426720 w 747932"/>
              <a:gd name="connsiteY5" fmla="*/ 1223890 h 1259059"/>
              <a:gd name="connsiteX6" fmla="*/ 440787 w 747932"/>
              <a:gd name="connsiteY6" fmla="*/ 1237957 h 1259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7932" h="1259059">
                <a:moveTo>
                  <a:pt x="665870" y="0"/>
                </a:moveTo>
                <a:cubicBezTo>
                  <a:pt x="706901" y="118403"/>
                  <a:pt x="747932" y="236806"/>
                  <a:pt x="694006" y="281354"/>
                </a:cubicBezTo>
                <a:cubicBezTo>
                  <a:pt x="640080" y="325902"/>
                  <a:pt x="457199" y="168813"/>
                  <a:pt x="342313" y="267287"/>
                </a:cubicBezTo>
                <a:cubicBezTo>
                  <a:pt x="227427" y="365761"/>
                  <a:pt x="0" y="745588"/>
                  <a:pt x="4689" y="872197"/>
                </a:cubicBezTo>
                <a:cubicBezTo>
                  <a:pt x="9378" y="998806"/>
                  <a:pt x="300111" y="968327"/>
                  <a:pt x="370449" y="1026942"/>
                </a:cubicBezTo>
                <a:cubicBezTo>
                  <a:pt x="440787" y="1085557"/>
                  <a:pt x="414997" y="1188721"/>
                  <a:pt x="426720" y="1223890"/>
                </a:cubicBezTo>
                <a:cubicBezTo>
                  <a:pt x="438443" y="1259059"/>
                  <a:pt x="439615" y="1248508"/>
                  <a:pt x="440787" y="123795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895557" y="1547446"/>
            <a:ext cx="773723" cy="675249"/>
          </a:xfrm>
          <a:custGeom>
            <a:avLst/>
            <a:gdLst>
              <a:gd name="connsiteX0" fmla="*/ 773723 w 773723"/>
              <a:gd name="connsiteY0" fmla="*/ 0 h 675249"/>
              <a:gd name="connsiteX1" fmla="*/ 436098 w 773723"/>
              <a:gd name="connsiteY1" fmla="*/ 140677 h 675249"/>
              <a:gd name="connsiteX2" fmla="*/ 337625 w 773723"/>
              <a:gd name="connsiteY2" fmla="*/ 548640 h 675249"/>
              <a:gd name="connsiteX3" fmla="*/ 0 w 773723"/>
              <a:gd name="connsiteY3" fmla="*/ 661182 h 675249"/>
              <a:gd name="connsiteX4" fmla="*/ 0 w 773723"/>
              <a:gd name="connsiteY4" fmla="*/ 661182 h 675249"/>
              <a:gd name="connsiteX5" fmla="*/ 0 w 773723"/>
              <a:gd name="connsiteY5" fmla="*/ 661182 h 675249"/>
              <a:gd name="connsiteX6" fmla="*/ 28135 w 773723"/>
              <a:gd name="connsiteY6" fmla="*/ 675249 h 675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723" h="675249">
                <a:moveTo>
                  <a:pt x="773723" y="0"/>
                </a:moveTo>
                <a:cubicBezTo>
                  <a:pt x="641252" y="24618"/>
                  <a:pt x="508781" y="49237"/>
                  <a:pt x="436098" y="140677"/>
                </a:cubicBezTo>
                <a:cubicBezTo>
                  <a:pt x="363415" y="232117"/>
                  <a:pt x="410308" y="461889"/>
                  <a:pt x="337625" y="548640"/>
                </a:cubicBezTo>
                <a:cubicBezTo>
                  <a:pt x="264942" y="635391"/>
                  <a:pt x="0" y="661182"/>
                  <a:pt x="0" y="661182"/>
                </a:cubicBezTo>
                <a:lnTo>
                  <a:pt x="0" y="661182"/>
                </a:lnTo>
                <a:lnTo>
                  <a:pt x="0" y="661182"/>
                </a:lnTo>
                <a:lnTo>
                  <a:pt x="28135" y="67524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979963" y="2560320"/>
            <a:ext cx="140677" cy="84406"/>
          </a:xfrm>
          <a:custGeom>
            <a:avLst/>
            <a:gdLst>
              <a:gd name="connsiteX0" fmla="*/ 140677 w 140677"/>
              <a:gd name="connsiteY0" fmla="*/ 0 h 84406"/>
              <a:gd name="connsiteX1" fmla="*/ 0 w 140677"/>
              <a:gd name="connsiteY1" fmla="*/ 84406 h 84406"/>
              <a:gd name="connsiteX2" fmla="*/ 0 w 140677"/>
              <a:gd name="connsiteY2" fmla="*/ 84406 h 84406"/>
            </a:gdLst>
            <a:ahLst/>
            <a:cxnLst>
              <a:cxn ang="0">
                <a:pos x="connsiteX0" y="connsiteY0"/>
              </a:cxn>
              <a:cxn ang="0">
                <a:pos x="connsiteX1" y="connsiteY1"/>
              </a:cxn>
              <a:cxn ang="0">
                <a:pos x="connsiteX2" y="connsiteY2"/>
              </a:cxn>
            </a:cxnLst>
            <a:rect l="l" t="t" r="r" b="b"/>
            <a:pathLst>
              <a:path w="140677" h="84406">
                <a:moveTo>
                  <a:pt x="140677" y="0"/>
                </a:moveTo>
                <a:lnTo>
                  <a:pt x="0" y="84406"/>
                </a:lnTo>
                <a:lnTo>
                  <a:pt x="0" y="8440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6096000" cy="1143000"/>
          </a:xfrm>
        </p:spPr>
        <p:txBody>
          <a:bodyPr>
            <a:normAutofit/>
          </a:bodyPr>
          <a:lstStyle/>
          <a:p>
            <a:r>
              <a:rPr lang="en-US" b="1" i="1" u="sng" dirty="0" smtClean="0">
                <a:solidFill>
                  <a:srgbClr val="0070C0"/>
                </a:solidFill>
              </a:rPr>
              <a:t>Vertical Migration</a:t>
            </a:r>
            <a:endParaRPr lang="en-US" b="1" i="1" u="sng" dirty="0">
              <a:solidFill>
                <a:srgbClr val="0070C0"/>
              </a:solidFill>
            </a:endParaRPr>
          </a:p>
        </p:txBody>
      </p:sp>
      <p:sp>
        <p:nvSpPr>
          <p:cNvPr id="3" name="Content Placeholder 2"/>
          <p:cNvSpPr>
            <a:spLocks noGrp="1"/>
          </p:cNvSpPr>
          <p:nvPr>
            <p:ph idx="1"/>
          </p:nvPr>
        </p:nvSpPr>
        <p:spPr>
          <a:xfrm>
            <a:off x="457200" y="1600200"/>
            <a:ext cx="8229600" cy="4495800"/>
          </a:xfrm>
        </p:spPr>
        <p:txBody>
          <a:bodyPr>
            <a:normAutofit fontScale="77500" lnSpcReduction="20000"/>
          </a:bodyPr>
          <a:lstStyle/>
          <a:p>
            <a:r>
              <a:rPr lang="en-US" dirty="0" smtClean="0">
                <a:solidFill>
                  <a:srgbClr val="FF0066"/>
                </a:solidFill>
              </a:rPr>
              <a:t>The movement of fishes towards upper surface of sea during night and towards bottom during day fro various endogenous and exogenous reasons is called vertical migration.</a:t>
            </a:r>
          </a:p>
          <a:p>
            <a:r>
              <a:rPr lang="en-US" b="1" i="1" u="sng" dirty="0" smtClean="0">
                <a:solidFill>
                  <a:srgbClr val="FF0066"/>
                </a:solidFill>
              </a:rPr>
              <a:t>Diet vertical migration </a:t>
            </a:r>
            <a:r>
              <a:rPr lang="en-US" dirty="0" smtClean="0">
                <a:solidFill>
                  <a:srgbClr val="FF0066"/>
                </a:solidFill>
              </a:rPr>
              <a:t>is a common behavior; many marine species move to the surface at night to feed and then return to the depths during daytime.</a:t>
            </a:r>
          </a:p>
          <a:p>
            <a:r>
              <a:rPr lang="en-US" b="1" i="1" u="sng" dirty="0" smtClean="0">
                <a:solidFill>
                  <a:srgbClr val="0070C0"/>
                </a:solidFill>
              </a:rPr>
              <a:t>Factors playing role in Vertical Migration</a:t>
            </a:r>
            <a:r>
              <a:rPr lang="en-US" i="1" u="sng" dirty="0" smtClean="0">
                <a:solidFill>
                  <a:srgbClr val="0070C0"/>
                </a:solidFill>
              </a:rPr>
              <a:t>:-</a:t>
            </a:r>
          </a:p>
          <a:p>
            <a:pPr marL="514350" indent="-514350">
              <a:buFont typeface="+mj-lt"/>
              <a:buAutoNum type="arabicPeriod"/>
            </a:pPr>
            <a:r>
              <a:rPr lang="en-US" b="1" i="1" u="sng" dirty="0" smtClean="0">
                <a:solidFill>
                  <a:srgbClr val="FF0066"/>
                </a:solidFill>
              </a:rPr>
              <a:t>Endogenous factors</a:t>
            </a:r>
            <a:r>
              <a:rPr lang="en-US" dirty="0" smtClean="0">
                <a:solidFill>
                  <a:srgbClr val="FF0066"/>
                </a:solidFill>
              </a:rPr>
              <a:t>:- which originate from organism itself like sex, age biological rhythms, etc.</a:t>
            </a:r>
          </a:p>
          <a:p>
            <a:pPr marL="514350" indent="-514350">
              <a:buFont typeface="+mj-lt"/>
              <a:buAutoNum type="arabicPeriod"/>
            </a:pPr>
            <a:r>
              <a:rPr lang="en-US" b="1" i="1" u="sng" dirty="0" smtClean="0">
                <a:solidFill>
                  <a:srgbClr val="FF0066"/>
                </a:solidFill>
              </a:rPr>
              <a:t>Exogenous factors</a:t>
            </a:r>
            <a:r>
              <a:rPr lang="en-US" dirty="0" smtClean="0">
                <a:solidFill>
                  <a:srgbClr val="FF0066"/>
                </a:solidFill>
              </a:rPr>
              <a:t>:- These are the environment factors acting on the organisms such as light, gravity, oxygen, temperature, predator-prey interactions etc. </a:t>
            </a:r>
            <a:endParaRPr lang="en-US" dirty="0">
              <a:solidFill>
                <a:srgbClr val="FF006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JyoTsaNa\Desktop\mesopelagic-migration.jpg"/>
          <p:cNvPicPr>
            <a:picLocks noChangeAspect="1" noChangeArrowheads="1"/>
          </p:cNvPicPr>
          <p:nvPr/>
        </p:nvPicPr>
        <p:blipFill>
          <a:blip r:embed="rId2"/>
          <a:srcRect/>
          <a:stretch>
            <a:fillRect/>
          </a:stretch>
        </p:blipFill>
        <p:spPr bwMode="auto">
          <a:xfrm>
            <a:off x="609600" y="457200"/>
            <a:ext cx="8001000" cy="60007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2"/>
                </a:solidFill>
              </a:rPr>
              <a:t>Significance of Vertical Migration</a:t>
            </a:r>
            <a:endParaRPr lang="en-US" dirty="0">
              <a:solidFill>
                <a:schemeClr val="accent2"/>
              </a:solidFill>
            </a:endParaRPr>
          </a:p>
        </p:txBody>
      </p:sp>
      <p:sp>
        <p:nvSpPr>
          <p:cNvPr id="3" name="Content Placeholder 2"/>
          <p:cNvSpPr>
            <a:spLocks noGrp="1"/>
          </p:cNvSpPr>
          <p:nvPr>
            <p:ph idx="1"/>
          </p:nvPr>
        </p:nvSpPr>
        <p:spPr>
          <a:xfrm>
            <a:off x="457200" y="1371600"/>
            <a:ext cx="8229600" cy="5562600"/>
          </a:xfrm>
        </p:spPr>
        <p:txBody>
          <a:bodyPr>
            <a:normAutofit fontScale="62500" lnSpcReduction="20000"/>
          </a:bodyPr>
          <a:lstStyle/>
          <a:p>
            <a:r>
              <a:rPr lang="en-US" sz="3800" b="1" dirty="0" smtClean="0">
                <a:solidFill>
                  <a:schemeClr val="tx1">
                    <a:lumMod val="65000"/>
                    <a:lumOff val="35000"/>
                  </a:schemeClr>
                </a:solidFill>
              </a:rPr>
              <a:t>Predator Avoidance</a:t>
            </a:r>
            <a:r>
              <a:rPr lang="en-US" dirty="0" smtClean="0">
                <a:solidFill>
                  <a:schemeClr val="tx1">
                    <a:lumMod val="65000"/>
                    <a:lumOff val="35000"/>
                  </a:schemeClr>
                </a:solidFill>
              </a:rPr>
              <a:t>:- Organisms come up to shallow waters at night to feed while it’s dark out because their predators cannot see them as easily as in day.</a:t>
            </a:r>
          </a:p>
          <a:p>
            <a:r>
              <a:rPr lang="en-US" sz="3800" b="1" dirty="0" smtClean="0">
                <a:solidFill>
                  <a:schemeClr val="accent2">
                    <a:lumMod val="60000"/>
                    <a:lumOff val="40000"/>
                  </a:schemeClr>
                </a:solidFill>
              </a:rPr>
              <a:t>Metabolic Advantage</a:t>
            </a:r>
            <a:r>
              <a:rPr lang="en-US" dirty="0" smtClean="0">
                <a:solidFill>
                  <a:schemeClr val="accent2">
                    <a:lumMod val="60000"/>
                    <a:lumOff val="40000"/>
                  </a:schemeClr>
                </a:solidFill>
              </a:rPr>
              <a:t>:-By feeding in the warm surface waters at night and residing in the cooler deep waters during the day they can conserve energy. Alternatively, organisms feeding on the bottom in cold water during the day may migrate to surface waters at night in order to digest their meal at warmer temperatures.</a:t>
            </a:r>
          </a:p>
          <a:p>
            <a:r>
              <a:rPr lang="en-US" sz="3800" b="1" dirty="0" smtClean="0">
                <a:solidFill>
                  <a:schemeClr val="accent6">
                    <a:lumMod val="60000"/>
                    <a:lumOff val="40000"/>
                  </a:schemeClr>
                </a:solidFill>
              </a:rPr>
              <a:t>Dispersal and Transport</a:t>
            </a:r>
            <a:r>
              <a:rPr lang="en-US" dirty="0" smtClean="0">
                <a:solidFill>
                  <a:schemeClr val="accent6">
                    <a:lumMod val="60000"/>
                    <a:lumOff val="40000"/>
                  </a:schemeClr>
                </a:solidFill>
              </a:rPr>
              <a:t>:- Organisms can use deep and shallow currents to find food patches or to maintain a geographical location.</a:t>
            </a:r>
          </a:p>
          <a:p>
            <a:r>
              <a:rPr lang="en-US" sz="3800" b="1" dirty="0" smtClean="0">
                <a:solidFill>
                  <a:srgbClr val="FFC000"/>
                </a:solidFill>
              </a:rPr>
              <a:t>Avoid UV Damage</a:t>
            </a:r>
            <a:r>
              <a:rPr lang="en-US" dirty="0" smtClean="0">
                <a:solidFill>
                  <a:srgbClr val="FFC000"/>
                </a:solidFill>
              </a:rPr>
              <a:t>:-The sunlight can penetrate into the water column. If an organism, especially something small like a microbe, is too close to the surface , the UV can actually damage them. So they want to avoid getting too close to the surface, especially during daylight.</a:t>
            </a:r>
          </a:p>
          <a:p>
            <a:r>
              <a:rPr lang="en-US" sz="3800" b="1" dirty="0" smtClean="0">
                <a:solidFill>
                  <a:schemeClr val="accent6"/>
                </a:solidFill>
              </a:rPr>
              <a:t>Better Opportunities for Growth and Reproduction</a:t>
            </a:r>
            <a:r>
              <a:rPr lang="en-US" dirty="0" smtClean="0">
                <a:solidFill>
                  <a:schemeClr val="accent6"/>
                </a:solidFill>
              </a:rPr>
              <a:t>.</a:t>
            </a:r>
            <a:endParaRPr lang="en-US" dirty="0">
              <a:solidFill>
                <a:schemeClr val="accent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3300"/>
                </a:solidFill>
              </a:rPr>
              <a:t>Other important facts</a:t>
            </a:r>
            <a:endParaRPr lang="en-US" dirty="0">
              <a:solidFill>
                <a:srgbClr val="FF3300"/>
              </a:solidFill>
            </a:endParaRPr>
          </a:p>
        </p:txBody>
      </p:sp>
      <p:sp>
        <p:nvSpPr>
          <p:cNvPr id="3" name="Content Placeholder 2"/>
          <p:cNvSpPr>
            <a:spLocks noGrp="1"/>
          </p:cNvSpPr>
          <p:nvPr>
            <p:ph idx="1"/>
          </p:nvPr>
        </p:nvSpPr>
        <p:spPr/>
        <p:txBody>
          <a:bodyPr>
            <a:normAutofit/>
          </a:bodyPr>
          <a:lstStyle/>
          <a:p>
            <a:r>
              <a:rPr lang="en-US" sz="4000" b="1" i="1" u="sng" dirty="0" smtClean="0">
                <a:solidFill>
                  <a:srgbClr val="FF0000"/>
                </a:solidFill>
              </a:rPr>
              <a:t>Forage fish (prey fish) </a:t>
            </a:r>
            <a:r>
              <a:rPr lang="en-US" dirty="0" smtClean="0">
                <a:solidFill>
                  <a:srgbClr val="FF3300"/>
                </a:solidFill>
              </a:rPr>
              <a:t>are small fish which are preyed upon by large predators for food.</a:t>
            </a:r>
          </a:p>
          <a:p>
            <a:pPr>
              <a:buNone/>
            </a:pPr>
            <a:r>
              <a:rPr lang="en-US" dirty="0" smtClean="0">
                <a:solidFill>
                  <a:srgbClr val="FF3300"/>
                </a:solidFill>
              </a:rPr>
              <a:t>   They migrate in schooling manner. Their schools become immense shoals which are concentrated fuel resources for the great marine predators.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smtClean="0"/>
              <a:t>Basic Terms</a:t>
            </a:r>
          </a:p>
          <a:p>
            <a:r>
              <a:rPr lang="en-US" dirty="0" smtClean="0"/>
              <a:t>Significance</a:t>
            </a:r>
          </a:p>
          <a:p>
            <a:r>
              <a:rPr lang="en-US" dirty="0" err="1" smtClean="0"/>
              <a:t>Impotant</a:t>
            </a:r>
            <a:r>
              <a:rPr lang="en-US" dirty="0" smtClean="0"/>
              <a:t> Facts</a:t>
            </a:r>
          </a:p>
          <a:p>
            <a:r>
              <a:rPr lang="en-US" dirty="0" smtClean="0"/>
              <a:t>Need</a:t>
            </a:r>
          </a:p>
          <a:p>
            <a:endParaRPr lang="en-US" dirty="0"/>
          </a:p>
        </p:txBody>
      </p:sp>
    </p:spTree>
    <p:extLst>
      <p:ext uri="{BB962C8B-B14F-4D97-AF65-F5344CB8AC3E}">
        <p14:creationId xmlns:p14="http://schemas.microsoft.com/office/powerpoint/2010/main" val="3662739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55638"/>
            <a:ext cx="8229600" cy="6049962"/>
          </a:xfrm>
        </p:spPr>
        <p:txBody>
          <a:bodyPr>
            <a:normAutofit fontScale="90000"/>
          </a:bodyPr>
          <a:lstStyle/>
          <a:p>
            <a:r>
              <a:rPr lang="en-US" sz="5300" b="1" i="1" u="sng" dirty="0" smtClean="0">
                <a:solidFill>
                  <a:srgbClr val="FF3300"/>
                </a:solidFill>
              </a:rPr>
              <a:t>Significance of fish migration </a:t>
            </a:r>
            <a:r>
              <a:rPr lang="en-US" dirty="0" smtClean="0">
                <a:solidFill>
                  <a:srgbClr val="FF3300"/>
                </a:solidFill>
              </a:rPr>
              <a:t/>
            </a:r>
            <a:br>
              <a:rPr lang="en-US" dirty="0" smtClean="0">
                <a:solidFill>
                  <a:srgbClr val="FF3300"/>
                </a:solidFill>
              </a:rPr>
            </a:br>
            <a:r>
              <a:rPr lang="en-US" b="1" i="1" dirty="0" smtClean="0">
                <a:solidFill>
                  <a:srgbClr val="FF3300"/>
                </a:solidFill>
              </a:rPr>
              <a:t>Spawning</a:t>
            </a:r>
            <a:br>
              <a:rPr lang="en-US" b="1" i="1" dirty="0" smtClean="0">
                <a:solidFill>
                  <a:srgbClr val="FF3300"/>
                </a:solidFill>
              </a:rPr>
            </a:br>
            <a:r>
              <a:rPr lang="en-US" b="1" i="1" dirty="0" smtClean="0">
                <a:solidFill>
                  <a:srgbClr val="FF3300"/>
                </a:solidFill>
              </a:rPr>
              <a:t>To achieve better growth rates</a:t>
            </a:r>
            <a:br>
              <a:rPr lang="en-US" b="1" i="1" dirty="0" smtClean="0">
                <a:solidFill>
                  <a:srgbClr val="FF3300"/>
                </a:solidFill>
              </a:rPr>
            </a:br>
            <a:r>
              <a:rPr lang="en-US" b="1" i="1" dirty="0" smtClean="0">
                <a:solidFill>
                  <a:srgbClr val="FF3300"/>
                </a:solidFill>
              </a:rPr>
              <a:t>Greater reproductive success </a:t>
            </a:r>
            <a:br>
              <a:rPr lang="en-US" b="1" i="1" dirty="0" smtClean="0">
                <a:solidFill>
                  <a:srgbClr val="FF3300"/>
                </a:solidFill>
              </a:rPr>
            </a:br>
            <a:r>
              <a:rPr lang="en-US" b="1" i="1" dirty="0" smtClean="0">
                <a:solidFill>
                  <a:srgbClr val="FF3300"/>
                </a:solidFill>
              </a:rPr>
              <a:t>Temporal and spatial aggregations of fishes.</a:t>
            </a:r>
            <a:br>
              <a:rPr lang="en-US" b="1" i="1" dirty="0" smtClean="0">
                <a:solidFill>
                  <a:srgbClr val="FF3300"/>
                </a:solidFill>
              </a:rPr>
            </a:br>
            <a:r>
              <a:rPr lang="en-US" b="1" i="1" dirty="0" smtClean="0">
                <a:solidFill>
                  <a:srgbClr val="FF3300"/>
                </a:solidFill>
              </a:rPr>
              <a:t>To escape temperature extremes.</a:t>
            </a:r>
            <a:br>
              <a:rPr lang="en-US" b="1" i="1" dirty="0" smtClean="0">
                <a:solidFill>
                  <a:srgbClr val="FF3300"/>
                </a:solidFill>
              </a:rPr>
            </a:br>
            <a:r>
              <a:rPr lang="en-US" b="1" i="1" dirty="0" smtClean="0">
                <a:solidFill>
                  <a:srgbClr val="FF3300"/>
                </a:solidFill>
              </a:rPr>
              <a:t/>
            </a:r>
            <a:br>
              <a:rPr lang="en-US" b="1" i="1" dirty="0" smtClean="0">
                <a:solidFill>
                  <a:srgbClr val="FF3300"/>
                </a:solidFill>
              </a:rPr>
            </a:br>
            <a:endParaRPr lang="en-US" b="1" i="1" dirty="0">
              <a:solidFill>
                <a:srgbClr val="FF33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u="sng" dirty="0" smtClean="0">
                <a:solidFill>
                  <a:schemeClr val="accent1">
                    <a:lumMod val="50000"/>
                  </a:schemeClr>
                </a:solidFill>
              </a:rPr>
              <a:t>Need to understand fish migratory behavior</a:t>
            </a:r>
            <a:endParaRPr lang="en-US" sz="4800" b="1" i="1" u="sng" dirty="0">
              <a:solidFill>
                <a:schemeClr val="accent1">
                  <a:lumMod val="50000"/>
                </a:schemeClr>
              </a:solidFill>
            </a:endParaRPr>
          </a:p>
        </p:txBody>
      </p:sp>
      <p:sp>
        <p:nvSpPr>
          <p:cNvPr id="3" name="Content Placeholder 2"/>
          <p:cNvSpPr>
            <a:spLocks noGrp="1"/>
          </p:cNvSpPr>
          <p:nvPr>
            <p:ph idx="1"/>
          </p:nvPr>
        </p:nvSpPr>
        <p:spPr>
          <a:xfrm>
            <a:off x="609600" y="2332037"/>
            <a:ext cx="8229600" cy="4525963"/>
          </a:xfrm>
        </p:spPr>
        <p:txBody>
          <a:bodyPr/>
          <a:lstStyle/>
          <a:p>
            <a:r>
              <a:rPr lang="en-US" dirty="0" smtClean="0">
                <a:solidFill>
                  <a:schemeClr val="tx1">
                    <a:lumMod val="65000"/>
                    <a:lumOff val="35000"/>
                  </a:schemeClr>
                </a:solidFill>
              </a:rPr>
              <a:t>Migration  makes fish more vulnerable to exploitation(fishing). This is clearly of significance for commercial  fisheries, and fisheries have traditionally exploited this migratory and aggregating behavior in salmon and cod.</a:t>
            </a:r>
          </a:p>
          <a:p>
            <a:endParaRPr lang="en-US" dirty="0" smtClean="0">
              <a:solidFill>
                <a:schemeClr val="tx1">
                  <a:lumMod val="65000"/>
                  <a:lumOff val="35000"/>
                </a:schemeClr>
              </a:solidFill>
            </a:endParaRPr>
          </a:p>
          <a:p>
            <a:endParaRPr lang="en-US" dirty="0" smtClean="0">
              <a:solidFill>
                <a:schemeClr val="tx1">
                  <a:lumMod val="65000"/>
                  <a:lumOff val="35000"/>
                </a:schemeClr>
              </a:solidFill>
            </a:endParaRPr>
          </a:p>
          <a:p>
            <a:pPr>
              <a:buNone/>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156920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4200573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smtClean="0">
                <a:solidFill>
                  <a:schemeClr val="accent6">
                    <a:lumMod val="75000"/>
                  </a:schemeClr>
                </a:solidFill>
              </a:rPr>
              <a:t>Basic Terms</a:t>
            </a:r>
            <a:endParaRPr lang="en-US" dirty="0">
              <a:solidFill>
                <a:schemeClr val="accent6">
                  <a:lumMod val="75000"/>
                </a:schemeClr>
              </a:solidFill>
            </a:endParaRPr>
          </a:p>
        </p:txBody>
      </p:sp>
      <p:sp>
        <p:nvSpPr>
          <p:cNvPr id="9" name="TextBox 8"/>
          <p:cNvSpPr txBox="1"/>
          <p:nvPr/>
        </p:nvSpPr>
        <p:spPr>
          <a:xfrm>
            <a:off x="762000" y="1111508"/>
            <a:ext cx="8229600" cy="4832092"/>
          </a:xfrm>
          <a:prstGeom prst="rect">
            <a:avLst/>
          </a:prstGeom>
          <a:noFill/>
        </p:spPr>
        <p:txBody>
          <a:bodyPr wrap="square" rtlCol="0">
            <a:spAutoFit/>
          </a:bodyPr>
          <a:lstStyle/>
          <a:p>
            <a:pPr>
              <a:buFont typeface="Arial" pitchFamily="34" charset="0"/>
              <a:buChar char="•"/>
            </a:pPr>
            <a:r>
              <a:rPr lang="en-US" sz="2800" dirty="0" smtClean="0"/>
              <a:t> </a:t>
            </a:r>
            <a:r>
              <a:rPr lang="en-US" sz="2800" dirty="0" smtClean="0">
                <a:solidFill>
                  <a:srgbClr val="002060"/>
                </a:solidFill>
              </a:rPr>
              <a:t>Migration is the movement of large number of animals from one place to another for feeding, reproduction or to escape weather extremes.</a:t>
            </a:r>
          </a:p>
          <a:p>
            <a:pPr>
              <a:buFont typeface="Arial" pitchFamily="34" charset="0"/>
              <a:buChar char="•"/>
            </a:pPr>
            <a:r>
              <a:rPr lang="en-US" sz="2800" b="1" i="1" u="sng" dirty="0" smtClean="0">
                <a:solidFill>
                  <a:srgbClr val="FF3300"/>
                </a:solidFill>
              </a:rPr>
              <a:t>Shoaling</a:t>
            </a:r>
            <a:r>
              <a:rPr lang="en-US" sz="2800" dirty="0" smtClean="0">
                <a:solidFill>
                  <a:srgbClr val="FF3300"/>
                </a:solidFill>
              </a:rPr>
              <a:t>:- When large no. of fishes come together and move socially, it is called as shoaling, Eg. </a:t>
            </a:r>
            <a:r>
              <a:rPr lang="en-US" sz="2800" i="1" u="sng" dirty="0" smtClean="0">
                <a:solidFill>
                  <a:srgbClr val="FF3300"/>
                </a:solidFill>
              </a:rPr>
              <a:t>Tuna,</a:t>
            </a:r>
            <a:r>
              <a:rPr lang="en-US" sz="2800" dirty="0" smtClean="0">
                <a:solidFill>
                  <a:srgbClr val="FF3300"/>
                </a:solidFill>
              </a:rPr>
              <a:t> Anchovies.</a:t>
            </a:r>
            <a:endParaRPr lang="en-US" sz="2800" i="1" u="sng" dirty="0" smtClean="0">
              <a:solidFill>
                <a:srgbClr val="FF3300"/>
              </a:solidFill>
            </a:endParaRPr>
          </a:p>
          <a:p>
            <a:pPr>
              <a:buFont typeface="Arial" pitchFamily="34" charset="0"/>
              <a:buChar char="•"/>
            </a:pPr>
            <a:r>
              <a:rPr lang="en-US" sz="2800" b="1" i="1" u="sng" dirty="0" smtClean="0">
                <a:solidFill>
                  <a:srgbClr val="0070C0"/>
                </a:solidFill>
              </a:rPr>
              <a:t>Schooling</a:t>
            </a:r>
            <a:r>
              <a:rPr lang="en-US" sz="2800" dirty="0" smtClean="0">
                <a:solidFill>
                  <a:srgbClr val="0070C0"/>
                </a:solidFill>
              </a:rPr>
              <a:t>:-Migrating fishes exhibit high degree of coordination in their movements and carry out synchronized maneuvers to produce different types of shapes. This is called schooling.eg. Forage fishes</a:t>
            </a:r>
            <a:endParaRPr lang="en-US" sz="2800"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JyoTsaNa\Desktop\Anchovy-Migration-1.jpg"/>
          <p:cNvPicPr>
            <a:picLocks noChangeAspect="1" noChangeArrowheads="1"/>
          </p:cNvPicPr>
          <p:nvPr/>
        </p:nvPicPr>
        <p:blipFill>
          <a:blip r:embed="rId2"/>
          <a:srcRect/>
          <a:stretch>
            <a:fillRect/>
          </a:stretch>
        </p:blipFill>
        <p:spPr bwMode="auto">
          <a:xfrm>
            <a:off x="685800" y="533400"/>
            <a:ext cx="8001000" cy="600074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838200"/>
            <a:ext cx="8001000" cy="2554545"/>
          </a:xfrm>
          <a:prstGeom prst="rect">
            <a:avLst/>
          </a:prstGeom>
          <a:noFill/>
        </p:spPr>
        <p:txBody>
          <a:bodyPr wrap="square" rtlCol="0">
            <a:spAutoFit/>
          </a:bodyPr>
          <a:lstStyle/>
          <a:p>
            <a:r>
              <a:rPr lang="en-US" sz="4000" dirty="0" smtClean="0"/>
              <a:t>Fishes live in two different types of aquatic habitats:-</a:t>
            </a:r>
          </a:p>
          <a:p>
            <a:pPr marL="342900" indent="-342900">
              <a:buFont typeface="+mj-lt"/>
              <a:buAutoNum type="arabicPeriod"/>
            </a:pPr>
            <a:r>
              <a:rPr lang="en-US" sz="4000" dirty="0" smtClean="0"/>
              <a:t>Freshwater Habitat</a:t>
            </a:r>
          </a:p>
          <a:p>
            <a:pPr marL="342900" indent="-342900">
              <a:buFont typeface="+mj-lt"/>
              <a:buAutoNum type="arabicPeriod"/>
            </a:pPr>
            <a:r>
              <a:rPr lang="en-US" sz="4000" dirty="0" smtClean="0"/>
              <a:t>Marine Habitat</a:t>
            </a:r>
            <a:endParaRPr lang="en-US"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rPr>
              <a:t>On the basis of cause, fish migration is of following types :</a:t>
            </a:r>
            <a:endParaRPr lang="en-US" dirty="0">
              <a:solidFill>
                <a:schemeClr val="tx2">
                  <a:lumMod val="75000"/>
                </a:schemeClr>
              </a:solidFill>
            </a:endParaRPr>
          </a:p>
        </p:txBody>
      </p:sp>
      <p:sp>
        <p:nvSpPr>
          <p:cNvPr id="3" name="Content Placeholder 2"/>
          <p:cNvSpPr>
            <a:spLocks noGrp="1"/>
          </p:cNvSpPr>
          <p:nvPr>
            <p:ph idx="1"/>
          </p:nvPr>
        </p:nvSpPr>
        <p:spPr>
          <a:xfrm>
            <a:off x="228600" y="1731644"/>
            <a:ext cx="8915400" cy="5126355"/>
          </a:xfrm>
        </p:spPr>
        <p:txBody>
          <a:bodyPr>
            <a:normAutofit fontScale="92500" lnSpcReduction="10000"/>
          </a:bodyPr>
          <a:lstStyle/>
          <a:p>
            <a:pPr>
              <a:buFont typeface="Wingdings" pitchFamily="2" charset="2"/>
              <a:buChar char="Ø"/>
            </a:pPr>
            <a:r>
              <a:rPr lang="en-US" sz="2400" b="1" u="sng" dirty="0" smtClean="0">
                <a:solidFill>
                  <a:srgbClr val="C00000"/>
                </a:solidFill>
              </a:rPr>
              <a:t>Feeding or alimental migration</a:t>
            </a:r>
            <a:r>
              <a:rPr lang="en-US" sz="2000" dirty="0" smtClean="0">
                <a:solidFill>
                  <a:srgbClr val="C00000"/>
                </a:solidFill>
              </a:rPr>
              <a:t>:- It takes place in fishes for feeding. </a:t>
            </a:r>
          </a:p>
          <a:p>
            <a:pPr>
              <a:buNone/>
            </a:pPr>
            <a:r>
              <a:rPr lang="en-US" sz="2000" dirty="0">
                <a:solidFill>
                  <a:srgbClr val="C00000"/>
                </a:solidFill>
              </a:rPr>
              <a:t> </a:t>
            </a:r>
            <a:r>
              <a:rPr lang="en-US" sz="2000" dirty="0" smtClean="0">
                <a:solidFill>
                  <a:srgbClr val="C00000"/>
                </a:solidFill>
              </a:rPr>
              <a:t>   Examples:- Salmons, cods and sword fish migrate for food.</a:t>
            </a:r>
          </a:p>
          <a:p>
            <a:pPr>
              <a:buFont typeface="Wingdings" pitchFamily="2" charset="2"/>
              <a:buChar char="Ø"/>
            </a:pPr>
            <a:r>
              <a:rPr lang="en-US" sz="2400" b="1" u="sng" dirty="0" smtClean="0">
                <a:solidFill>
                  <a:srgbClr val="00B050"/>
                </a:solidFill>
              </a:rPr>
              <a:t>Spawning migration </a:t>
            </a:r>
            <a:r>
              <a:rPr lang="en-US" sz="2000" dirty="0" smtClean="0">
                <a:solidFill>
                  <a:srgbClr val="00B050"/>
                </a:solidFill>
              </a:rPr>
              <a:t>:- It takes place in breeding season in those fishes which have spawning grounds far away from the feeding places.</a:t>
            </a:r>
          </a:p>
          <a:p>
            <a:pPr>
              <a:buNone/>
            </a:pPr>
            <a:r>
              <a:rPr lang="en-US" sz="2000" dirty="0">
                <a:solidFill>
                  <a:srgbClr val="00B050"/>
                </a:solidFill>
              </a:rPr>
              <a:t> </a:t>
            </a:r>
            <a:r>
              <a:rPr lang="en-US" sz="2000" dirty="0" smtClean="0">
                <a:solidFill>
                  <a:srgbClr val="00B050"/>
                </a:solidFill>
              </a:rPr>
              <a:t>   Examples:- Eels, salmons and a large no. of riverine fishes.</a:t>
            </a:r>
          </a:p>
          <a:p>
            <a:pPr>
              <a:buFont typeface="Wingdings" pitchFamily="2" charset="2"/>
              <a:buChar char="Ø"/>
            </a:pPr>
            <a:r>
              <a:rPr lang="en-US" sz="2400" b="1" u="sng" dirty="0" smtClean="0">
                <a:solidFill>
                  <a:srgbClr val="0070C0"/>
                </a:solidFill>
              </a:rPr>
              <a:t>Juvenile migration</a:t>
            </a:r>
            <a:r>
              <a:rPr lang="en-US" sz="2000" dirty="0" smtClean="0">
                <a:solidFill>
                  <a:srgbClr val="0070C0"/>
                </a:solidFill>
              </a:rPr>
              <a:t>:- It involves larval stages of fishes which hatch in spawning grounds and migrate long distances to reach the feeding habits of their parents.</a:t>
            </a:r>
          </a:p>
          <a:p>
            <a:pPr>
              <a:buFont typeface="Wingdings" pitchFamily="2" charset="2"/>
              <a:buChar char="Ø"/>
            </a:pPr>
            <a:r>
              <a:rPr lang="en-US" sz="2400" b="1" u="sng" dirty="0" smtClean="0">
                <a:solidFill>
                  <a:srgbClr val="7030A0"/>
                </a:solidFill>
              </a:rPr>
              <a:t>Recruitment migration</a:t>
            </a:r>
            <a:r>
              <a:rPr lang="en-US" sz="2000" dirty="0" smtClean="0">
                <a:solidFill>
                  <a:srgbClr val="7030A0"/>
                </a:solidFill>
              </a:rPr>
              <a:t>:- It takes place when large no. of larvae move from nursery habitat to the habitat of adults.</a:t>
            </a:r>
          </a:p>
          <a:p>
            <a:pPr>
              <a:buFont typeface="Wingdings" pitchFamily="2" charset="2"/>
              <a:buChar char="Ø"/>
            </a:pPr>
            <a:r>
              <a:rPr lang="en-US" sz="2400" b="1" u="sng" dirty="0" smtClean="0">
                <a:solidFill>
                  <a:schemeClr val="accent6">
                    <a:lumMod val="75000"/>
                  </a:schemeClr>
                </a:solidFill>
              </a:rPr>
              <a:t>Seasonal migration</a:t>
            </a:r>
            <a:r>
              <a:rPr lang="en-US" sz="2000" dirty="0" smtClean="0">
                <a:solidFill>
                  <a:schemeClr val="accent6">
                    <a:lumMod val="75000"/>
                  </a:schemeClr>
                </a:solidFill>
              </a:rPr>
              <a:t>:- It takes place in fishes that inhabit arctic areas where in summer climate is conducive and food abundant but as winter approaches temperature fall below zero and food becomes scarce. Hence, fishes must migrate towards subtropical and tropical areas to escape extremes of weather conditions.</a:t>
            </a:r>
          </a:p>
          <a:p>
            <a:pPr>
              <a:buNone/>
            </a:pPr>
            <a:r>
              <a:rPr lang="en-US" sz="2000" dirty="0" smtClean="0">
                <a:solidFill>
                  <a:schemeClr val="accent6">
                    <a:lumMod val="75000"/>
                  </a:schemeClr>
                </a:solidFill>
              </a:rPr>
              <a:t>  </a:t>
            </a:r>
          </a:p>
          <a:p>
            <a:pPr>
              <a:buNone/>
            </a:pPr>
            <a:endParaRPr lang="en-US" sz="2000" dirty="0" smtClean="0">
              <a:solidFill>
                <a:srgbClr val="C00000"/>
              </a:solidFill>
            </a:endParaRPr>
          </a:p>
          <a:p>
            <a:pPr>
              <a:buNone/>
            </a:pPr>
            <a:endParaRPr lang="en-US"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JyoTsaNa\Desktop\fish underwater sea_wallpaperswa.jpg"/>
          <p:cNvPicPr>
            <a:picLocks noChangeAspect="1" noChangeArrowheads="1"/>
          </p:cNvPicPr>
          <p:nvPr/>
        </p:nvPicPr>
        <p:blipFill>
          <a:blip r:embed="rId2"/>
          <a:srcRect/>
          <a:stretch>
            <a:fillRect/>
          </a:stretch>
        </p:blipFill>
        <p:spPr bwMode="auto">
          <a:xfrm>
            <a:off x="609600" y="438150"/>
            <a:ext cx="8153400" cy="6115050"/>
          </a:xfrm>
          <a:prstGeom prst="rect">
            <a:avLst/>
          </a:prstGeom>
          <a:noFill/>
        </p:spPr>
      </p:pic>
      <p:graphicFrame>
        <p:nvGraphicFramePr>
          <p:cNvPr id="7" name="Diagram 6"/>
          <p:cNvGraphicFramePr/>
          <p:nvPr>
            <p:extLst>
              <p:ext uri="{D42A27DB-BD31-4B8C-83A1-F6EECF244321}">
                <p14:modId xmlns:p14="http://schemas.microsoft.com/office/powerpoint/2010/main" val="4057662758"/>
              </p:ext>
            </p:extLst>
          </p:nvPr>
        </p:nvGraphicFramePr>
        <p:xfrm>
          <a:off x="762000" y="582930"/>
          <a:ext cx="784860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own Arrow 7"/>
          <p:cNvSpPr/>
          <p:nvPr/>
        </p:nvSpPr>
        <p:spPr>
          <a:xfrm>
            <a:off x="7086600" y="42672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Diagram 8"/>
          <p:cNvGraphicFramePr/>
          <p:nvPr>
            <p:extLst>
              <p:ext uri="{D42A27DB-BD31-4B8C-83A1-F6EECF244321}">
                <p14:modId xmlns:p14="http://schemas.microsoft.com/office/powerpoint/2010/main" val="739922161"/>
              </p:ext>
            </p:extLst>
          </p:nvPr>
        </p:nvGraphicFramePr>
        <p:xfrm>
          <a:off x="5029200" y="4800600"/>
          <a:ext cx="3505200" cy="1574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50"/>
                </a:solidFill>
              </a:rPr>
              <a:t>Different types of fish migration on the basis of habitat:</a:t>
            </a:r>
            <a:endParaRPr lang="en-US" dirty="0">
              <a:solidFill>
                <a:srgbClr val="00B050"/>
              </a:solidFill>
            </a:endParaRPr>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solidFill>
                  <a:srgbClr val="33CC33"/>
                </a:solidFill>
              </a:rPr>
              <a:t> </a:t>
            </a:r>
            <a:r>
              <a:rPr lang="en-US" b="1" i="1" u="sng" dirty="0" smtClean="0">
                <a:solidFill>
                  <a:srgbClr val="33CC33"/>
                </a:solidFill>
              </a:rPr>
              <a:t>Potamodromous Migration</a:t>
            </a:r>
            <a:r>
              <a:rPr lang="en-US" dirty="0" smtClean="0">
                <a:solidFill>
                  <a:srgbClr val="33CC33"/>
                </a:solidFill>
              </a:rPr>
              <a:t>:-When fishes migrate from one freshwater habitat to another in search of food or spawning, it is called as potamodromous migration.</a:t>
            </a:r>
          </a:p>
          <a:p>
            <a:pPr>
              <a:buNone/>
            </a:pPr>
            <a:r>
              <a:rPr lang="en-US" dirty="0">
                <a:solidFill>
                  <a:srgbClr val="33CC33"/>
                </a:solidFill>
              </a:rPr>
              <a:t> </a:t>
            </a:r>
            <a:r>
              <a:rPr lang="en-US" dirty="0" smtClean="0">
                <a:solidFill>
                  <a:srgbClr val="33CC33"/>
                </a:solidFill>
              </a:rPr>
              <a:t>  Fishes also migrate to lay eggs in places where oxygen concentration  in water is more and where there is abundance of food for juveniles when they hatch from eggs.</a:t>
            </a:r>
          </a:p>
          <a:p>
            <a:pPr>
              <a:buNone/>
            </a:pPr>
            <a:r>
              <a:rPr lang="en-US" dirty="0">
                <a:solidFill>
                  <a:srgbClr val="33CC33"/>
                </a:solidFill>
              </a:rPr>
              <a:t> </a:t>
            </a:r>
            <a:r>
              <a:rPr lang="en-US" dirty="0" smtClean="0">
                <a:solidFill>
                  <a:srgbClr val="33CC33"/>
                </a:solidFill>
              </a:rPr>
              <a:t>  Example:- </a:t>
            </a:r>
            <a:r>
              <a:rPr lang="en-US" b="1" dirty="0" smtClean="0">
                <a:solidFill>
                  <a:srgbClr val="33CC33"/>
                </a:solidFill>
              </a:rPr>
              <a:t>Common Asian Carps</a:t>
            </a:r>
            <a:endParaRPr lang="en-US" b="1" dirty="0">
              <a:solidFill>
                <a:srgbClr val="33CC3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JyoTsaNa\Desktop\Potamodromous.jpg"/>
          <p:cNvPicPr>
            <a:picLocks noChangeAspect="1" noChangeArrowheads="1"/>
          </p:cNvPicPr>
          <p:nvPr/>
        </p:nvPicPr>
        <p:blipFill>
          <a:blip r:embed="rId2"/>
          <a:srcRect/>
          <a:stretch>
            <a:fillRect/>
          </a:stretch>
        </p:blipFill>
        <p:spPr bwMode="auto">
          <a:xfrm>
            <a:off x="685800" y="381000"/>
            <a:ext cx="8001000" cy="60007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Theme42</Template>
  <TotalTime>552</TotalTime>
  <Words>1086</Words>
  <Application>Microsoft Office PowerPoint</Application>
  <PresentationFormat>On-screen Show (4:3)</PresentationFormat>
  <Paragraphs>107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Theme42</vt:lpstr>
      <vt:lpstr>PowerPoint Presentation</vt:lpstr>
      <vt:lpstr>Content</vt:lpstr>
      <vt:lpstr>Basic Terms</vt:lpstr>
      <vt:lpstr>PowerPoint Presentation</vt:lpstr>
      <vt:lpstr>PowerPoint Presentation</vt:lpstr>
      <vt:lpstr>On the basis of cause, fish migration is of following types :</vt:lpstr>
      <vt:lpstr>PowerPoint Presentation</vt:lpstr>
      <vt:lpstr>Different types of fish migration on the basis of habitat: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Vertical Migration</vt:lpstr>
      <vt:lpstr>PowerPoint Presentation</vt:lpstr>
      <vt:lpstr>Significance of Vertical Migration</vt:lpstr>
      <vt:lpstr>Other important facts</vt:lpstr>
      <vt:lpstr>Significance of fish migration  Spawning To achieve better growth rates Greater reproductive success  Temporal and spatial aggregations of fishes. To escape temperature extremes.  </vt:lpstr>
      <vt:lpstr>Need to understand fish migratory behavior</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JyoTsaNa</dc:creator>
  <cp:lastModifiedBy>CRP</cp:lastModifiedBy>
  <cp:revision>59</cp:revision>
  <dcterms:created xsi:type="dcterms:W3CDTF">2015-07-30T09:39:24Z</dcterms:created>
  <dcterms:modified xsi:type="dcterms:W3CDTF">2022-12-13T08:16:26Z</dcterms:modified>
</cp:coreProperties>
</file>