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5"/>
  </p:notesMasterIdLst>
  <p:handoutMasterIdLst>
    <p:handoutMasterId r:id="rId26"/>
  </p:handoutMasterIdLst>
  <p:sldIdLst>
    <p:sldId id="432" r:id="rId3"/>
    <p:sldId id="322" r:id="rId4"/>
    <p:sldId id="324" r:id="rId5"/>
    <p:sldId id="362" r:id="rId6"/>
    <p:sldId id="325" r:id="rId7"/>
    <p:sldId id="431" r:id="rId8"/>
    <p:sldId id="418" r:id="rId9"/>
    <p:sldId id="421" r:id="rId10"/>
    <p:sldId id="422" r:id="rId11"/>
    <p:sldId id="419" r:id="rId12"/>
    <p:sldId id="425" r:id="rId13"/>
    <p:sldId id="426" r:id="rId14"/>
    <p:sldId id="427" r:id="rId15"/>
    <p:sldId id="428" r:id="rId16"/>
    <p:sldId id="397" r:id="rId17"/>
    <p:sldId id="424" r:id="rId18"/>
    <p:sldId id="423" r:id="rId19"/>
    <p:sldId id="420" r:id="rId20"/>
    <p:sldId id="429" r:id="rId21"/>
    <p:sldId id="430" r:id="rId22"/>
    <p:sldId id="351" r:id="rId23"/>
    <p:sldId id="433" r:id="rId2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slide" Target="slides/slide15.xml"/><Relationship Id="rId1"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11/30/2022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29012987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11/30/2022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29427914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179388" y="692150"/>
            <a:ext cx="8913812" cy="6110288"/>
          </a:xfrm>
          <a:prstGeom prst="rect">
            <a:avLst/>
          </a:prstGeom>
          <a:noFill/>
          <a:ln w="9525">
            <a:noFill/>
          </a:ln>
        </p:spPr>
      </p:pic>
      <p:sp>
        <p:nvSpPr>
          <p:cNvPr id="10" name="Rectangle 7"/>
          <p:cNvSpPr>
            <a:spLocks noChangeArrowheads="1"/>
          </p:cNvSpPr>
          <p:nvPr/>
        </p:nvSpPr>
        <p:spPr bwMode="auto">
          <a:xfrm>
            <a:off x="1588" y="549275"/>
            <a:ext cx="9144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Grp="1" noChangeArrowheads="1"/>
          </p:cNvSpPr>
          <p:nvPr>
            <p:ph type="subTitle" idx="1"/>
          </p:nvPr>
        </p:nvSpPr>
        <p:spPr>
          <a:xfrm>
            <a:off x="1908175" y="2492375"/>
            <a:ext cx="5545138" cy="1222375"/>
          </a:xfrm>
        </p:spPr>
        <p:txBody>
          <a:bodyPr anchor="ctr"/>
          <a:lstStyle>
            <a:lvl1pPr marL="0" indent="0" algn="ctr">
              <a:buFontTx/>
              <a:buNone/>
              <a:defRPr/>
            </a:lvl1pPr>
          </a:lstStyle>
          <a:p>
            <a:pPr lvl="0"/>
            <a:r>
              <a:rPr lang="en-US" altLang="zh-CN" noProof="0" smtClean="0"/>
              <a:t>Click to edit Master subtitle style</a:t>
            </a:r>
          </a:p>
        </p:txBody>
      </p:sp>
      <p:sp>
        <p:nvSpPr>
          <p:cNvPr id="2056" name="Rectangle 8"/>
          <p:cNvSpPr>
            <a:spLocks noGrp="1" noChangeArrowheads="1"/>
          </p:cNvSpPr>
          <p:nvPr>
            <p:ph type="ctrTitle"/>
          </p:nvPr>
        </p:nvSpPr>
        <p:spPr>
          <a:xfrm>
            <a:off x="755650" y="620713"/>
            <a:ext cx="7772400" cy="1470025"/>
          </a:xfrm>
        </p:spPr>
        <p:txBody>
          <a:bodyPr/>
          <a:lstStyle>
            <a:lvl1pPr>
              <a:defRPr sz="3600"/>
            </a:lvl1pPr>
          </a:lstStyle>
          <a:p>
            <a:pPr lvl="0"/>
            <a:r>
              <a:rPr lang="en-US" altLang="zh-CN" noProof="0" smtClean="0"/>
              <a:t>Click to edit Master title style</a:t>
            </a:r>
          </a:p>
        </p:txBody>
      </p:sp>
      <p:sp>
        <p:nvSpPr>
          <p:cNvPr id="11" name="Rectangle 4"/>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11/30/2022</a:t>
            </a:fld>
            <a:endParaRPr lang="en-US" dirty="0">
              <a:solidFill>
                <a:srgbClr val="FFFFFF"/>
              </a:solidFill>
            </a:endParaRPr>
          </a:p>
        </p:txBody>
      </p:sp>
      <p:sp>
        <p:nvSpPr>
          <p:cNvPr id="12" name="Rectangle 5"/>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3" name="Rectangle 6"/>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11/30/2022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11/30/2022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11/30/2022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11/30/2022</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11/30/2022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11/30/2022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26" Type="http://schemas.openxmlformats.org/officeDocument/2006/relationships/slideLayout" Target="../slideLayouts/slideLayout68.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5" Type="http://schemas.openxmlformats.org/officeDocument/2006/relationships/slideLayout" Target="../slideLayouts/slideLayout67.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29" Type="http://schemas.openxmlformats.org/officeDocument/2006/relationships/image" Target="../media/image2.jpeg"/><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slideLayout" Target="../slideLayouts/slideLayout66.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slideLayout" Target="../slideLayouts/slideLayout65.xml"/><Relationship Id="rId28" Type="http://schemas.openxmlformats.org/officeDocument/2006/relationships/theme" Target="../theme/theme2.xml"/><Relationship Id="rId10" Type="http://schemas.openxmlformats.org/officeDocument/2006/relationships/slideLayout" Target="../slideLayouts/slideLayout52.xml"/><Relationship Id="rId19" Type="http://schemas.openxmlformats.org/officeDocument/2006/relationships/slideLayout" Target="../slideLayouts/slideLayout61.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slideLayout" Target="../slideLayouts/slideLayout64.xml"/><Relationship Id="rId27"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588" y="333375"/>
            <a:ext cx="9144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29"/>
          <a:srcRect t="1094" r="8122" b="13318"/>
          <a:stretch>
            <a:fillRect/>
          </a:stretch>
        </p:blipFill>
        <p:spPr>
          <a:xfrm>
            <a:off x="5797550" y="4438650"/>
            <a:ext cx="3340100" cy="2333625"/>
          </a:xfrm>
          <a:prstGeom prst="rect">
            <a:avLst/>
          </a:prstGeom>
          <a:noFill/>
          <a:ln w="9525">
            <a:noFill/>
          </a:ln>
        </p:spPr>
      </p:pic>
      <p:sp>
        <p:nvSpPr>
          <p:cNvPr id="1028" name="Rectangle 4"/>
          <p:cNvSpPr>
            <a:spLocks noGrp="1"/>
          </p:cNvSpPr>
          <p:nvPr>
            <p:ph type="title"/>
          </p:nvPr>
        </p:nvSpPr>
        <p:spPr>
          <a:xfrm>
            <a:off x="457200" y="274638"/>
            <a:ext cx="8229600" cy="1143000"/>
          </a:xfrm>
          <a:prstGeom prst="rect">
            <a:avLst/>
          </a:prstGeom>
          <a:noFill/>
          <a:ln w="9525">
            <a:noFill/>
          </a:ln>
        </p:spPr>
        <p:txBody>
          <a:bodyPr anchor="ctr" anchorCtr="0"/>
          <a:lstStyle/>
          <a:p>
            <a:pPr lvl="0"/>
            <a:r>
              <a:rPr lang="en-US" altLang="zh-CN" dirty="0"/>
              <a:t>Click to edit Master title style</a:t>
            </a:r>
          </a:p>
        </p:txBody>
      </p:sp>
      <p:sp>
        <p:nvSpPr>
          <p:cNvPr id="1029" name="Rectangle 5"/>
          <p:cNvSpPr>
            <a:spLocks noGrp="1"/>
          </p:cNvSpPr>
          <p:nvPr>
            <p:ph type="body" idx="1"/>
          </p:nvPr>
        </p:nvSpPr>
        <p:spPr>
          <a:xfrm>
            <a:off x="457200" y="1600200"/>
            <a:ext cx="8229600" cy="4525963"/>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30" name="Rectangle 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11/30/2022</a:t>
            </a:fld>
            <a:endParaRPr lang="en-US" sz="1000" dirty="0">
              <a:solidFill>
                <a:schemeClr val="tx1"/>
              </a:solidFill>
            </a:endParaRPr>
          </a:p>
        </p:txBody>
      </p:sp>
      <p:sp>
        <p:nvSpPr>
          <p:cNvPr id="1031"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2" name="Rectangle 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 id="2147483715" r:id="rId24"/>
    <p:sldLayoutId id="2147483716" r:id="rId25"/>
    <p:sldLayoutId id="2147483717" r:id="rId26"/>
    <p:sldLayoutId id="2147483718" r:id="rId27"/>
  </p:sldLayoutIdLst>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69460" y="5867400"/>
            <a:ext cx="9137260" cy="707886"/>
          </a:xfrm>
          <a:prstGeom prst="rect">
            <a:avLst/>
          </a:prstGeom>
          <a:solidFill>
            <a:schemeClr val="accent5">
              <a:lumMod val="25000"/>
            </a:schemeClr>
          </a:solidFill>
          <a:ln w="9525">
            <a:noFill/>
            <a:miter lim="800000"/>
            <a:headEnd/>
            <a:tailEnd/>
          </a:ln>
        </p:spPr>
        <p:txBody>
          <a:bodyPr wrap="square">
            <a:spAutoFit/>
          </a:bodyPr>
          <a:lstStyle/>
          <a:p>
            <a:pPr eaLnBrk="0" hangingPunct="0">
              <a:spcBef>
                <a:spcPct val="50000"/>
              </a:spcBef>
            </a:pPr>
            <a:r>
              <a:rPr lang="en-US" sz="2000" b="1" dirty="0" smtClean="0">
                <a:solidFill>
                  <a:schemeClr val="bg1"/>
                </a:solidFill>
                <a:latin typeface="+mn-lt"/>
                <a:cs typeface="Times New Roman" pitchFamily="18" charset="0"/>
              </a:rPr>
              <a:t>                       Submitted </a:t>
            </a:r>
            <a:r>
              <a:rPr lang="en-US" sz="2000" b="1" dirty="0">
                <a:solidFill>
                  <a:schemeClr val="bg1"/>
                </a:solidFill>
                <a:latin typeface="+mn-lt"/>
                <a:cs typeface="Times New Roman" pitchFamily="18" charset="0"/>
              </a:rPr>
              <a:t>To:	 </a:t>
            </a:r>
            <a:r>
              <a:rPr lang="en-US" sz="2000" b="1" dirty="0" smtClean="0">
                <a:solidFill>
                  <a:schemeClr val="bg1"/>
                </a:solidFill>
                <a:latin typeface="+mn-lt"/>
                <a:cs typeface="Times New Roman" pitchFamily="18" charset="0"/>
              </a:rPr>
              <a:t>             </a:t>
            </a:r>
            <a:r>
              <a:rPr lang="en-US" sz="2000" b="1" dirty="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Submitted </a:t>
            </a:r>
            <a:r>
              <a:rPr lang="en-US" sz="2000" b="1" dirty="0">
                <a:solidFill>
                  <a:schemeClr val="bg1"/>
                </a:solidFill>
                <a:latin typeface="+mn-lt"/>
                <a:cs typeface="Times New Roman" pitchFamily="18" charset="0"/>
              </a:rPr>
              <a:t>By:</a:t>
            </a:r>
          </a:p>
          <a:p>
            <a:pPr eaLnBrk="0" hangingPunct="0"/>
            <a:r>
              <a:rPr lang="en-US" sz="2000" b="1" dirty="0" smtClean="0">
                <a:solidFill>
                  <a:schemeClr val="bg1"/>
                </a:solidFill>
                <a:latin typeface="+mn-lt"/>
                <a:cs typeface="Times New Roman" pitchFamily="18" charset="0"/>
              </a:rPr>
              <a:t>                       Studymafia.org                                  </a:t>
            </a:r>
            <a:r>
              <a:rPr lang="en-US" sz="2000" b="1" dirty="0" smtClean="0">
                <a:solidFill>
                  <a:schemeClr val="bg1"/>
                </a:solidFill>
                <a:latin typeface="+mn-lt"/>
                <a:cs typeface="Times New Roman" pitchFamily="18" charset="0"/>
              </a:rPr>
              <a:t>   Studymafia.org               </a:t>
            </a:r>
            <a:endParaRPr lang="en-US" sz="2000" b="1" dirty="0">
              <a:solidFill>
                <a:schemeClr val="bg1"/>
              </a:solidFill>
              <a:latin typeface="+mn-lt"/>
              <a:cs typeface="Times New Roman" pitchFamily="18" charset="0"/>
            </a:endParaRPr>
          </a:p>
        </p:txBody>
      </p:sp>
      <p:sp>
        <p:nvSpPr>
          <p:cNvPr id="8" name="Rectangle 7"/>
          <p:cNvSpPr/>
          <p:nvPr/>
        </p:nvSpPr>
        <p:spPr>
          <a:xfrm>
            <a:off x="2057400" y="2413337"/>
            <a:ext cx="6096000" cy="1015663"/>
          </a:xfrm>
          <a:prstGeom prst="rect">
            <a:avLst/>
          </a:prstGeom>
          <a:solidFill>
            <a:schemeClr val="bg1"/>
          </a:solidFill>
        </p:spPr>
        <p:txBody>
          <a:bodyPr wrap="square">
            <a:spAutoFit/>
          </a:bodyPr>
          <a:lstStyle/>
          <a:p>
            <a:pPr algn="ctr" fontAlgn="auto">
              <a:spcBef>
                <a:spcPts val="0"/>
              </a:spcBef>
              <a:spcAft>
                <a:spcPts val="0"/>
              </a:spcAft>
              <a:defRPr/>
            </a:pPr>
            <a:r>
              <a:rPr lang="en-US" altLang="en-US" sz="6000" b="1" dirty="0" err="1" smtClean="0">
                <a:solidFill>
                  <a:srgbClr val="0070C0"/>
                </a:solidFill>
                <a:latin typeface="Times New Roman" pitchFamily="18" charset="0"/>
                <a:cs typeface="Times New Roman" pitchFamily="18" charset="0"/>
              </a:rPr>
              <a:t>Haemorrhage</a:t>
            </a:r>
            <a:endParaRPr lang="en-US" sz="6000" b="1" spc="300" dirty="0">
              <a:ln w="11430" cmpd="sng">
                <a:solidFill>
                  <a:schemeClr val="accent1">
                    <a:tint val="10000"/>
                  </a:schemeClr>
                </a:solidFill>
                <a:prstDash val="solid"/>
                <a:miter lim="800000"/>
              </a:ln>
              <a:solidFill>
                <a:srgbClr val="0070C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2794362599"/>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Causes </a:t>
            </a:r>
            <a:r>
              <a:rPr lang="en-US" altLang="en-US" sz="3600" b="1" dirty="0" smtClean="0">
                <a:solidFill>
                  <a:schemeClr val="accent2"/>
                </a:solidFill>
                <a:latin typeface="Times New Roman" panose="02020603050405020304" pitchFamily="18" charset="0"/>
                <a:cs typeface="Times New Roman" panose="02020603050405020304" pitchFamily="18" charset="0"/>
              </a:rPr>
              <a:t>of Haemorrhage   </a:t>
            </a:r>
          </a:p>
        </p:txBody>
      </p:sp>
      <p:sp>
        <p:nvSpPr>
          <p:cNvPr id="2" name="TextBox 1"/>
          <p:cNvSpPr txBox="1"/>
          <p:nvPr/>
        </p:nvSpPr>
        <p:spPr>
          <a:xfrm>
            <a:off x="739775" y="1609725"/>
            <a:ext cx="7665085" cy="3969385"/>
          </a:xfrm>
          <a:prstGeom prst="rect">
            <a:avLst/>
          </a:prstGeom>
          <a:noFill/>
        </p:spPr>
        <p:txBody>
          <a:bodyPr wrap="square">
            <a:spAutoFit/>
          </a:bodyPr>
          <a:lstStyle/>
          <a:p>
            <a:pPr marL="0" indent="0">
              <a:buFont typeface="Arial" panose="020B0604020202020204" pitchFamily="34" charset="0"/>
              <a:buNone/>
            </a:pPr>
            <a:r>
              <a:rPr lang="en-US" sz="2800" b="1" smtClean="0"/>
              <a:t>Medicines</a:t>
            </a:r>
          </a:p>
          <a:p>
            <a:pPr marL="457200" indent="-457200">
              <a:buFont typeface="Arial" panose="020B0604020202020204" pitchFamily="34" charset="0"/>
              <a:buChar char="•"/>
            </a:pPr>
            <a:r>
              <a:rPr lang="en-US" sz="2800" smtClean="0"/>
              <a:t>Some medicines and certain treatments can increase your chances of bleeding, or even cause bleeding.</a:t>
            </a:r>
          </a:p>
          <a:p>
            <a:pPr marL="457200" indent="-457200">
              <a:buFont typeface="Arial" panose="020B0604020202020204" pitchFamily="34" charset="0"/>
              <a:buNone/>
            </a:pPr>
            <a:r>
              <a:rPr lang="en-US" sz="2800" b="1" smtClean="0"/>
              <a:t>Medications that may be responsible for bleeding include:</a:t>
            </a:r>
          </a:p>
          <a:p>
            <a:pPr marL="457200" indent="-457200">
              <a:buFont typeface="Arial" panose="020B0604020202020204" pitchFamily="34" charset="0"/>
              <a:buChar char="•"/>
            </a:pPr>
            <a:r>
              <a:rPr lang="en-US" sz="2800" smtClean="0"/>
              <a:t>blood thinners</a:t>
            </a:r>
          </a:p>
          <a:p>
            <a:pPr marL="457200" indent="-457200">
              <a:buFont typeface="Arial" panose="020B0604020202020204" pitchFamily="34" charset="0"/>
              <a:buChar char="•"/>
            </a:pPr>
            <a:r>
              <a:rPr lang="en-US" sz="2800" smtClean="0"/>
              <a:t>antibiotics, when used on a long-term basis</a:t>
            </a:r>
          </a:p>
          <a:p>
            <a:pPr marL="457200" indent="-457200">
              <a:buFont typeface="Arial" panose="020B0604020202020204" pitchFamily="34" charset="0"/>
              <a:buChar char="•"/>
            </a:pPr>
            <a:r>
              <a:rPr lang="en-US" sz="2800" smtClean="0"/>
              <a:t>radiation therapy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Types </a:t>
            </a:r>
            <a:r>
              <a:rPr lang="en-US" altLang="en-US" sz="3600" b="1" dirty="0" smtClean="0">
                <a:solidFill>
                  <a:schemeClr val="accent2"/>
                </a:solidFill>
                <a:latin typeface="Times New Roman" panose="02020603050405020304" pitchFamily="18" charset="0"/>
                <a:cs typeface="Times New Roman" panose="02020603050405020304" pitchFamily="18" charset="0"/>
              </a:rPr>
              <a:t>of Haemorrhage   </a:t>
            </a:r>
          </a:p>
        </p:txBody>
      </p:sp>
      <p:sp>
        <p:nvSpPr>
          <p:cNvPr id="2" name="TextBox 1"/>
          <p:cNvSpPr txBox="1"/>
          <p:nvPr/>
        </p:nvSpPr>
        <p:spPr>
          <a:xfrm>
            <a:off x="739775" y="1609725"/>
            <a:ext cx="7665085" cy="3322955"/>
          </a:xfrm>
          <a:prstGeom prst="rect">
            <a:avLst/>
          </a:prstGeom>
          <a:noFill/>
        </p:spPr>
        <p:txBody>
          <a:bodyPr wrap="square">
            <a:spAutoFit/>
          </a:bodyPr>
          <a:lstStyle/>
          <a:p>
            <a:pPr marL="0" indent="0">
              <a:buFont typeface="Arial" panose="020B0604020202020204" pitchFamily="34" charset="0"/>
              <a:buNone/>
            </a:pPr>
            <a:r>
              <a:rPr lang="en-US" sz="3000" b="1" smtClean="0"/>
              <a:t>Epidural bleed. </a:t>
            </a:r>
          </a:p>
          <a:p>
            <a:pPr marL="457200" indent="-457200">
              <a:buFont typeface="Arial" panose="020B0604020202020204" pitchFamily="34" charset="0"/>
              <a:buChar char="•"/>
            </a:pPr>
            <a:r>
              <a:rPr lang="en-US" sz="3000" smtClean="0"/>
              <a:t>This is when blood collects between your skull and the thick outer layer, called the dura mater. </a:t>
            </a:r>
          </a:p>
          <a:p>
            <a:pPr marL="457200" indent="-457200">
              <a:buFont typeface="Arial" panose="020B0604020202020204" pitchFamily="34" charset="0"/>
              <a:buChar char="•"/>
            </a:pPr>
            <a:r>
              <a:rPr lang="en-US" sz="3000" smtClean="0"/>
              <a:t>Without treatment, it can make your blood pressure rise, give you trouble breathing, cause brain damage, or lead to death.</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Types </a:t>
            </a:r>
            <a:r>
              <a:rPr lang="en-US" altLang="en-US" sz="3600" b="1" dirty="0" smtClean="0">
                <a:solidFill>
                  <a:schemeClr val="accent2"/>
                </a:solidFill>
                <a:latin typeface="Times New Roman" panose="02020603050405020304" pitchFamily="18" charset="0"/>
                <a:cs typeface="Times New Roman" panose="02020603050405020304" pitchFamily="18" charset="0"/>
              </a:rPr>
              <a:t>of Haemorrhage   </a:t>
            </a:r>
          </a:p>
        </p:txBody>
      </p:sp>
      <p:sp>
        <p:nvSpPr>
          <p:cNvPr id="2" name="TextBox 1"/>
          <p:cNvSpPr txBox="1"/>
          <p:nvPr/>
        </p:nvSpPr>
        <p:spPr>
          <a:xfrm>
            <a:off x="739775" y="1609725"/>
            <a:ext cx="7665085" cy="3969385"/>
          </a:xfrm>
          <a:prstGeom prst="rect">
            <a:avLst/>
          </a:prstGeom>
          <a:noFill/>
        </p:spPr>
        <p:txBody>
          <a:bodyPr wrap="square">
            <a:spAutoFit/>
          </a:bodyPr>
          <a:lstStyle/>
          <a:p>
            <a:pPr marL="0" indent="0">
              <a:buFont typeface="Arial" panose="020B0604020202020204" pitchFamily="34" charset="0"/>
              <a:buNone/>
            </a:pPr>
            <a:r>
              <a:rPr lang="en-US" sz="2800" b="1" smtClean="0"/>
              <a:t>Subdural bleed. </a:t>
            </a:r>
          </a:p>
          <a:p>
            <a:pPr marL="457200" indent="-457200">
              <a:buFont typeface="Arial" panose="020B0604020202020204" pitchFamily="34" charset="0"/>
              <a:buChar char="•"/>
            </a:pPr>
            <a:r>
              <a:rPr lang="en-US" sz="2800" smtClean="0"/>
              <a:t>This is when blood leaks between your dura mater and the thin layer beneath it, called the arachnoid mater. </a:t>
            </a:r>
          </a:p>
          <a:p>
            <a:pPr marL="457200" indent="-457200">
              <a:buFont typeface="Arial" panose="020B0604020202020204" pitchFamily="34" charset="0"/>
              <a:buChar char="•"/>
            </a:pPr>
            <a:r>
              <a:rPr lang="en-US" sz="2800" smtClean="0"/>
              <a:t>There are two main kinds of subdural bleeds: The “acute” type develops fast, and it’s linked to a death rate that ranges from about 37% to 90%. It’s common for people who survive one to have permanent brain damage.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Types </a:t>
            </a:r>
            <a:r>
              <a:rPr lang="en-US" altLang="en-US" sz="3600" b="1" dirty="0" smtClean="0">
                <a:solidFill>
                  <a:schemeClr val="accent2"/>
                </a:solidFill>
                <a:latin typeface="Times New Roman" panose="02020603050405020304" pitchFamily="18" charset="0"/>
                <a:cs typeface="Times New Roman" panose="02020603050405020304" pitchFamily="18" charset="0"/>
              </a:rPr>
              <a:t>of Haemorrhage   </a:t>
            </a:r>
          </a:p>
        </p:txBody>
      </p:sp>
      <p:sp>
        <p:nvSpPr>
          <p:cNvPr id="2" name="TextBox 1"/>
          <p:cNvSpPr txBox="1"/>
          <p:nvPr/>
        </p:nvSpPr>
        <p:spPr>
          <a:xfrm>
            <a:off x="739775" y="1609725"/>
            <a:ext cx="7665085" cy="3046095"/>
          </a:xfrm>
          <a:prstGeom prst="rect">
            <a:avLst/>
          </a:prstGeom>
          <a:noFill/>
        </p:spPr>
        <p:txBody>
          <a:bodyPr wrap="square">
            <a:spAutoFit/>
          </a:bodyPr>
          <a:lstStyle/>
          <a:p>
            <a:pPr marL="0" indent="0">
              <a:buFont typeface="Arial" panose="020B0604020202020204" pitchFamily="34" charset="0"/>
              <a:buNone/>
            </a:pPr>
            <a:r>
              <a:rPr lang="en-US" sz="3200" b="1" smtClean="0"/>
              <a:t>Subarachnoid bleed. </a:t>
            </a:r>
          </a:p>
          <a:p>
            <a:pPr marL="457200" indent="-457200">
              <a:buFont typeface="Arial" panose="020B0604020202020204" pitchFamily="34" charset="0"/>
              <a:buChar char="•"/>
            </a:pPr>
            <a:r>
              <a:rPr lang="en-US" sz="3200" smtClean="0"/>
              <a:t>This is when blood collects below the arachnoid mater and above the delicate inner layer beneath it, the pia mater.  Without treatment, it can lead to permanent brain damage and death.</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Types </a:t>
            </a:r>
            <a:r>
              <a:rPr lang="en-US" altLang="en-US" sz="3600" b="1" dirty="0" smtClean="0">
                <a:solidFill>
                  <a:schemeClr val="accent2"/>
                </a:solidFill>
                <a:latin typeface="Times New Roman" panose="02020603050405020304" pitchFamily="18" charset="0"/>
                <a:cs typeface="Times New Roman" panose="02020603050405020304" pitchFamily="18" charset="0"/>
              </a:rPr>
              <a:t>of Haemorrhage   </a:t>
            </a:r>
          </a:p>
        </p:txBody>
      </p:sp>
      <p:sp>
        <p:nvSpPr>
          <p:cNvPr id="2" name="TextBox 1"/>
          <p:cNvSpPr txBox="1"/>
          <p:nvPr/>
        </p:nvSpPr>
        <p:spPr>
          <a:xfrm>
            <a:off x="739775" y="1609725"/>
            <a:ext cx="7665085" cy="3046095"/>
          </a:xfrm>
          <a:prstGeom prst="rect">
            <a:avLst/>
          </a:prstGeom>
          <a:noFill/>
        </p:spPr>
        <p:txBody>
          <a:bodyPr wrap="square">
            <a:spAutoFit/>
          </a:bodyPr>
          <a:lstStyle/>
          <a:p>
            <a:pPr marL="0" indent="0">
              <a:buFont typeface="Arial" panose="020B0604020202020204" pitchFamily="34" charset="0"/>
              <a:buNone/>
            </a:pPr>
            <a:r>
              <a:rPr lang="en-US" sz="3200" b="1" smtClean="0"/>
              <a:t>Intracerebral hemorrhage. </a:t>
            </a:r>
          </a:p>
          <a:p>
            <a:pPr marL="457200" indent="-457200">
              <a:buFont typeface="Arial" panose="020B0604020202020204" pitchFamily="34" charset="0"/>
              <a:buChar char="•"/>
            </a:pPr>
            <a:r>
              <a:rPr lang="en-US" sz="3200" b="1" smtClean="0"/>
              <a:t>T</a:t>
            </a:r>
            <a:r>
              <a:rPr lang="en-US" sz="3200" smtClean="0"/>
              <a:t>his is when blood pools in the tissue of your brain. It’s the second most common cause of stroke as well as the deadliest. It’s usually due to long-term, untreated high blood pressure.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Treatment </a:t>
            </a:r>
            <a:r>
              <a:rPr lang="en-US" altLang="en-US" sz="3600" b="1" dirty="0" smtClean="0">
                <a:solidFill>
                  <a:schemeClr val="accent2"/>
                </a:solidFill>
                <a:latin typeface="Times New Roman" panose="02020603050405020304" pitchFamily="18" charset="0"/>
                <a:cs typeface="Times New Roman" panose="02020603050405020304" pitchFamily="18" charset="0"/>
              </a:rPr>
              <a:t>of Haemorrhage   </a:t>
            </a:r>
          </a:p>
        </p:txBody>
      </p:sp>
      <p:sp>
        <p:nvSpPr>
          <p:cNvPr id="2" name="TextBox 1"/>
          <p:cNvSpPr txBox="1"/>
          <p:nvPr/>
        </p:nvSpPr>
        <p:spPr>
          <a:xfrm>
            <a:off x="609600" y="1525270"/>
            <a:ext cx="7995285" cy="4707890"/>
          </a:xfrm>
          <a:prstGeom prst="rect">
            <a:avLst/>
          </a:prstGeom>
          <a:noFill/>
        </p:spPr>
        <p:txBody>
          <a:bodyPr wrap="square">
            <a:spAutoFit/>
          </a:bodyPr>
          <a:lstStyle/>
          <a:p>
            <a:pPr marL="0" indent="0">
              <a:buFont typeface="Arial" panose="020B0604020202020204" pitchFamily="34" charset="0"/>
              <a:buNone/>
            </a:pPr>
            <a:r>
              <a:rPr lang="en-US" sz="3000" b="1" dirty="0" smtClean="0"/>
              <a:t>Treatment for hemorrhage depends on:</a:t>
            </a:r>
          </a:p>
          <a:p>
            <a:pPr marL="514350" indent="-514350">
              <a:buFont typeface="Arial" panose="020B0604020202020204" pitchFamily="34" charset="0"/>
              <a:buChar char="•"/>
            </a:pPr>
            <a:r>
              <a:rPr lang="en-US" sz="3000" dirty="0" smtClean="0"/>
              <a:t>Where it is in the body.</a:t>
            </a:r>
          </a:p>
          <a:p>
            <a:pPr marL="514350" indent="-514350">
              <a:buFont typeface="Arial" panose="020B0604020202020204" pitchFamily="34" charset="0"/>
              <a:buChar char="•"/>
            </a:pPr>
            <a:r>
              <a:rPr lang="en-US" sz="3000" dirty="0" smtClean="0"/>
              <a:t>How serious the hemorrhage is.</a:t>
            </a:r>
          </a:p>
          <a:p>
            <a:pPr marL="514350" indent="-514350">
              <a:buFont typeface="Arial" panose="020B0604020202020204" pitchFamily="34" charset="0"/>
              <a:buChar char="•"/>
            </a:pPr>
            <a:r>
              <a:rPr lang="en-US" sz="3000" dirty="0" smtClean="0"/>
              <a:t>How much blood may have been lost.</a:t>
            </a:r>
          </a:p>
          <a:p>
            <a:pPr marL="514350" indent="-514350">
              <a:buFont typeface="Arial" panose="020B0604020202020204" pitchFamily="34" charset="0"/>
              <a:buChar char="•"/>
            </a:pPr>
            <a:r>
              <a:rPr lang="en-US" sz="3000" dirty="0" smtClean="0"/>
              <a:t>How the person is feeling overall (for example, symptoms or other injuries).</a:t>
            </a:r>
          </a:p>
          <a:p>
            <a:pPr marL="0" indent="0">
              <a:buFont typeface="Arial" panose="020B0604020202020204" pitchFamily="34" charset="0"/>
              <a:buNone/>
            </a:pPr>
            <a:r>
              <a:rPr lang="en-US" sz="3000" b="1" dirty="0" smtClean="0">
                <a:sym typeface="+mn-ea"/>
              </a:rPr>
              <a:t>Seek immediate medical attention for external bleeding that won’t stop, or for suspected internal bleeding.</a:t>
            </a:r>
            <a:endParaRPr lang="en-US" sz="3000" b="1" dirty="0" smtClean="0"/>
          </a:p>
          <a:p>
            <a:pPr marL="514350" indent="-514350">
              <a:buFont typeface="Arial" panose="020B0604020202020204" pitchFamily="34" charset="0"/>
              <a:buChar char="•"/>
            </a:pPr>
            <a:endParaRPr lang="en-US" sz="3000" dirty="0" smtClean="0"/>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Treatment </a:t>
            </a:r>
            <a:r>
              <a:rPr lang="en-US" altLang="en-US" sz="3600" b="1" dirty="0" smtClean="0">
                <a:solidFill>
                  <a:schemeClr val="accent2"/>
                </a:solidFill>
                <a:latin typeface="Times New Roman" panose="02020603050405020304" pitchFamily="18" charset="0"/>
                <a:cs typeface="Times New Roman" panose="02020603050405020304" pitchFamily="18" charset="0"/>
              </a:rPr>
              <a:t>of Haemorrhage   </a:t>
            </a:r>
          </a:p>
        </p:txBody>
      </p:sp>
      <p:sp>
        <p:nvSpPr>
          <p:cNvPr id="2" name="TextBox 1"/>
          <p:cNvSpPr txBox="1"/>
          <p:nvPr/>
        </p:nvSpPr>
        <p:spPr>
          <a:xfrm>
            <a:off x="685800" y="1600200"/>
            <a:ext cx="8077200" cy="4831080"/>
          </a:xfrm>
          <a:prstGeom prst="rect">
            <a:avLst/>
          </a:prstGeom>
          <a:noFill/>
        </p:spPr>
        <p:txBody>
          <a:bodyPr wrap="square">
            <a:spAutoFit/>
          </a:bodyPr>
          <a:lstStyle/>
          <a:p>
            <a:pPr marL="0" indent="0">
              <a:buFont typeface="Arial" panose="020B0604020202020204" pitchFamily="34" charset="0"/>
              <a:buNone/>
            </a:pPr>
            <a:r>
              <a:rPr lang="en-US" sz="2800" b="1" dirty="0" smtClean="0"/>
              <a:t>Sometimes, external bleeding can be stopped with first aid:</a:t>
            </a:r>
          </a:p>
          <a:p>
            <a:pPr marL="457200" indent="-457200">
              <a:buFont typeface="Arial" panose="020B0604020202020204" pitchFamily="34" charset="0"/>
              <a:buChar char="•"/>
            </a:pPr>
            <a:r>
              <a:rPr lang="en-US" sz="2800" dirty="0" smtClean="0"/>
              <a:t>Apply pressure to the wound with your hands.</a:t>
            </a:r>
          </a:p>
          <a:p>
            <a:pPr marL="457200" indent="-457200">
              <a:buFont typeface="Arial" panose="020B0604020202020204" pitchFamily="34" charset="0"/>
              <a:buChar char="•"/>
            </a:pPr>
            <a:r>
              <a:rPr lang="en-US" sz="2800" dirty="0" smtClean="0"/>
              <a:t>Find a dressing (clean cloth) and press on the wound.</a:t>
            </a:r>
          </a:p>
          <a:p>
            <a:pPr marL="457200" indent="-457200">
              <a:buFont typeface="Arial" panose="020B0604020202020204" pitchFamily="34" charset="0"/>
              <a:buChar char="•"/>
            </a:pPr>
            <a:r>
              <a:rPr lang="en-US" sz="2800" dirty="0" smtClean="0"/>
              <a:t>Tie a tourniquet near the wound, but toward the heart. You can make a tourniquet from something tied very tightly, such as a stretchy band, cloth or belt.</a:t>
            </a:r>
          </a:p>
          <a:p>
            <a:pPr marL="457200" indent="-457200">
              <a:buFont typeface="Arial" panose="020B0604020202020204" pitchFamily="34" charset="0"/>
              <a:buChar char="•"/>
            </a:pPr>
            <a:r>
              <a:rPr lang="en-US" sz="2800" dirty="0" smtClean="0"/>
              <a:t>Call 911.</a:t>
            </a:r>
          </a:p>
          <a:p>
            <a:pPr marL="457200" indent="-457200">
              <a:buFont typeface="Arial" panose="020B0604020202020204" pitchFamily="34" charset="0"/>
              <a:buNone/>
            </a:pPr>
            <a:endParaRPr lang="en-US" sz="2800" b="1" dirty="0" smtClean="0"/>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Treatment </a:t>
            </a:r>
            <a:r>
              <a:rPr lang="en-US" altLang="en-US" sz="3600" b="1" dirty="0" smtClean="0">
                <a:solidFill>
                  <a:schemeClr val="accent2"/>
                </a:solidFill>
                <a:latin typeface="Times New Roman" panose="02020603050405020304" pitchFamily="18" charset="0"/>
                <a:cs typeface="Times New Roman" panose="02020603050405020304" pitchFamily="18" charset="0"/>
              </a:rPr>
              <a:t>of Haemorrhage   </a:t>
            </a:r>
          </a:p>
        </p:txBody>
      </p:sp>
      <p:sp>
        <p:nvSpPr>
          <p:cNvPr id="2" name="TextBox 1"/>
          <p:cNvSpPr txBox="1"/>
          <p:nvPr/>
        </p:nvSpPr>
        <p:spPr>
          <a:xfrm>
            <a:off x="609600" y="1676400"/>
            <a:ext cx="7696200" cy="3784600"/>
          </a:xfrm>
          <a:prstGeom prst="rect">
            <a:avLst/>
          </a:prstGeom>
          <a:noFill/>
        </p:spPr>
        <p:txBody>
          <a:bodyPr wrap="square">
            <a:spAutoFit/>
          </a:bodyPr>
          <a:lstStyle/>
          <a:p>
            <a:pPr marL="514350" indent="-514350">
              <a:buFont typeface="Arial" panose="020B0604020202020204" pitchFamily="34" charset="0"/>
              <a:buChar char="•"/>
            </a:pPr>
            <a:r>
              <a:rPr lang="en-US" sz="3000" dirty="0" smtClean="0"/>
              <a:t>A person can bleed to death in 5 minutes. Bystanders may be able to save a life before emergency personnel can arrive.</a:t>
            </a:r>
          </a:p>
          <a:p>
            <a:pPr marL="514350" indent="-514350">
              <a:buFont typeface="Arial" panose="020B0604020202020204" pitchFamily="34" charset="0"/>
              <a:buChar char="•"/>
            </a:pPr>
            <a:r>
              <a:rPr lang="en-US" sz="3000" dirty="0" smtClean="0"/>
              <a:t>There is a national campaign called Stop the Bleed to teach anyone how to stop bleeding. People in mass casualty events have died from blood loss even when their wounds shouldn’t have been fatal.</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Treatment </a:t>
            </a:r>
            <a:r>
              <a:rPr lang="en-US" altLang="en-US" sz="3600" b="1" dirty="0" smtClean="0">
                <a:solidFill>
                  <a:schemeClr val="accent2"/>
                </a:solidFill>
                <a:latin typeface="Times New Roman" panose="02020603050405020304" pitchFamily="18" charset="0"/>
                <a:cs typeface="Times New Roman" panose="02020603050405020304" pitchFamily="18" charset="0"/>
              </a:rPr>
              <a:t>of Haemorrhage   </a:t>
            </a:r>
          </a:p>
        </p:txBody>
      </p:sp>
      <p:sp>
        <p:nvSpPr>
          <p:cNvPr id="2" name="TextBox 1"/>
          <p:cNvSpPr txBox="1"/>
          <p:nvPr/>
        </p:nvSpPr>
        <p:spPr>
          <a:xfrm>
            <a:off x="609600" y="1676400"/>
            <a:ext cx="7696200" cy="4431030"/>
          </a:xfrm>
          <a:prstGeom prst="rect">
            <a:avLst/>
          </a:prstGeom>
          <a:noFill/>
        </p:spPr>
        <p:txBody>
          <a:bodyPr wrap="square">
            <a:spAutoFit/>
          </a:bodyPr>
          <a:lstStyle/>
          <a:p>
            <a:pPr marL="0" indent="0">
              <a:buFont typeface="Arial" panose="020B0604020202020204" pitchFamily="34" charset="0"/>
              <a:buNone/>
            </a:pPr>
            <a:r>
              <a:rPr lang="en-US" sz="3000" b="1" dirty="0" smtClean="0"/>
              <a:t>First aid for traumatic bleeding</a:t>
            </a:r>
          </a:p>
          <a:p>
            <a:pPr marL="514350" indent="-514350">
              <a:buFont typeface="Arial" panose="020B0604020202020204" pitchFamily="34" charset="0"/>
              <a:buChar char="•"/>
            </a:pPr>
            <a:r>
              <a:rPr lang="en-US" sz="2800" dirty="0" smtClean="0"/>
              <a:t>It’s possible to treat external traumatic bleeding. Seek emergency help if the person is having any of the emergency signs listed above and if you need help to stop the bleeding.</a:t>
            </a:r>
          </a:p>
          <a:p>
            <a:pPr marL="514350" indent="-514350">
              <a:buFont typeface="Arial" panose="020B0604020202020204" pitchFamily="34" charset="0"/>
              <a:buChar char="•"/>
            </a:pPr>
            <a:r>
              <a:rPr lang="en-US" sz="2800" dirty="0" smtClean="0"/>
              <a:t>The person who’s bleeding should try to remain calm to keep their heart rate and blood pressure controlled. Either heart rate or blood pressure being too high will increase the speed of bleeding.</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Treatment </a:t>
            </a:r>
            <a:r>
              <a:rPr lang="en-US" altLang="en-US" sz="3600" b="1" dirty="0" smtClean="0">
                <a:solidFill>
                  <a:schemeClr val="accent2"/>
                </a:solidFill>
                <a:latin typeface="Times New Roman" panose="02020603050405020304" pitchFamily="18" charset="0"/>
                <a:cs typeface="Times New Roman" panose="02020603050405020304" pitchFamily="18" charset="0"/>
              </a:rPr>
              <a:t>of Haemorrhage   </a:t>
            </a:r>
          </a:p>
        </p:txBody>
      </p:sp>
      <p:sp>
        <p:nvSpPr>
          <p:cNvPr id="2" name="TextBox 1"/>
          <p:cNvSpPr txBox="1"/>
          <p:nvPr/>
        </p:nvSpPr>
        <p:spPr>
          <a:xfrm>
            <a:off x="609600" y="1600200"/>
            <a:ext cx="7696200" cy="4246245"/>
          </a:xfrm>
          <a:prstGeom prst="rect">
            <a:avLst/>
          </a:prstGeom>
          <a:noFill/>
        </p:spPr>
        <p:txBody>
          <a:bodyPr wrap="square">
            <a:spAutoFit/>
          </a:bodyPr>
          <a:lstStyle/>
          <a:p>
            <a:pPr marL="457200" indent="-457200">
              <a:buFont typeface="Arial" panose="020B0604020202020204" pitchFamily="34" charset="0"/>
              <a:buChar char="•"/>
            </a:pPr>
            <a:r>
              <a:rPr lang="en-US" sz="3000" dirty="0" smtClean="0"/>
              <a:t>Treat high blood pressure. Studies show that 80% of cerebral hemorrhage patients have a history of high blood pressure. The single most important thing you can do is control yours through diet, exercise, and medication.</a:t>
            </a:r>
          </a:p>
          <a:p>
            <a:pPr marL="457200" indent="-457200">
              <a:buFont typeface="Arial" panose="020B0604020202020204" pitchFamily="34" charset="0"/>
              <a:buChar char="•"/>
            </a:pPr>
            <a:r>
              <a:rPr lang="en-US" sz="3000" dirty="0" smtClean="0"/>
              <a:t>Don’t smoke.</a:t>
            </a:r>
          </a:p>
          <a:p>
            <a:pPr marL="457200" indent="-457200">
              <a:buFont typeface="Arial" panose="020B0604020202020204" pitchFamily="34" charset="0"/>
              <a:buChar char="•"/>
            </a:pPr>
            <a:r>
              <a:rPr lang="en-US" sz="3000" dirty="0" smtClean="0"/>
              <a:t>Don’t use drugs. Cocaine, for example, can increase the risk of bleeding in the brain.</a:t>
            </a:r>
          </a:p>
          <a:p>
            <a:pPr marL="457200" indent="-457200">
              <a:buFont typeface="Arial" panose="020B0604020202020204" pitchFamily="34" charset="0"/>
              <a:buChar char="•"/>
            </a:pPr>
            <a:r>
              <a:rPr lang="en-US" sz="3000" dirty="0" smtClean="0"/>
              <a:t>Drive carefully, and wear your seat belt.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810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Symptoms of Haemorrhage</a:t>
            </a:r>
          </a:p>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Causes of </a:t>
            </a:r>
            <a:r>
              <a:rPr lang="en-IN" altLang="en-US" sz="2600" dirty="0">
                <a:latin typeface="Times New Roman" panose="02020603050405020304" pitchFamily="18" charset="0"/>
                <a:cs typeface="Times New Roman" panose="02020603050405020304" pitchFamily="18" charset="0"/>
                <a:sym typeface="+mn-ea"/>
              </a:rPr>
              <a:t>Haemorrhage </a:t>
            </a:r>
            <a:r>
              <a:rPr lang="en-IN" altLang="en-US" sz="2600" dirty="0">
                <a:latin typeface="Times New Roman" panose="02020603050405020304" pitchFamily="18" charset="0"/>
                <a:cs typeface="Times New Roman" panose="02020603050405020304" pitchFamily="18" charset="0"/>
              </a:rPr>
              <a:t> </a:t>
            </a:r>
          </a:p>
          <a:p>
            <a:pPr lvl="1" eaLnBrk="1" hangingPunct="1">
              <a:buClr>
                <a:srgbClr val="0039A6"/>
              </a:buClr>
              <a:buFont typeface="Wingdings" panose="05000000000000000000" charset="0"/>
              <a:buChar char="ü"/>
            </a:pPr>
            <a:r>
              <a:rPr lang="en-US" altLang="en-US" sz="2600" dirty="0" smtClean="0">
                <a:solidFill>
                  <a:schemeClr val="tx1"/>
                </a:solidFill>
                <a:latin typeface="Times New Roman" panose="02020603050405020304" pitchFamily="18" charset="0"/>
                <a:cs typeface="Times New Roman" panose="02020603050405020304" pitchFamily="18" charset="0"/>
                <a:sym typeface="+mn-ea"/>
              </a:rPr>
              <a:t>Types of Haemorrhag</a:t>
            </a:r>
            <a:r>
              <a:rPr lang="en-IN" altLang="en-US" sz="2600" dirty="0" smtClean="0">
                <a:solidFill>
                  <a:schemeClr val="tx1"/>
                </a:solidFill>
                <a:latin typeface="Times New Roman" panose="02020603050405020304" pitchFamily="18" charset="0"/>
                <a:cs typeface="Times New Roman" panose="02020603050405020304" pitchFamily="18" charset="0"/>
                <a:sym typeface="+mn-ea"/>
              </a:rPr>
              <a:t>e</a:t>
            </a: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Treatment of </a:t>
            </a:r>
            <a:r>
              <a:rPr lang="en-IN" altLang="en-US" sz="2600" dirty="0">
                <a:latin typeface="Times New Roman" panose="02020603050405020304" pitchFamily="18" charset="0"/>
                <a:cs typeface="Times New Roman" panose="02020603050405020304" pitchFamily="18" charset="0"/>
                <a:sym typeface="+mn-ea"/>
              </a:rPr>
              <a:t>Haemorrhage </a:t>
            </a:r>
            <a:endParaRPr lang="en-US" altLang="en-US" sz="2600" b="1" dirty="0" smtClean="0">
              <a:solidFill>
                <a:schemeClr val="accent2"/>
              </a:solidFill>
              <a:latin typeface="Times New Roman" panose="02020603050405020304" pitchFamily="18" charset="0"/>
              <a:cs typeface="Times New Roman" panose="02020603050405020304" pitchFamily="18" charset="0"/>
              <a:sym typeface="+mn-ea"/>
            </a:endParaRP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Treatment </a:t>
            </a:r>
            <a:r>
              <a:rPr lang="en-US" altLang="en-US" sz="3600" b="1" dirty="0" smtClean="0">
                <a:solidFill>
                  <a:schemeClr val="accent2"/>
                </a:solidFill>
                <a:latin typeface="Times New Roman" panose="02020603050405020304" pitchFamily="18" charset="0"/>
                <a:cs typeface="Times New Roman" panose="02020603050405020304" pitchFamily="18" charset="0"/>
              </a:rPr>
              <a:t>of Haemorrhage   </a:t>
            </a:r>
          </a:p>
        </p:txBody>
      </p:sp>
      <p:sp>
        <p:nvSpPr>
          <p:cNvPr id="2" name="TextBox 1"/>
          <p:cNvSpPr txBox="1"/>
          <p:nvPr/>
        </p:nvSpPr>
        <p:spPr>
          <a:xfrm>
            <a:off x="609600" y="1600200"/>
            <a:ext cx="7696200" cy="4246245"/>
          </a:xfrm>
          <a:prstGeom prst="rect">
            <a:avLst/>
          </a:prstGeom>
          <a:noFill/>
        </p:spPr>
        <p:txBody>
          <a:bodyPr wrap="square">
            <a:spAutoFit/>
          </a:bodyPr>
          <a:lstStyle/>
          <a:p>
            <a:pPr marL="457200" indent="-457200">
              <a:buFont typeface="Arial" panose="020B0604020202020204" pitchFamily="34" charset="0"/>
              <a:buChar char="•"/>
            </a:pPr>
            <a:r>
              <a:rPr lang="en-US" sz="3000" dirty="0" smtClean="0"/>
              <a:t>If you ride a motorcycle, bicycle or skateboard, always wear a helmet.</a:t>
            </a:r>
          </a:p>
          <a:p>
            <a:pPr marL="457200" indent="-457200">
              <a:buFont typeface="Arial" panose="020B0604020202020204" pitchFamily="34" charset="0"/>
              <a:buChar char="•"/>
            </a:pPr>
            <a:r>
              <a:rPr lang="en-US" sz="3000" dirty="0" smtClean="0"/>
              <a:t>Investigate corrective surgery. If you suffer from abnormalities, such as aneurysms, surgery may help to prevent future bleeding.</a:t>
            </a:r>
          </a:p>
          <a:p>
            <a:pPr marL="457200" indent="-457200">
              <a:buFont typeface="Arial" panose="020B0604020202020204" pitchFamily="34" charset="0"/>
              <a:buChar char="•"/>
            </a:pPr>
            <a:r>
              <a:rPr lang="en-US" sz="3000" dirty="0" smtClean="0"/>
              <a:t>Be careful with warfarin (Coumadin). If you take this blood-thinning drug follow up regularly with your doctor to make sure your blood levels are in the correct range.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20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310769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Hemorrhage is loss of blood from a damaged blood vessel. It can be minor such as a bruise or major such as damage to an internal organ. External bleeding is visible and may be easier to notice, but be aware of the signs of internal bleeding. Seek medical attention if you are unsure.</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21</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4090947764"/>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533400" y="1610995"/>
            <a:ext cx="394017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2800" dirty="0" smtClean="0"/>
              <a:t>    </a:t>
            </a:r>
            <a:r>
              <a:rPr sz="2800" dirty="0" smtClean="0"/>
              <a:t>Bleeding, also called hemorrhage, is the name used to describe blood loss.</a:t>
            </a:r>
            <a:r>
              <a:rPr lang="en-IN" sz="2800" dirty="0" smtClean="0"/>
              <a:t> </a:t>
            </a:r>
            <a:r>
              <a:rPr lang="en-US" sz="2800" dirty="0" smtClean="0">
                <a:sym typeface="+mn-ea"/>
              </a:rPr>
              <a:t>It can refer to blood loss inside the body, called internal bleeding, or to blood loss outside of the body, called external bleeding.</a:t>
            </a:r>
            <a:endParaRPr lang="en-US" sz="2800" dirty="0" smtClean="0"/>
          </a:p>
          <a:p>
            <a:pPr>
              <a:buNone/>
            </a:pPr>
            <a:endParaRPr lang="en-IN" sz="2800" dirty="0" smtClean="0"/>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3" name="Picture 2" descr="8526f0f1396040e0bd5cce3f7426817d"/>
          <p:cNvPicPr>
            <a:picLocks noChangeAspect="1"/>
          </p:cNvPicPr>
          <p:nvPr/>
        </p:nvPicPr>
        <p:blipFill>
          <a:blip r:embed="rId3"/>
          <a:srcRect l="14400" r="5600"/>
          <a:stretch>
            <a:fillRect/>
          </a:stretch>
        </p:blipFill>
        <p:spPr>
          <a:xfrm>
            <a:off x="4648200" y="1828800"/>
            <a:ext cx="3810000" cy="3810000"/>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67259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Blood loss can occur in almost any area of the body. Internal bleeding occurs when blood leaks out through a damaged blood vessel or organ.</a:t>
            </a:r>
          </a:p>
          <a:p>
            <a:r>
              <a:rPr lang="en-US" sz="2800" dirty="0" smtClean="0"/>
              <a:t>External bleeding happens when blood exits through a break in the skin.</a:t>
            </a:r>
          </a:p>
          <a:p>
            <a:r>
              <a:rPr lang="en-US" sz="2800" dirty="0" smtClean="0"/>
              <a:t>Blood loss from bleeding tissue can also be apparent when blood exits through a natural opening in the body,</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Symptoms </a:t>
            </a:r>
            <a:r>
              <a:rPr lang="en-US" altLang="en-US" sz="3600" b="1" dirty="0" smtClean="0">
                <a:solidFill>
                  <a:schemeClr val="accent2"/>
                </a:solidFill>
                <a:latin typeface="Times New Roman" panose="02020603050405020304" pitchFamily="18" charset="0"/>
                <a:cs typeface="Times New Roman" panose="02020603050405020304" pitchFamily="18" charset="0"/>
              </a:rPr>
              <a:t>of Haemorrhage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3" name="Picture 2" descr="internal-bleeding-signs-symptoms-complications-4172951_FINAL-5bc3f54dc9e77c00526fddb9"/>
          <p:cNvPicPr>
            <a:picLocks noChangeAspect="1"/>
          </p:cNvPicPr>
          <p:nvPr/>
        </p:nvPicPr>
        <p:blipFill>
          <a:blip r:embed="rId3"/>
          <a:srcRect t="14269" b="4981"/>
          <a:stretch>
            <a:fillRect/>
          </a:stretch>
        </p:blipFill>
        <p:spPr>
          <a:xfrm>
            <a:off x="1981200" y="1676400"/>
            <a:ext cx="5196840" cy="4823460"/>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Causes </a:t>
            </a:r>
            <a:r>
              <a:rPr lang="en-US" altLang="en-US" sz="3600" b="1" dirty="0" smtClean="0">
                <a:solidFill>
                  <a:schemeClr val="accent2"/>
                </a:solidFill>
                <a:latin typeface="Times New Roman" panose="02020603050405020304" pitchFamily="18" charset="0"/>
                <a:cs typeface="Times New Roman" panose="02020603050405020304" pitchFamily="18" charset="0"/>
              </a:rPr>
              <a:t>of Haemorrhage   </a:t>
            </a:r>
          </a:p>
        </p:txBody>
      </p:sp>
      <p:sp>
        <p:nvSpPr>
          <p:cNvPr id="2" name="TextBox 1"/>
          <p:cNvSpPr txBox="1"/>
          <p:nvPr/>
        </p:nvSpPr>
        <p:spPr>
          <a:xfrm>
            <a:off x="609600" y="1600200"/>
            <a:ext cx="7924800" cy="4831080"/>
          </a:xfrm>
          <a:prstGeom prst="rect">
            <a:avLst/>
          </a:prstGeom>
          <a:noFill/>
        </p:spPr>
        <p:txBody>
          <a:bodyPr wrap="square">
            <a:spAutoFit/>
          </a:bodyPr>
          <a:lstStyle/>
          <a:p>
            <a:pPr marL="0" indent="0">
              <a:buFont typeface="Arial" panose="020B0604020202020204" pitchFamily="34" charset="0"/>
              <a:buNone/>
            </a:pPr>
            <a:r>
              <a:rPr lang="en-US" sz="2800" b="1" smtClean="0"/>
              <a:t>Traumatic bleeding</a:t>
            </a:r>
          </a:p>
          <a:p>
            <a:pPr marL="457200" indent="-457200">
              <a:buFont typeface="Arial" panose="020B0604020202020204" pitchFamily="34" charset="0"/>
              <a:buChar char="•"/>
            </a:pPr>
            <a:r>
              <a:rPr lang="en-US" sz="2800" smtClean="0"/>
              <a:t>An injury can cause traumatic bleeding. Traumatic injuries vary in their severity.</a:t>
            </a:r>
          </a:p>
          <a:p>
            <a:pPr marL="0" indent="0">
              <a:buFont typeface="Arial" panose="020B0604020202020204" pitchFamily="34" charset="0"/>
              <a:buNone/>
            </a:pPr>
            <a:r>
              <a:rPr lang="en-US" sz="2800" b="1" smtClean="0"/>
              <a:t>Common types of traumatic injury include:</a:t>
            </a:r>
          </a:p>
          <a:p>
            <a:pPr marL="514350" indent="-514350">
              <a:buFont typeface="Arial" panose="020B0604020202020204" pitchFamily="34" charset="0"/>
              <a:buChar char="•"/>
            </a:pPr>
            <a:r>
              <a:rPr lang="en-US" sz="2800" smtClean="0"/>
              <a:t>abrasions (scrapes) that don’t penetrate too far below the skin</a:t>
            </a:r>
          </a:p>
          <a:p>
            <a:pPr marL="514350" indent="-514350">
              <a:buFont typeface="Arial" panose="020B0604020202020204" pitchFamily="34" charset="0"/>
              <a:buChar char="•"/>
            </a:pPr>
            <a:r>
              <a:rPr lang="en-US" sz="2800" smtClean="0"/>
              <a:t>hematoma or bruises</a:t>
            </a:r>
          </a:p>
          <a:p>
            <a:pPr marL="514350" indent="-514350">
              <a:buFont typeface="Arial" panose="020B0604020202020204" pitchFamily="34" charset="0"/>
              <a:buChar char="•"/>
            </a:pPr>
            <a:r>
              <a:rPr lang="en-US" sz="2800" smtClean="0"/>
              <a:t>lacerations (cuts)</a:t>
            </a:r>
          </a:p>
          <a:p>
            <a:pPr marL="514350" indent="-514350">
              <a:buFont typeface="Arial" panose="020B0604020202020204" pitchFamily="34" charset="0"/>
              <a:buChar char="•"/>
            </a:pPr>
            <a:r>
              <a:rPr lang="en-US" sz="2800" smtClean="0"/>
              <a:t>puncture wounds from items like needles, nails, or knives</a:t>
            </a:r>
          </a:p>
          <a:p>
            <a:pPr marL="514350" indent="-514350">
              <a:buFont typeface="Arial" panose="020B0604020202020204" pitchFamily="34" charset="0"/>
              <a:buChar char="•"/>
            </a:pPr>
            <a:endParaRPr lang="en-US" sz="2800" smtClean="0"/>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Causes </a:t>
            </a:r>
            <a:r>
              <a:rPr lang="en-US" altLang="en-US" sz="3600" b="1" dirty="0" smtClean="0">
                <a:solidFill>
                  <a:schemeClr val="accent2"/>
                </a:solidFill>
                <a:latin typeface="Times New Roman" panose="02020603050405020304" pitchFamily="18" charset="0"/>
                <a:cs typeface="Times New Roman" panose="02020603050405020304" pitchFamily="18" charset="0"/>
              </a:rPr>
              <a:t>of Haemorrhage   </a:t>
            </a:r>
          </a:p>
        </p:txBody>
      </p:sp>
      <p:sp>
        <p:nvSpPr>
          <p:cNvPr id="2" name="TextBox 1"/>
          <p:cNvSpPr txBox="1"/>
          <p:nvPr/>
        </p:nvSpPr>
        <p:spPr>
          <a:xfrm>
            <a:off x="739775" y="1609725"/>
            <a:ext cx="7665085" cy="4399915"/>
          </a:xfrm>
          <a:prstGeom prst="rect">
            <a:avLst/>
          </a:prstGeom>
          <a:noFill/>
        </p:spPr>
        <p:txBody>
          <a:bodyPr wrap="square">
            <a:spAutoFit/>
          </a:bodyPr>
          <a:lstStyle/>
          <a:p>
            <a:pPr marL="0" indent="0">
              <a:buFont typeface="Arial" panose="020B0604020202020204" pitchFamily="34" charset="0"/>
              <a:buNone/>
            </a:pPr>
            <a:r>
              <a:rPr lang="en-US" sz="2800" b="1" smtClean="0"/>
              <a:t>Medical conditions</a:t>
            </a:r>
          </a:p>
          <a:p>
            <a:pPr marL="457200" indent="-457200">
              <a:buFont typeface="Arial" panose="020B0604020202020204" pitchFamily="34" charset="0"/>
              <a:buChar char="•"/>
            </a:pPr>
            <a:r>
              <a:rPr lang="en-US" sz="2800" smtClean="0"/>
              <a:t>There are also some medical conditions that can cause bleeding. Bleeding due to a medical condition is less common than traumatic bleeding.</a:t>
            </a:r>
          </a:p>
          <a:p>
            <a:pPr marL="457200" indent="-457200">
              <a:buFont typeface="Arial" panose="020B0604020202020204" pitchFamily="34" charset="0"/>
              <a:buNone/>
            </a:pPr>
            <a:r>
              <a:rPr lang="en-US" sz="2800" b="1" smtClean="0"/>
              <a:t>Conditions that can cause bleeding include:</a:t>
            </a:r>
          </a:p>
          <a:p>
            <a:pPr marL="457200" indent="-457200">
              <a:buFont typeface="Arial" panose="020B0604020202020204" pitchFamily="34" charset="0"/>
              <a:buChar char="•"/>
            </a:pPr>
            <a:r>
              <a:rPr lang="en-US" sz="2800" smtClean="0"/>
              <a:t>hemophilia</a:t>
            </a:r>
          </a:p>
          <a:p>
            <a:pPr marL="457200" indent="-457200">
              <a:buFont typeface="Arial" panose="020B0604020202020204" pitchFamily="34" charset="0"/>
              <a:buChar char="•"/>
            </a:pPr>
            <a:r>
              <a:rPr lang="en-US" sz="2800" smtClean="0"/>
              <a:t>leukemia</a:t>
            </a:r>
          </a:p>
          <a:p>
            <a:pPr marL="457200" indent="-457200">
              <a:buFont typeface="Arial" panose="020B0604020202020204" pitchFamily="34" charset="0"/>
              <a:buChar char="•"/>
            </a:pPr>
            <a:r>
              <a:rPr lang="en-US" sz="2800" smtClean="0"/>
              <a:t>liver disease</a:t>
            </a:r>
          </a:p>
          <a:p>
            <a:pPr marL="457200" indent="-457200">
              <a:buFont typeface="Arial" panose="020B0604020202020204" pitchFamily="34" charset="0"/>
              <a:buChar char="•"/>
            </a:pPr>
            <a:r>
              <a:rPr lang="en-US" sz="2800" smtClean="0"/>
              <a:t>menorrhagia</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Causes </a:t>
            </a:r>
            <a:r>
              <a:rPr lang="en-US" altLang="en-US" sz="3600" b="1" dirty="0" smtClean="0">
                <a:solidFill>
                  <a:schemeClr val="accent2"/>
                </a:solidFill>
                <a:latin typeface="Times New Roman" panose="02020603050405020304" pitchFamily="18" charset="0"/>
                <a:cs typeface="Times New Roman" panose="02020603050405020304" pitchFamily="18" charset="0"/>
              </a:rPr>
              <a:t>of Haemorrhage   </a:t>
            </a:r>
          </a:p>
        </p:txBody>
      </p:sp>
      <p:sp>
        <p:nvSpPr>
          <p:cNvPr id="2" name="TextBox 1"/>
          <p:cNvSpPr txBox="1"/>
          <p:nvPr/>
        </p:nvSpPr>
        <p:spPr>
          <a:xfrm>
            <a:off x="739775" y="1609725"/>
            <a:ext cx="7665085" cy="3538220"/>
          </a:xfrm>
          <a:prstGeom prst="rect">
            <a:avLst/>
          </a:prstGeom>
          <a:noFill/>
        </p:spPr>
        <p:txBody>
          <a:bodyPr wrap="square">
            <a:spAutoFit/>
          </a:bodyPr>
          <a:lstStyle/>
          <a:p>
            <a:pPr marL="457200" indent="-457200">
              <a:buFont typeface="Arial" panose="020B0604020202020204" pitchFamily="34" charset="0"/>
              <a:buChar char="•"/>
            </a:pPr>
            <a:r>
              <a:rPr lang="en-US" sz="3200" smtClean="0"/>
              <a:t>Alcohol, drug or tobacco use that is heavy or long-term (bleeding in the brain).</a:t>
            </a:r>
          </a:p>
          <a:p>
            <a:pPr marL="457200" indent="-457200">
              <a:buFont typeface="Arial" panose="020B0604020202020204" pitchFamily="34" charset="0"/>
              <a:buChar char="•"/>
            </a:pPr>
            <a:r>
              <a:rPr lang="en-US" sz="3200" smtClean="0"/>
              <a:t>Blood clotting disorders.</a:t>
            </a:r>
          </a:p>
          <a:p>
            <a:pPr marL="457200" indent="-457200">
              <a:buFont typeface="Arial" panose="020B0604020202020204" pitchFamily="34" charset="0"/>
              <a:buChar char="•"/>
            </a:pPr>
            <a:r>
              <a:rPr lang="en-US" sz="3200" smtClean="0"/>
              <a:t>Cancer.</a:t>
            </a:r>
          </a:p>
          <a:p>
            <a:pPr marL="457200" indent="-457200">
              <a:buFont typeface="Arial" panose="020B0604020202020204" pitchFamily="34" charset="0"/>
              <a:buChar char="•"/>
            </a:pPr>
            <a:r>
              <a:rPr lang="en-US" sz="3200" smtClean="0"/>
              <a:t>Complications from medical procedures, such as surgery or childbirth.</a:t>
            </a:r>
          </a:p>
          <a:p>
            <a:pPr marL="457200" indent="-457200">
              <a:buFont typeface="Arial" panose="020B0604020202020204" pitchFamily="34" charset="0"/>
              <a:buChar char="•"/>
            </a:pPr>
            <a:r>
              <a:rPr lang="en-US" sz="3200" smtClean="0"/>
              <a:t>Damage to an internal organ.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Causes </a:t>
            </a:r>
            <a:r>
              <a:rPr lang="en-US" altLang="en-US" sz="3600" b="1" dirty="0" smtClean="0">
                <a:solidFill>
                  <a:schemeClr val="accent2"/>
                </a:solidFill>
                <a:latin typeface="Times New Roman" panose="02020603050405020304" pitchFamily="18" charset="0"/>
                <a:cs typeface="Times New Roman" panose="02020603050405020304" pitchFamily="18" charset="0"/>
              </a:rPr>
              <a:t>of Haemorrhage   </a:t>
            </a:r>
          </a:p>
        </p:txBody>
      </p:sp>
      <p:sp>
        <p:nvSpPr>
          <p:cNvPr id="2" name="TextBox 1"/>
          <p:cNvSpPr txBox="1"/>
          <p:nvPr/>
        </p:nvSpPr>
        <p:spPr>
          <a:xfrm>
            <a:off x="739775" y="1609725"/>
            <a:ext cx="7665085" cy="4523105"/>
          </a:xfrm>
          <a:prstGeom prst="rect">
            <a:avLst/>
          </a:prstGeom>
          <a:noFill/>
        </p:spPr>
        <p:txBody>
          <a:bodyPr wrap="square">
            <a:spAutoFit/>
          </a:bodyPr>
          <a:lstStyle/>
          <a:p>
            <a:pPr marL="457200" indent="-457200">
              <a:buFont typeface="Arial" panose="020B0604020202020204" pitchFamily="34" charset="0"/>
              <a:buChar char="•"/>
            </a:pPr>
            <a:r>
              <a:rPr lang="en-US" sz="3200" smtClean="0"/>
              <a:t>Hereditary (inherited) disorders, such as hemophilia and hereditary hemorrhagic telangiectasia.</a:t>
            </a:r>
          </a:p>
          <a:p>
            <a:pPr marL="457200" indent="-457200">
              <a:buFont typeface="Arial" panose="020B0604020202020204" pitchFamily="34" charset="0"/>
              <a:buChar char="•"/>
            </a:pPr>
            <a:r>
              <a:rPr lang="en-US" sz="3200" smtClean="0"/>
              <a:t>Injuries, such as cuts or puncture wounds, bone fracture or traumatic brain injury.</a:t>
            </a:r>
          </a:p>
          <a:p>
            <a:pPr marL="457200" indent="-457200">
              <a:buFont typeface="Arial" panose="020B0604020202020204" pitchFamily="34" charset="0"/>
              <a:buChar char="•"/>
            </a:pPr>
            <a:r>
              <a:rPr lang="en-US" sz="3200" smtClean="0"/>
              <a:t>Violence, such as a gunshot or knife wound, or physical abuse.</a:t>
            </a:r>
          </a:p>
          <a:p>
            <a:pPr marL="457200" indent="-457200">
              <a:buFont typeface="Arial" panose="020B0604020202020204" pitchFamily="34" charset="0"/>
              <a:buChar char="•"/>
            </a:pPr>
            <a:r>
              <a:rPr lang="en-US" sz="3200" smtClean="0"/>
              <a:t>Viruses that attack the blood vessels, such as viral hemorrhagic fever.</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1172</Words>
  <Application>Microsoft Office PowerPoint</Application>
  <PresentationFormat>On-screen Show (4:3)</PresentationFormat>
  <Paragraphs>331</Paragraphs>
  <Slides>22</Slides>
  <Notes>21</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7_SEPDPO</vt:lpstr>
      <vt:lpstr>Business Cooperate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904</cp:revision>
  <cp:lastPrinted>2014-09-05T11:57:00Z</cp:lastPrinted>
  <dcterms:created xsi:type="dcterms:W3CDTF">2014-04-08T13:15:00Z</dcterms:created>
  <dcterms:modified xsi:type="dcterms:W3CDTF">2022-11-30T14:16:30Z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71C6488108F644EFA58B45BE0D71B315</vt:lpwstr>
  </property>
  <property fmtid="{D5CDD505-2E9C-101B-9397-08002B2CF9AE}" pid="3" name="KSOProductBuildVer">
    <vt:lpwstr>1033-11.2.0.11417</vt:lpwstr>
  </property>
</Properties>
</file>