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3" r:id="rId2"/>
    <p:sldId id="276" r:id="rId3"/>
    <p:sldId id="257" r:id="rId4"/>
    <p:sldId id="258" r:id="rId5"/>
    <p:sldId id="259" r:id="rId6"/>
    <p:sldId id="262" r:id="rId7"/>
    <p:sldId id="263" r:id="rId8"/>
    <p:sldId id="264" r:id="rId9"/>
    <p:sldId id="265" r:id="rId10"/>
    <p:sldId id="266" r:id="rId11"/>
    <p:sldId id="267" r:id="rId12"/>
    <p:sldId id="268" r:id="rId13"/>
    <p:sldId id="269" r:id="rId14"/>
    <p:sldId id="270" r:id="rId15"/>
    <p:sldId id="271" r:id="rId16"/>
    <p:sldId id="272"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61F1AC-6ED3-40B6-8F1A-B5CE7C2C9B36}" type="datetimeFigureOut">
              <a:rPr lang="en-US" smtClean="0"/>
              <a:t>12/13/2022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5E6695-D473-4C6D-9297-CF64CD4C4D89}" type="slidenum">
              <a:rPr lang="en-US" smtClean="0"/>
              <a:t>‹#›</a:t>
            </a:fld>
            <a:endParaRPr lang="en-US"/>
          </a:p>
        </p:txBody>
      </p:sp>
    </p:spTree>
    <p:extLst>
      <p:ext uri="{BB962C8B-B14F-4D97-AF65-F5344CB8AC3E}">
        <p14:creationId xmlns:p14="http://schemas.microsoft.com/office/powerpoint/2010/main" val="3636751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782AF7-C607-4E2C-9518-DC03E0ADCEA7}"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F31A3-471B-4E00-80FC-485AB185A88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782AF7-C607-4E2C-9518-DC03E0ADCEA7}"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F31A3-471B-4E00-80FC-485AB185A88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782AF7-C607-4E2C-9518-DC03E0ADCEA7}"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F31A3-471B-4E00-80FC-485AB185A88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782AF7-C607-4E2C-9518-DC03E0ADCEA7}"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F31A3-471B-4E00-80FC-485AB185A88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782AF7-C607-4E2C-9518-DC03E0ADCEA7}"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F31A3-471B-4E00-80FC-485AB185A88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782AF7-C607-4E2C-9518-DC03E0ADCEA7}" type="datetimeFigureOut">
              <a:rPr lang="en-US" smtClean="0"/>
              <a:t>12/13/2022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F31A3-471B-4E00-80FC-485AB185A88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782AF7-C607-4E2C-9518-DC03E0ADCEA7}" type="datetimeFigureOut">
              <a:rPr lang="en-US" smtClean="0"/>
              <a:t>12/13/2022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BF31A3-471B-4E00-80FC-485AB185A88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782AF7-C607-4E2C-9518-DC03E0ADCEA7}" type="datetimeFigureOut">
              <a:rPr lang="en-US" smtClean="0"/>
              <a:t>12/13/2022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BF31A3-471B-4E00-80FC-485AB185A88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782AF7-C607-4E2C-9518-DC03E0ADCEA7}" type="datetimeFigureOut">
              <a:rPr lang="en-US" smtClean="0"/>
              <a:t>12/13/2022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BF31A3-471B-4E00-80FC-485AB185A88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782AF7-C607-4E2C-9518-DC03E0ADCEA7}" type="datetimeFigureOut">
              <a:rPr lang="en-US" smtClean="0"/>
              <a:t>12/13/2022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F31A3-471B-4E00-80FC-485AB185A88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782AF7-C607-4E2C-9518-DC03E0ADCEA7}" type="datetimeFigureOut">
              <a:rPr lang="en-US" smtClean="0"/>
              <a:t>12/13/2022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F31A3-471B-4E00-80FC-485AB185A88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782AF7-C607-4E2C-9518-DC03E0ADCEA7}" type="datetimeFigureOut">
              <a:rPr lang="en-US" smtClean="0"/>
              <a:t>12/13/2022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BF31A3-471B-4E00-80FC-485AB185A88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740784" y="5488327"/>
            <a:ext cx="9061060" cy="646331"/>
          </a:xfrm>
          <a:prstGeom prst="rect">
            <a:avLst/>
          </a:prstGeom>
          <a:noFill/>
          <a:ln w="9525">
            <a:noFill/>
            <a:miter lim="800000"/>
            <a:headEnd/>
            <a:tailEnd/>
          </a:ln>
        </p:spPr>
        <p:txBody>
          <a:bodyPr wrap="square">
            <a:spAutoFit/>
          </a:bodyPr>
          <a:lstStyle/>
          <a:p>
            <a:pPr eaLnBrk="0" hangingPunct="0">
              <a:spcBef>
                <a:spcPct val="50000"/>
              </a:spcBef>
            </a:pPr>
            <a:r>
              <a:rPr lang="en-US" b="1" dirty="0" smtClean="0">
                <a:latin typeface="+mn-lt"/>
                <a:cs typeface="Times New Roman" pitchFamily="18" charset="0"/>
              </a:rPr>
              <a:t>                       Submitted </a:t>
            </a:r>
            <a:r>
              <a:rPr lang="en-US" b="1" dirty="0">
                <a:latin typeface="+mn-lt"/>
                <a:cs typeface="Times New Roman" pitchFamily="18" charset="0"/>
              </a:rPr>
              <a:t>To:	 </a:t>
            </a:r>
            <a:r>
              <a:rPr lang="en-US" b="1" dirty="0" smtClean="0">
                <a:latin typeface="+mn-lt"/>
                <a:cs typeface="Times New Roman" pitchFamily="18" charset="0"/>
              </a:rPr>
              <a:t>             </a:t>
            </a:r>
            <a:r>
              <a:rPr lang="en-US" b="1" dirty="0">
                <a:latin typeface="+mn-lt"/>
                <a:cs typeface="Times New Roman" pitchFamily="18" charset="0"/>
              </a:rPr>
              <a:t> </a:t>
            </a:r>
            <a:r>
              <a:rPr lang="en-US" b="1" dirty="0" smtClean="0">
                <a:latin typeface="+mn-lt"/>
                <a:cs typeface="Times New Roman" pitchFamily="18" charset="0"/>
              </a:rPr>
              <a:t>                                  Submitted </a:t>
            </a:r>
            <a:r>
              <a:rPr lang="en-US" b="1" dirty="0">
                <a:latin typeface="+mn-lt"/>
                <a:cs typeface="Times New Roman" pitchFamily="18" charset="0"/>
              </a:rPr>
              <a:t>By:</a:t>
            </a:r>
          </a:p>
          <a:p>
            <a:pPr eaLnBrk="0" hangingPunct="0"/>
            <a:r>
              <a:rPr lang="en-US" b="1" dirty="0" smtClean="0">
                <a:latin typeface="+mn-lt"/>
                <a:cs typeface="Times New Roman" pitchFamily="18" charset="0"/>
              </a:rPr>
              <a:t>                       Studymafia.org                                                  Studymafia.org               </a:t>
            </a:r>
            <a:endParaRPr lang="en-US" b="1" dirty="0">
              <a:latin typeface="+mn-lt"/>
              <a:cs typeface="Times New Roman" pitchFamily="18" charset="0"/>
            </a:endParaRPr>
          </a:p>
        </p:txBody>
      </p:sp>
      <p:sp>
        <p:nvSpPr>
          <p:cNvPr id="8" name="Rectangle 7"/>
          <p:cNvSpPr/>
          <p:nvPr/>
        </p:nvSpPr>
        <p:spPr>
          <a:xfrm>
            <a:off x="2716815" y="2057400"/>
            <a:ext cx="4063933" cy="2123658"/>
          </a:xfrm>
          <a:prstGeom prst="rect">
            <a:avLst/>
          </a:prstGeom>
          <a:noFill/>
        </p:spPr>
        <p:txBody>
          <a:bodyPr wrap="none">
            <a:spAutoFit/>
          </a:bodyPr>
          <a:lstStyle/>
          <a:p>
            <a:pPr algn="ctr" fontAlgn="auto">
              <a:spcBef>
                <a:spcPts val="0"/>
              </a:spcBef>
              <a:spcAft>
                <a:spcPts val="0"/>
              </a:spcAft>
              <a:defRPr/>
            </a:pPr>
            <a:r>
              <a:rPr lang="en-US" altLang="en-US" sz="6600" b="1" dirty="0" smtClean="0">
                <a:solidFill>
                  <a:schemeClr val="accent5">
                    <a:lumMod val="50000"/>
                  </a:schemeClr>
                </a:solidFill>
                <a:latin typeface="Times New Roman" pitchFamily="18" charset="0"/>
                <a:cs typeface="Times New Roman" pitchFamily="18" charset="0"/>
              </a:rPr>
              <a:t>Conscious </a:t>
            </a:r>
          </a:p>
          <a:p>
            <a:pPr algn="ctr" fontAlgn="auto">
              <a:spcBef>
                <a:spcPts val="0"/>
              </a:spcBef>
              <a:spcAft>
                <a:spcPts val="0"/>
              </a:spcAft>
              <a:defRPr/>
            </a:pPr>
            <a:r>
              <a:rPr lang="en-US" altLang="en-US" sz="6600" b="1" dirty="0" smtClean="0">
                <a:latin typeface="Times New Roman" pitchFamily="18" charset="0"/>
                <a:cs typeface="Times New Roman" pitchFamily="18" charset="0"/>
              </a:rPr>
              <a:t>Sedation</a:t>
            </a:r>
            <a:endParaRPr lang="en-US" sz="6600" b="1" spc="300" dirty="0">
              <a:ln w="11430" cmpd="sng">
                <a:solidFill>
                  <a:schemeClr val="accent1">
                    <a:tint val="10000"/>
                  </a:schemeClr>
                </a:solidFill>
                <a:prstDash val="solid"/>
                <a:miter lim="800000"/>
              </a:ln>
              <a:solidFill>
                <a:schemeClr val="tx2">
                  <a:lumMod val="60000"/>
                  <a:lumOff val="40000"/>
                </a:schemeClr>
              </a:solidFill>
              <a:effectLst>
                <a:glow rad="45500">
                  <a:schemeClr val="accent1">
                    <a:satMod val="220000"/>
                    <a:alpha val="35000"/>
                  </a:schemeClr>
                </a:glow>
              </a:effectLst>
            </a:endParaRPr>
          </a:p>
        </p:txBody>
      </p:sp>
    </p:spTree>
    <p:extLst>
      <p:ext uri="{BB962C8B-B14F-4D97-AF65-F5344CB8AC3E}">
        <p14:creationId xmlns:p14="http://schemas.microsoft.com/office/powerpoint/2010/main" val="1301116045"/>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it feels like</a:t>
            </a:r>
            <a:r>
              <a:rPr lang="en-US" b="1" dirty="0" smtClean="0"/>
              <a: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Sedation effects differ from person to person. The most common feelings are drowsiness and relaxation. Once the sedative takes effect, negative emotions, stress, or anxiety may also gradually disappear.</a:t>
            </a:r>
          </a:p>
          <a:p>
            <a:r>
              <a:rPr lang="en-US" dirty="0" smtClean="0"/>
              <a:t>You may feel a tingling sensation throughout your body, especially in your arms, legs, hands, and feet. This may be accompanied by a heaviness or sluggishness that makes it feel harder to lift or move your limbs.</a:t>
            </a:r>
          </a:p>
          <a:p>
            <a:r>
              <a:rPr lang="en-US" dirty="0" smtClean="0"/>
              <a:t>You may find that the world around you slows down. Your reflexes are delayed, and you may respond or react more slowly to physical stimuli or to conversation. You may even start smiling or laughing without an obvious cause. They call nitrous oxide laughing gas for a reason!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a:t>
            </a:r>
            <a:r>
              <a:rPr lang="en-US" b="1" dirty="0" smtClean="0"/>
              <a:t>ide </a:t>
            </a:r>
            <a:r>
              <a:rPr lang="en-US" b="1" dirty="0" smtClean="0"/>
              <a:t>effects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Some common side effects of conscious sedation may last for a few hours after the procedure, including:</a:t>
            </a:r>
          </a:p>
          <a:p>
            <a:r>
              <a:rPr lang="en-US" dirty="0" smtClean="0"/>
              <a:t>drowsiness</a:t>
            </a:r>
          </a:p>
          <a:p>
            <a:r>
              <a:rPr lang="en-US" dirty="0" smtClean="0"/>
              <a:t>feelings of heaviness or sluggishness</a:t>
            </a:r>
          </a:p>
          <a:p>
            <a:r>
              <a:rPr lang="en-US" dirty="0" smtClean="0"/>
              <a:t>loss of memory of what happened during the procedure (amnesia) </a:t>
            </a:r>
          </a:p>
          <a:p>
            <a:r>
              <a:rPr lang="en-US" dirty="0" smtClean="0"/>
              <a:t>slow reflexes </a:t>
            </a:r>
          </a:p>
          <a:p>
            <a:r>
              <a:rPr lang="en-US" dirty="0" smtClean="0"/>
              <a:t>low blood pressure</a:t>
            </a:r>
          </a:p>
          <a:p>
            <a:r>
              <a:rPr lang="en-US" dirty="0" smtClean="0"/>
              <a:t>headache</a:t>
            </a:r>
          </a:p>
          <a:p>
            <a:r>
              <a:rPr lang="en-US" dirty="0" smtClean="0"/>
              <a:t>feeling sick</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from conscious sedation is pretty quick.</a:t>
            </a:r>
          </a:p>
          <a:p>
            <a:r>
              <a:rPr lang="en-US" dirty="0" smtClean="0"/>
              <a:t>Here’s what to expect:</a:t>
            </a:r>
          </a:p>
          <a:p>
            <a:r>
              <a:rPr lang="en-US" b="1" dirty="0" smtClean="0"/>
              <a:t>You may need to stay in the procedure or operating room for up to an hour, maybe more.</a:t>
            </a:r>
            <a:r>
              <a:rPr lang="en-US" dirty="0" smtClean="0"/>
              <a:t> Your doctor or dentist will usually monitor your heart rate, breathing, and blood pressure until they’re back to normal.</a:t>
            </a:r>
          </a:p>
          <a:p>
            <a:r>
              <a:rPr lang="en-US" b="1" dirty="0" smtClean="0"/>
              <a:t>Bring a family member or friend who can drive or take you home. </a:t>
            </a:r>
            <a:r>
              <a:rPr lang="en-US" dirty="0" smtClean="0"/>
              <a:t>You can usually drive once some forms of sedation, such as nitrous oxide, wear off. However, this isn’t always the case for other forms.</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Some side effects may last for the rest of the day.</a:t>
            </a:r>
            <a:r>
              <a:rPr lang="en-US" dirty="0" smtClean="0"/>
              <a:t> These include drowsiness, headaches, nausea, and sluggishness.</a:t>
            </a:r>
          </a:p>
          <a:p>
            <a:r>
              <a:rPr lang="en-US" b="1" dirty="0" smtClean="0"/>
              <a:t>Take a day off work and avoid intense physical activity until side effects wear off. </a:t>
            </a:r>
            <a:r>
              <a:rPr lang="en-US" dirty="0" smtClean="0"/>
              <a:t>This is especially true if you plan to do any manual tasks that require precision or operate heavy machinery.</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Conscious sedation costs vary depending on:</a:t>
            </a:r>
          </a:p>
          <a:p>
            <a:r>
              <a:rPr lang="en-US" dirty="0" smtClean="0"/>
              <a:t>the type of procedure you’re having done</a:t>
            </a:r>
          </a:p>
          <a:p>
            <a:r>
              <a:rPr lang="en-US" dirty="0" smtClean="0"/>
              <a:t>the type of sedation chosen</a:t>
            </a:r>
          </a:p>
          <a:p>
            <a:r>
              <a:rPr lang="en-US" dirty="0" smtClean="0"/>
              <a:t>what sedative drugs are used</a:t>
            </a:r>
          </a:p>
          <a:p>
            <a:r>
              <a:rPr lang="en-US" dirty="0" smtClean="0"/>
              <a:t>how long you’re sedated</a:t>
            </a:r>
          </a:p>
          <a:p>
            <a:r>
              <a:rPr lang="en-US" dirty="0" smtClean="0"/>
              <a:t>Conscious sedation may be covered by your health insurance if it’s considered part of the typical procedure. Endoscopies and colonoscopies often include sedation in their costs. </a:t>
            </a:r>
          </a:p>
          <a:p>
            <a:r>
              <a:rPr lang="en-US" dirty="0" smtClean="0"/>
              <a:t>Some dentists may include sedation in their costs for more complex procedures, such as cosmetic dental work. But many dental plans do not cover conscious sedation if it’s not required by medical regulations.</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If you elect to be sedated during a procedure that doesn’t normally include it, the cost may only be covered partially or not covered at all.</a:t>
            </a:r>
          </a:p>
          <a:p>
            <a:r>
              <a:rPr lang="en-US" dirty="0" smtClean="0"/>
              <a:t>Here’s a breakdown of some typical costs:</a:t>
            </a:r>
          </a:p>
          <a:p>
            <a:r>
              <a:rPr lang="en-US" b="1" dirty="0" smtClean="0"/>
              <a:t>inhalation (nitrous oxide):</a:t>
            </a:r>
            <a:r>
              <a:rPr lang="en-US" dirty="0" smtClean="0"/>
              <a:t> $25 to $100, often between $70 and $75</a:t>
            </a:r>
          </a:p>
          <a:p>
            <a:r>
              <a:rPr lang="en-US" b="1" dirty="0" smtClean="0"/>
              <a:t>light oral sedation:</a:t>
            </a:r>
            <a:r>
              <a:rPr lang="en-US" dirty="0" smtClean="0"/>
              <a:t> $150 to $500, possibly more, depending on drugs used, how much sedative is needed, and where your healthcare provider is located</a:t>
            </a:r>
          </a:p>
          <a:p>
            <a:r>
              <a:rPr lang="en-US" b="1" dirty="0" smtClean="0"/>
              <a:t>IV sedation:</a:t>
            </a:r>
            <a:r>
              <a:rPr lang="en-US" dirty="0" smtClean="0"/>
              <a:t> $250 to $900, sometimes more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Conscious sedation is a good option if you feel anxious about a medical or dental procedure.</a:t>
            </a:r>
          </a:p>
          <a:p>
            <a:r>
              <a:rPr lang="en-US" dirty="0" smtClean="0"/>
              <a:t>It’s usually not too costly and has few side effects or complications, especially in comparison to general anesthesia. </a:t>
            </a:r>
          </a:p>
          <a:p>
            <a:r>
              <a:rPr lang="en-US" dirty="0" smtClean="0"/>
              <a:t>It may even encourage you to go to important appointments that you’d otherwise put off because you’re nervous about the procedure itself, which can improve your overall health throughout your life.</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83880" cy="677108"/>
          </a:xfrm>
        </p:spPr>
        <p:txBody>
          <a:bodyPr>
            <a:normAutofit fontScale="90000"/>
          </a:bodyPr>
          <a:lstStyle/>
          <a:p>
            <a:r>
              <a:rPr lang="en-US" sz="4400" dirty="0">
                <a:solidFill>
                  <a:schemeClr val="tx1"/>
                </a:solidFill>
              </a:rPr>
              <a:t>References</a:t>
            </a:r>
          </a:p>
        </p:txBody>
      </p:sp>
      <p:sp>
        <p:nvSpPr>
          <p:cNvPr id="3" name="Content Placeholder 2"/>
          <p:cNvSpPr>
            <a:spLocks noGrp="1"/>
          </p:cNvSpPr>
          <p:nvPr>
            <p:ph idx="1"/>
          </p:nvPr>
        </p:nvSpPr>
        <p:spPr>
          <a:xfrm>
            <a:off x="152400" y="1752600"/>
            <a:ext cx="8183880" cy="1477328"/>
          </a:xfrm>
        </p:spPr>
        <p:txBody>
          <a:bodyPr>
            <a:noAutofit/>
          </a:bodyPr>
          <a:lstStyle/>
          <a:p>
            <a:pPr marL="800100" lvl="1" indent="-342900">
              <a:buFont typeface="Arial" pitchFamily="34" charset="0"/>
              <a:buChar char="•"/>
            </a:pPr>
            <a:r>
              <a:rPr lang="en-US" dirty="0" smtClean="0">
                <a:solidFill>
                  <a:schemeClr val="tx1">
                    <a:lumMod val="75000"/>
                    <a:lumOff val="25000"/>
                  </a:schemeClr>
                </a:solidFill>
              </a:rPr>
              <a:t>Google.com</a:t>
            </a:r>
          </a:p>
          <a:p>
            <a:pPr marL="800100" lvl="1" indent="-342900">
              <a:buFont typeface="Arial" pitchFamily="34" charset="0"/>
              <a:buChar char="•"/>
            </a:pPr>
            <a:r>
              <a:rPr lang="en-US" dirty="0" smtClean="0">
                <a:solidFill>
                  <a:schemeClr val="tx1">
                    <a:lumMod val="75000"/>
                    <a:lumOff val="25000"/>
                  </a:schemeClr>
                </a:solidFill>
              </a:rPr>
              <a:t>Wikipedia.org</a:t>
            </a:r>
          </a:p>
          <a:p>
            <a:pPr marL="800100" lvl="1" indent="-342900">
              <a:buFont typeface="Arial" pitchFamily="34" charset="0"/>
              <a:buChar char="•"/>
            </a:pPr>
            <a:r>
              <a:rPr lang="en-US" dirty="0" smtClean="0">
                <a:solidFill>
                  <a:schemeClr val="tx1">
                    <a:lumMod val="75000"/>
                    <a:lumOff val="25000"/>
                  </a:schemeClr>
                </a:solidFill>
              </a:rPr>
              <a:t>Studymafia.org</a:t>
            </a:r>
          </a:p>
          <a:p>
            <a:pPr marL="800100" lvl="1" indent="-342900">
              <a:buFont typeface="Arial" pitchFamily="34" charset="0"/>
              <a:buChar char="•"/>
            </a:pPr>
            <a:r>
              <a:rPr lang="en-US" dirty="0" smtClean="0">
                <a:solidFill>
                  <a:schemeClr val="tx1">
                    <a:lumMod val="75000"/>
                    <a:lumOff val="25000"/>
                  </a:schemeClr>
                </a:solidFill>
              </a:rPr>
              <a:t>Slidespanda.com</a:t>
            </a:r>
          </a:p>
        </p:txBody>
      </p:sp>
    </p:spTree>
    <p:extLst>
      <p:ext uri="{BB962C8B-B14F-4D97-AF65-F5344CB8AC3E}">
        <p14:creationId xmlns:p14="http://schemas.microsoft.com/office/powerpoint/2010/main" val="18993312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2337780404"/>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a:t>
            </a:r>
            <a:endParaRPr lang="en-US" dirty="0"/>
          </a:p>
        </p:txBody>
      </p:sp>
      <p:sp>
        <p:nvSpPr>
          <p:cNvPr id="3" name="Content Placeholder 2"/>
          <p:cNvSpPr>
            <a:spLocks noGrp="1"/>
          </p:cNvSpPr>
          <p:nvPr>
            <p:ph idx="1"/>
          </p:nvPr>
        </p:nvSpPr>
        <p:spPr/>
        <p:txBody>
          <a:bodyPr/>
          <a:lstStyle/>
          <a:p>
            <a:r>
              <a:rPr lang="en-US" dirty="0"/>
              <a:t>What Is Conscious Sedation</a:t>
            </a:r>
            <a:r>
              <a:rPr lang="en-US" dirty="0" smtClean="0"/>
              <a:t>?</a:t>
            </a:r>
          </a:p>
          <a:p>
            <a:r>
              <a:rPr lang="en-US" dirty="0" smtClean="0"/>
              <a:t>Procedures</a:t>
            </a:r>
          </a:p>
          <a:p>
            <a:r>
              <a:rPr lang="en-US" dirty="0"/>
              <a:t>Side </a:t>
            </a:r>
            <a:r>
              <a:rPr lang="en-US" dirty="0" smtClean="0"/>
              <a:t>effects</a:t>
            </a:r>
          </a:p>
          <a:p>
            <a:r>
              <a:rPr lang="en-US" dirty="0" smtClean="0"/>
              <a:t>Recovery</a:t>
            </a:r>
          </a:p>
          <a:p>
            <a:r>
              <a:rPr lang="en-US" dirty="0" smtClean="0"/>
              <a:t>Conclusion</a:t>
            </a:r>
            <a:endParaRPr lang="en-US" dirty="0"/>
          </a:p>
        </p:txBody>
      </p:sp>
    </p:spTree>
    <p:extLst>
      <p:ext uri="{BB962C8B-B14F-4D97-AF65-F5344CB8AC3E}">
        <p14:creationId xmlns:p14="http://schemas.microsoft.com/office/powerpoint/2010/main" val="491184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Is Conscious Sedation</a:t>
            </a:r>
            <a:r>
              <a:rPr lang="en-US" b="1" dirty="0" smtClean="0"/>
              <a: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Conscious sedation helps reduce anxiety, discomfort, and pain during certain procedures. This is accomplished with medications and (sometimes) local anesthesia to induce relaxation.</a:t>
            </a:r>
          </a:p>
          <a:p>
            <a:r>
              <a:rPr lang="en-US" dirty="0" smtClean="0"/>
              <a:t>Conscious sedation is commonly used in dentistry for people who feel anxious or panicked during complex procedures like fillings, root canals, or routine cleanings. </a:t>
            </a:r>
          </a:p>
          <a:p>
            <a:r>
              <a:rPr lang="en-US" dirty="0" smtClean="0"/>
              <a:t>It’s also often used during endoscopies and minor surgical procedures to relax patients and minimize discomfort.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10000"/>
          </a:bodyPr>
          <a:lstStyle/>
          <a:p>
            <a:r>
              <a:rPr lang="en-US" dirty="0" smtClean="0"/>
              <a:t>Conscious sedation is now usually referred to by medical professionals as procedural sedation and analgesia. In the past, it’s been called:</a:t>
            </a:r>
          </a:p>
          <a:p>
            <a:r>
              <a:rPr lang="en-US" dirty="0" smtClean="0"/>
              <a:t>sleep dentistry</a:t>
            </a:r>
          </a:p>
          <a:p>
            <a:r>
              <a:rPr lang="en-US" dirty="0" smtClean="0"/>
              <a:t>twilight sleep</a:t>
            </a:r>
          </a:p>
          <a:p>
            <a:r>
              <a:rPr lang="en-US" dirty="0" smtClean="0"/>
              <a:t>happy gas</a:t>
            </a:r>
          </a:p>
          <a:p>
            <a:r>
              <a:rPr lang="en-US" dirty="0" smtClean="0"/>
              <a:t>laughing gas</a:t>
            </a:r>
          </a:p>
          <a:p>
            <a:r>
              <a:rPr lang="en-US" dirty="0" smtClean="0"/>
              <a:t>happy air</a:t>
            </a:r>
          </a:p>
          <a:p>
            <a:r>
              <a:rPr lang="en-US" dirty="0" smtClean="0"/>
              <a:t>Conscious sedation is known to be effective, but medical professionals still debate its safety and efficacy because of its effects on your breathing and heart rate.</a:t>
            </a:r>
          </a:p>
          <a:p>
            <a:r>
              <a:rPr lang="en-US" dirty="0" smtClean="0"/>
              <a:t>Read on to learn how exactly it works, what it feels like, and how it might be used.</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onscious Sedation – Apollo Dental"/>
          <p:cNvPicPr>
            <a:picLocks noChangeAspect="1" noChangeArrowheads="1"/>
          </p:cNvPicPr>
          <p:nvPr/>
        </p:nvPicPr>
        <p:blipFill>
          <a:blip r:embed="rId2"/>
          <a:srcRect/>
          <a:stretch>
            <a:fillRect/>
          </a:stretch>
        </p:blipFill>
        <p:spPr bwMode="auto">
          <a:xfrm>
            <a:off x="381000" y="838200"/>
            <a:ext cx="8347329" cy="51054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t>
            </a:r>
            <a:r>
              <a:rPr lang="en-US" b="1" dirty="0" smtClean="0"/>
              <a:t>rocedures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steps for conscious sedation may differ based on the procedure you’re having done.</a:t>
            </a:r>
          </a:p>
          <a:p>
            <a:r>
              <a:rPr lang="en-US" dirty="0" smtClean="0"/>
              <a:t>Here’s what you can typically expect for a general procedure using conscious sedation:</a:t>
            </a:r>
          </a:p>
          <a:p>
            <a:r>
              <a:rPr lang="en-US" b="1" dirty="0" smtClean="0"/>
              <a:t>You’ll sit in a chair or lie on a table.</a:t>
            </a:r>
            <a:r>
              <a:rPr lang="en-US" dirty="0" smtClean="0"/>
              <a:t> You may change into a hospital gown if you’re getting a colonoscopy or endoscopy. For an endoscopy, you’ll usually lie on your side.</a:t>
            </a:r>
          </a:p>
          <a:p>
            <a:r>
              <a:rPr lang="en-US" b="1" dirty="0" smtClean="0"/>
              <a:t>You’ll receive a sedative through one of the following:</a:t>
            </a:r>
            <a:r>
              <a:rPr lang="en-US" dirty="0" smtClean="0"/>
              <a:t> an oral tablet, an IV line, or a facial mask that lets you inhale the sedative.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fontScale="85000" lnSpcReduction="20000"/>
          </a:bodyPr>
          <a:lstStyle/>
          <a:p>
            <a:r>
              <a:rPr lang="en-US" b="1" dirty="0" smtClean="0"/>
              <a:t>You’ll wait until the sedative takes effect.</a:t>
            </a:r>
            <a:r>
              <a:rPr lang="en-US" dirty="0" smtClean="0"/>
              <a:t> You may wait up to an hour before you begin to feel the effects. IV sedatives usually begin working in a few minutes or less, while oral sedatives metabolize in about 30 to 60 minutes.</a:t>
            </a:r>
          </a:p>
          <a:p>
            <a:r>
              <a:rPr lang="en-US" b="1" dirty="0" smtClean="0"/>
              <a:t>Your doctor monitors your breathing and your blood pressure.</a:t>
            </a:r>
            <a:r>
              <a:rPr lang="en-US" dirty="0" smtClean="0"/>
              <a:t> If your breathing becomes too shallow, you may need to wear an oxygen mask to keep your breathing consistent and your blood pressure at normal levels.</a:t>
            </a:r>
          </a:p>
          <a:p>
            <a:r>
              <a:rPr lang="en-US" b="1" dirty="0" smtClean="0"/>
              <a:t>Your doctor begins the procedure once the sedative takes effect.</a:t>
            </a:r>
            <a:r>
              <a:rPr lang="en-US" dirty="0" smtClean="0"/>
              <a:t> Depending on the procedure, you’ll be under sedation for as little as 15 to 30 minutes, or up to several hours for more complex procedures.</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92500" lnSpcReduction="10000"/>
          </a:bodyPr>
          <a:lstStyle/>
          <a:p>
            <a:r>
              <a:rPr lang="en-US" dirty="0" smtClean="0"/>
              <a:t>You may need to request conscious sedation in order to receive it, especially during dental procedures like fillings, root canals, or crown replacements. That’s because typically, only local numbing agents are used in these cases.</a:t>
            </a:r>
          </a:p>
          <a:p>
            <a:r>
              <a:rPr lang="en-US" dirty="0" smtClean="0"/>
              <a:t>Some procedures, such as colonoscopies, may include conscious sedation without a request, but you can ask for different levels of sedation. </a:t>
            </a:r>
          </a:p>
          <a:p>
            <a:r>
              <a:rPr lang="en-US" dirty="0" smtClean="0"/>
              <a:t>Sedation can also be given as an alternative to general anesthesia if your risk of complications from anesthesia is too high.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a:t>
            </a:r>
            <a:r>
              <a:rPr lang="en-US" b="1" dirty="0" smtClean="0"/>
              <a:t>rugs </a:t>
            </a:r>
            <a:r>
              <a:rPr lang="en-US" b="1" dirty="0" smtClean="0"/>
              <a:t>used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drugs used in conscious sedation vary based on delivery method:</a:t>
            </a:r>
          </a:p>
          <a:p>
            <a:r>
              <a:rPr lang="en-US" b="1" dirty="0" smtClean="0"/>
              <a:t>Oral.</a:t>
            </a:r>
            <a:r>
              <a:rPr lang="en-US" dirty="0" smtClean="0"/>
              <a:t> You’ll swallow a tablet containing a drug like diazepam (Valium) or </a:t>
            </a:r>
            <a:r>
              <a:rPr lang="en-US" dirty="0" err="1" smtClean="0"/>
              <a:t>triazolam</a:t>
            </a:r>
            <a:r>
              <a:rPr lang="en-US" dirty="0" smtClean="0"/>
              <a:t> (</a:t>
            </a:r>
            <a:r>
              <a:rPr lang="en-US" dirty="0" err="1" smtClean="0"/>
              <a:t>Halcion</a:t>
            </a:r>
            <a:r>
              <a:rPr lang="en-US" dirty="0" smtClean="0"/>
              <a:t>).</a:t>
            </a:r>
          </a:p>
          <a:p>
            <a:r>
              <a:rPr lang="en-US" b="1" dirty="0" smtClean="0"/>
              <a:t>Intramuscular.</a:t>
            </a:r>
            <a:r>
              <a:rPr lang="en-US" dirty="0" smtClean="0"/>
              <a:t> You’ll get a shot of benzodiazepine, such as </a:t>
            </a:r>
            <a:r>
              <a:rPr lang="en-US" dirty="0" err="1" smtClean="0"/>
              <a:t>midazolam</a:t>
            </a:r>
            <a:r>
              <a:rPr lang="en-US" dirty="0" smtClean="0"/>
              <a:t> (Versed), into a muscle, most likely in your upper arm or your butt.</a:t>
            </a:r>
          </a:p>
          <a:p>
            <a:r>
              <a:rPr lang="en-US" b="1" dirty="0" smtClean="0"/>
              <a:t>Intravenous. </a:t>
            </a:r>
            <a:r>
              <a:rPr lang="en-US" dirty="0" smtClean="0"/>
              <a:t>You’ll receive a line in an arm vein containing a benzodiazepine, such as </a:t>
            </a:r>
            <a:r>
              <a:rPr lang="en-US" dirty="0" err="1" smtClean="0"/>
              <a:t>midazolam</a:t>
            </a:r>
            <a:r>
              <a:rPr lang="en-US" dirty="0" smtClean="0"/>
              <a:t> (Versed) or </a:t>
            </a:r>
            <a:r>
              <a:rPr lang="en-US" dirty="0" err="1" smtClean="0"/>
              <a:t>Propofol</a:t>
            </a:r>
            <a:r>
              <a:rPr lang="en-US" dirty="0" smtClean="0"/>
              <a:t> (</a:t>
            </a:r>
            <a:r>
              <a:rPr lang="en-US" dirty="0" err="1" smtClean="0"/>
              <a:t>Diprivan</a:t>
            </a:r>
            <a:r>
              <a:rPr lang="en-US" dirty="0" smtClean="0"/>
              <a:t>).</a:t>
            </a:r>
          </a:p>
          <a:p>
            <a:r>
              <a:rPr lang="en-US" b="1" dirty="0" smtClean="0"/>
              <a:t>Inhalation.</a:t>
            </a:r>
            <a:r>
              <a:rPr lang="en-US" dirty="0" smtClean="0"/>
              <a:t> You’ll wear a facial mask to breathe in nitrous oxide.</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1193</Words>
  <Application>Microsoft Office PowerPoint</Application>
  <PresentationFormat>On-screen Show (4:3)</PresentationFormat>
  <Paragraphs>84</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Content</vt:lpstr>
      <vt:lpstr>What Is Conscious Sedation?</vt:lpstr>
      <vt:lpstr>PowerPoint Presentation</vt:lpstr>
      <vt:lpstr>PowerPoint Presentation</vt:lpstr>
      <vt:lpstr>Procedures</vt:lpstr>
      <vt:lpstr>PowerPoint Presentation</vt:lpstr>
      <vt:lpstr>PowerPoint Presentation</vt:lpstr>
      <vt:lpstr>Drugs used</vt:lpstr>
      <vt:lpstr>What it feels like?</vt:lpstr>
      <vt:lpstr>Side effects</vt:lpstr>
      <vt:lpstr>Recovery</vt:lpstr>
      <vt:lpstr>PowerPoint Presentation</vt:lpstr>
      <vt:lpstr>Cost</vt:lpstr>
      <vt:lpstr>PowerPoint Presentation</vt:lpstr>
      <vt:lpstr>Conclusion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crc</dc:creator>
  <cp:lastModifiedBy>CRP</cp:lastModifiedBy>
  <cp:revision>6</cp:revision>
  <dcterms:created xsi:type="dcterms:W3CDTF">2022-11-26T09:32:10Z</dcterms:created>
  <dcterms:modified xsi:type="dcterms:W3CDTF">2022-12-13T07:40:43Z</dcterms:modified>
</cp:coreProperties>
</file>