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0" r:id="rId2"/>
    <p:sldId id="257" r:id="rId3"/>
    <p:sldId id="269" r:id="rId4"/>
    <p:sldId id="268" r:id="rId5"/>
    <p:sldId id="259" r:id="rId6"/>
    <p:sldId id="260" r:id="rId7"/>
    <p:sldId id="261" r:id="rId8"/>
    <p:sldId id="262" r:id="rId9"/>
    <p:sldId id="263" r:id="rId10"/>
    <p:sldId id="264" r:id="rId11"/>
    <p:sldId id="265" r:id="rId12"/>
    <p:sldId id="266" r:id="rId13"/>
    <p:sldId id="267" r:id="rId14"/>
    <p:sldId id="272"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5D6475-97E3-41C3-A573-B8E0E221BE09}" type="datetimeFigureOut">
              <a:rPr lang="en-US" smtClean="0"/>
              <a:t>12/10/2022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D4C1B2-1AFB-4665-833A-47229D27ECAA}" type="slidenum">
              <a:rPr lang="en-US" smtClean="0"/>
              <a:t>‹#›</a:t>
            </a:fld>
            <a:endParaRPr lang="en-US"/>
          </a:p>
        </p:txBody>
      </p:sp>
    </p:spTree>
    <p:extLst>
      <p:ext uri="{BB962C8B-B14F-4D97-AF65-F5344CB8AC3E}">
        <p14:creationId xmlns:p14="http://schemas.microsoft.com/office/powerpoint/2010/main" val="941771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C494C3-E5CB-4E5F-BE11-62F8EB5BD568}" type="datetimeFigureOut">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2E110-BDA5-4B61-852C-11634770FB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C494C3-E5CB-4E5F-BE11-62F8EB5BD568}" type="datetimeFigureOut">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2E110-BDA5-4B61-852C-11634770FB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C494C3-E5CB-4E5F-BE11-62F8EB5BD568}" type="datetimeFigureOut">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2E110-BDA5-4B61-852C-11634770FB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C494C3-E5CB-4E5F-BE11-62F8EB5BD568}" type="datetimeFigureOut">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2E110-BDA5-4B61-852C-11634770FB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C494C3-E5CB-4E5F-BE11-62F8EB5BD568}" type="datetimeFigureOut">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2E110-BDA5-4B61-852C-11634770FB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C494C3-E5CB-4E5F-BE11-62F8EB5BD568}" type="datetimeFigureOut">
              <a:rPr lang="en-US" smtClean="0"/>
              <a:t>12/10/2022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2E110-BDA5-4B61-852C-11634770FB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C494C3-E5CB-4E5F-BE11-62F8EB5BD568}" type="datetimeFigureOut">
              <a:rPr lang="en-US" smtClean="0"/>
              <a:t>12/10/2022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D2E110-BDA5-4B61-852C-11634770FB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C494C3-E5CB-4E5F-BE11-62F8EB5BD568}" type="datetimeFigureOut">
              <a:rPr lang="en-US" smtClean="0"/>
              <a:t>12/10/2022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2E110-BDA5-4B61-852C-11634770FB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C494C3-E5CB-4E5F-BE11-62F8EB5BD568}" type="datetimeFigureOut">
              <a:rPr lang="en-US" smtClean="0"/>
              <a:t>12/10/2022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D2E110-BDA5-4B61-852C-11634770FB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C494C3-E5CB-4E5F-BE11-62F8EB5BD568}" type="datetimeFigureOut">
              <a:rPr lang="en-US" smtClean="0"/>
              <a:t>12/10/2022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2E110-BDA5-4B61-852C-11634770FB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C494C3-E5CB-4E5F-BE11-62F8EB5BD568}" type="datetimeFigureOut">
              <a:rPr lang="en-US" smtClean="0"/>
              <a:t>12/10/2022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2E110-BDA5-4B61-852C-11634770FB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C494C3-E5CB-4E5F-BE11-62F8EB5BD568}" type="datetimeFigureOut">
              <a:rPr lang="en-US" smtClean="0"/>
              <a:t>12/10/2022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2E110-BDA5-4B61-852C-11634770FB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740784" y="5488327"/>
            <a:ext cx="9061060"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latin typeface="+mn-lt"/>
                <a:cs typeface="Times New Roman" pitchFamily="18" charset="0"/>
              </a:rPr>
              <a:t>                       Submitted </a:t>
            </a:r>
            <a:r>
              <a:rPr lang="en-US" b="1" dirty="0">
                <a:latin typeface="+mn-lt"/>
                <a:cs typeface="Times New Roman" pitchFamily="18" charset="0"/>
              </a:rPr>
              <a:t>To:	 </a:t>
            </a:r>
            <a:r>
              <a:rPr lang="en-US" b="1" dirty="0" smtClean="0">
                <a:latin typeface="+mn-lt"/>
                <a:cs typeface="Times New Roman" pitchFamily="18" charset="0"/>
              </a:rPr>
              <a:t>             </a:t>
            </a:r>
            <a:r>
              <a:rPr lang="en-US" b="1" dirty="0">
                <a:latin typeface="+mn-lt"/>
                <a:cs typeface="Times New Roman" pitchFamily="18" charset="0"/>
              </a:rPr>
              <a:t> </a:t>
            </a:r>
            <a:r>
              <a:rPr lang="en-US" b="1" dirty="0" smtClean="0">
                <a:latin typeface="+mn-lt"/>
                <a:cs typeface="Times New Roman" pitchFamily="18" charset="0"/>
              </a:rPr>
              <a:t>                                  Submitted </a:t>
            </a:r>
            <a:r>
              <a:rPr lang="en-US" b="1" dirty="0">
                <a:latin typeface="+mn-lt"/>
                <a:cs typeface="Times New Roman" pitchFamily="18" charset="0"/>
              </a:rPr>
              <a:t>By:</a:t>
            </a:r>
          </a:p>
          <a:p>
            <a:pPr eaLnBrk="0" hangingPunct="0"/>
            <a:r>
              <a:rPr lang="en-US" b="1" dirty="0" smtClean="0">
                <a:latin typeface="+mn-lt"/>
                <a:cs typeface="Times New Roman" pitchFamily="18" charset="0"/>
              </a:rPr>
              <a:t>                       Studymafia.org                                                  Studymafia.org               </a:t>
            </a:r>
            <a:endParaRPr lang="en-US" b="1" dirty="0">
              <a:latin typeface="+mn-lt"/>
              <a:cs typeface="Times New Roman" pitchFamily="18" charset="0"/>
            </a:endParaRPr>
          </a:p>
        </p:txBody>
      </p:sp>
      <p:sp>
        <p:nvSpPr>
          <p:cNvPr id="8" name="Rectangle 7"/>
          <p:cNvSpPr/>
          <p:nvPr/>
        </p:nvSpPr>
        <p:spPr>
          <a:xfrm>
            <a:off x="3010965" y="2369404"/>
            <a:ext cx="3475630" cy="1938992"/>
          </a:xfrm>
          <a:prstGeom prst="rect">
            <a:avLst/>
          </a:prstGeom>
          <a:noFill/>
        </p:spPr>
        <p:txBody>
          <a:bodyPr wrap="none">
            <a:spAutoFit/>
          </a:bodyPr>
          <a:lstStyle/>
          <a:p>
            <a:pPr algn="ctr" fontAlgn="auto">
              <a:spcBef>
                <a:spcPts val="0"/>
              </a:spcBef>
              <a:spcAft>
                <a:spcPts val="0"/>
              </a:spcAft>
              <a:defRPr/>
            </a:pPr>
            <a:r>
              <a:rPr lang="en-US" sz="6000" b="1" dirty="0" smtClean="0">
                <a:solidFill>
                  <a:schemeClr val="accent6">
                    <a:lumMod val="75000"/>
                  </a:schemeClr>
                </a:solidFill>
                <a:latin typeface="Times New Roman" pitchFamily="18" charset="0"/>
                <a:cs typeface="Times New Roman" pitchFamily="18" charset="0"/>
              </a:rPr>
              <a:t>Cell </a:t>
            </a:r>
            <a:r>
              <a:rPr lang="en-US" sz="6000" b="1" dirty="0" smtClean="0">
                <a:latin typeface="Times New Roman" pitchFamily="18" charset="0"/>
                <a:cs typeface="Times New Roman" pitchFamily="18" charset="0"/>
              </a:rPr>
              <a:t>Wall </a:t>
            </a:r>
          </a:p>
          <a:p>
            <a:pPr algn="ctr" fontAlgn="auto">
              <a:spcBef>
                <a:spcPts val="0"/>
              </a:spcBef>
              <a:spcAft>
                <a:spcPts val="0"/>
              </a:spcAft>
              <a:defRPr/>
            </a:pPr>
            <a:r>
              <a:rPr lang="en-US" sz="6000" b="1" dirty="0" smtClean="0">
                <a:solidFill>
                  <a:schemeClr val="accent1">
                    <a:lumMod val="75000"/>
                  </a:schemeClr>
                </a:solidFill>
                <a:latin typeface="Times New Roman" pitchFamily="18" charset="0"/>
                <a:cs typeface="Times New Roman" pitchFamily="18" charset="0"/>
              </a:rPr>
              <a:t>Definition</a:t>
            </a:r>
            <a:endParaRPr lang="en-US" sz="6000" b="1" spc="300" dirty="0">
              <a:ln w="11430" cmpd="sng">
                <a:solidFill>
                  <a:schemeClr val="accent1">
                    <a:tint val="10000"/>
                  </a:schemeClr>
                </a:solidFill>
                <a:prstDash val="solid"/>
                <a:miter lim="800000"/>
              </a:ln>
              <a:solidFill>
                <a:schemeClr val="accent1">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301116045"/>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Algae Cell Walls</a:t>
            </a:r>
            <a:br>
              <a:rPr lang="en-US" b="1"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Algae are a diverse group, and the diversity in their cell walls reflects this. Some algae, such as green algae, have cell walls that are similar in structure to those of plants. Other algae, such as brown algae and red algae, have cellulose along with other polysaccharides or fibrils. </a:t>
            </a:r>
          </a:p>
          <a:p>
            <a:r>
              <a:rPr lang="en-US" dirty="0" smtClean="0"/>
              <a:t>Diatoms have cell walls that are made from </a:t>
            </a:r>
            <a:r>
              <a:rPr lang="en-US" dirty="0" err="1" smtClean="0"/>
              <a:t>silicic</a:t>
            </a:r>
            <a:r>
              <a:rPr lang="en-US" dirty="0" smtClean="0"/>
              <a:t> acid. Other important molecules in algal cell walls include </a:t>
            </a:r>
            <a:r>
              <a:rPr lang="en-US" dirty="0" err="1" smtClean="0"/>
              <a:t>mannans</a:t>
            </a:r>
            <a:r>
              <a:rPr lang="en-US" dirty="0" smtClean="0"/>
              <a:t>, </a:t>
            </a:r>
            <a:r>
              <a:rPr lang="en-US" dirty="0" err="1" smtClean="0"/>
              <a:t>xylans</a:t>
            </a:r>
            <a:r>
              <a:rPr lang="en-US" dirty="0" smtClean="0"/>
              <a:t>, and </a:t>
            </a:r>
            <a:r>
              <a:rPr lang="en-US" dirty="0" err="1" smtClean="0"/>
              <a:t>alginic</a:t>
            </a:r>
            <a:r>
              <a:rPr lang="en-US" dirty="0" smtClean="0"/>
              <a:t> acid.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Fungi Cell Walls</a:t>
            </a:r>
            <a:br>
              <a:rPr lang="en-US" b="1" dirty="0" smtClean="0"/>
            </a:b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 cell walls of fungi contain chitin, which is a glucose derivative that is similar in structure to cellulose. Layers of chitin are very tough; chitin is the same molecule found in the rigid exoskeletons of animals such as insects and crustaceans. </a:t>
            </a:r>
          </a:p>
          <a:p>
            <a:r>
              <a:rPr lang="en-US" dirty="0" err="1" smtClean="0"/>
              <a:t>Glucans</a:t>
            </a:r>
            <a:r>
              <a:rPr lang="en-US" dirty="0" smtClean="0"/>
              <a:t>, which are other glucose polymers, are also found in the fungal cell wall along with lipids and proteins. </a:t>
            </a:r>
          </a:p>
          <a:p>
            <a:r>
              <a:rPr lang="en-US" dirty="0" smtClean="0"/>
              <a:t>Fungi have proteins called </a:t>
            </a:r>
            <a:r>
              <a:rPr lang="en-US" dirty="0" err="1" smtClean="0"/>
              <a:t>hydrophobins</a:t>
            </a:r>
            <a:r>
              <a:rPr lang="en-US" dirty="0" smtClean="0"/>
              <a:t> in their cell walls. Found only in fungi, </a:t>
            </a:r>
            <a:r>
              <a:rPr lang="en-US" dirty="0" err="1" smtClean="0"/>
              <a:t>hydrophobins</a:t>
            </a:r>
            <a:r>
              <a:rPr lang="en-US" dirty="0" smtClean="0"/>
              <a:t> give the cells strength, help them adhere to surfaces, and help control the movement of water into the cells. In fungi, the cell wall is the most external layer, and surrounds the cell membrane.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Bacteria and </a:t>
            </a:r>
            <a:r>
              <a:rPr lang="en-US" b="1" dirty="0" err="1" smtClean="0"/>
              <a:t>Archaea</a:t>
            </a:r>
            <a:r>
              <a:rPr lang="en-US" b="1" dirty="0" smtClean="0"/>
              <a:t> Cell Walls</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cell walls of bacteria usually contain the polysaccharide </a:t>
            </a:r>
            <a:r>
              <a:rPr lang="en-US" dirty="0" err="1" smtClean="0"/>
              <a:t>peptidoglycan</a:t>
            </a:r>
            <a:r>
              <a:rPr lang="en-US" dirty="0" smtClean="0"/>
              <a:t>, which is porous and lets small molecules through. Together, the cell membrane and cell wall are referred to as the cell envelope. </a:t>
            </a:r>
          </a:p>
          <a:p>
            <a:r>
              <a:rPr lang="en-US" dirty="0" smtClean="0"/>
              <a:t>The cell wall is an essential part of survival for many bacteria. It provides mechanical structure to bacteria, which are single-celled, and it also protects them from internal </a:t>
            </a:r>
            <a:r>
              <a:rPr lang="en-US" dirty="0" err="1" smtClean="0"/>
              <a:t>turgor</a:t>
            </a:r>
            <a:r>
              <a:rPr lang="en-US" dirty="0" smtClean="0"/>
              <a:t> pressure.</a:t>
            </a:r>
          </a:p>
          <a:p>
            <a:r>
              <a:rPr lang="en-US" dirty="0" smtClean="0"/>
              <a:t> Bacteria have higher concentration of molecules such as proteins within themselves as compared to their environment, so the cell wall stops water from rushing into the cell.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r>
              <a:rPr lang="en-US" dirty="0" smtClean="0"/>
              <a:t>Differences in cell wall thickness also make Gram staining possible. Gram staining is used for the general identification of bacteria; bacteria with thick cell walls are gram-positive, while bacteria with thinner cell walls are gram-negative.</a:t>
            </a:r>
          </a:p>
          <a:p>
            <a:r>
              <a:rPr lang="en-US" dirty="0" smtClean="0"/>
              <a:t>While </a:t>
            </a:r>
            <a:r>
              <a:rPr lang="en-US" dirty="0" err="1" smtClean="0"/>
              <a:t>archaea</a:t>
            </a:r>
            <a:r>
              <a:rPr lang="en-US" dirty="0" smtClean="0"/>
              <a:t> are similar in many ways to bacteria, hardly any </a:t>
            </a:r>
            <a:r>
              <a:rPr lang="en-US" dirty="0" err="1" smtClean="0"/>
              <a:t>archaeal</a:t>
            </a:r>
            <a:r>
              <a:rPr lang="en-US" dirty="0" smtClean="0"/>
              <a:t> walls contain </a:t>
            </a:r>
            <a:r>
              <a:rPr lang="en-US" dirty="0" err="1" smtClean="0"/>
              <a:t>peptidoglycan</a:t>
            </a:r>
            <a:r>
              <a:rPr lang="en-US" dirty="0" smtClean="0"/>
              <a:t>. There are several different types of cell walls in </a:t>
            </a:r>
            <a:r>
              <a:rPr lang="en-US" dirty="0" err="1" smtClean="0"/>
              <a:t>archaea</a:t>
            </a:r>
            <a:r>
              <a:rPr lang="en-US" dirty="0" smtClean="0"/>
              <a:t>.</a:t>
            </a:r>
          </a:p>
          <a:p>
            <a:r>
              <a:rPr lang="en-US" dirty="0" smtClean="0"/>
              <a:t> Some are composed of </a:t>
            </a:r>
            <a:r>
              <a:rPr lang="en-US" dirty="0" err="1" smtClean="0"/>
              <a:t>pseudopeptidoglycan</a:t>
            </a:r>
            <a:r>
              <a:rPr lang="en-US" dirty="0" smtClean="0"/>
              <a:t>, some have polysaccharides, some have </a:t>
            </a:r>
            <a:r>
              <a:rPr lang="en-US" dirty="0" err="1" smtClean="0"/>
              <a:t>glycoproteins</a:t>
            </a:r>
            <a:r>
              <a:rPr lang="en-US" dirty="0" smtClean="0"/>
              <a:t>, and others have surface-layer proteins (called an S-layer, which can also be found in bacteria).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83880" cy="677108"/>
          </a:xfrm>
        </p:spPr>
        <p:txBody>
          <a:bodyPr>
            <a:normAutofit fontScale="90000"/>
          </a:bodyPr>
          <a:lstStyle/>
          <a:p>
            <a:r>
              <a:rPr lang="en-US" sz="4400" dirty="0">
                <a:solidFill>
                  <a:schemeClr val="tx1"/>
                </a:solidFill>
              </a:rPr>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dirty="0" smtClean="0">
                <a:solidFill>
                  <a:schemeClr val="tx1">
                    <a:lumMod val="75000"/>
                    <a:lumOff val="25000"/>
                  </a:schemeClr>
                </a:solidFill>
              </a:rPr>
              <a:t>Google.com</a:t>
            </a:r>
          </a:p>
          <a:p>
            <a:pPr marL="800100" lvl="1" indent="-342900">
              <a:buFont typeface="Arial" pitchFamily="34" charset="0"/>
              <a:buChar char="•"/>
            </a:pPr>
            <a:r>
              <a:rPr lang="en-US" dirty="0" smtClean="0">
                <a:solidFill>
                  <a:schemeClr val="tx1">
                    <a:lumMod val="75000"/>
                    <a:lumOff val="25000"/>
                  </a:schemeClr>
                </a:solidFill>
              </a:rPr>
              <a:t>Wikipedia.org</a:t>
            </a:r>
          </a:p>
          <a:p>
            <a:pPr marL="800100" lvl="1" indent="-342900">
              <a:buFont typeface="Arial" pitchFamily="34" charset="0"/>
              <a:buChar char="•"/>
            </a:pPr>
            <a:r>
              <a:rPr lang="en-US" dirty="0" smtClean="0">
                <a:solidFill>
                  <a:schemeClr val="tx1">
                    <a:lumMod val="75000"/>
                    <a:lumOff val="25000"/>
                  </a:schemeClr>
                </a:solidFill>
              </a:rPr>
              <a:t>Studymafia.org</a:t>
            </a:r>
          </a:p>
          <a:p>
            <a:pPr marL="800100" lvl="1" indent="-342900">
              <a:buFont typeface="Arial" pitchFamily="34" charset="0"/>
              <a:buChar char="•"/>
            </a:pPr>
            <a:r>
              <a:rPr lang="en-US" dirty="0" smtClean="0">
                <a:solidFill>
                  <a:schemeClr val="tx1">
                    <a:lumMod val="75000"/>
                    <a:lumOff val="25000"/>
                  </a:schemeClr>
                </a:solidFill>
              </a:rPr>
              <a:t>Slidespanda.com</a:t>
            </a:r>
          </a:p>
        </p:txBody>
      </p:sp>
    </p:spTree>
    <p:extLst>
      <p:ext uri="{BB962C8B-B14F-4D97-AF65-F5344CB8AC3E}">
        <p14:creationId xmlns:p14="http://schemas.microsoft.com/office/powerpoint/2010/main" val="1899331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2712249333"/>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Cell Wall Definition</a:t>
            </a:r>
            <a:br>
              <a:rPr lang="en-US" b="1"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A cell wall is an outer layer surrounding certain cells that is outside of the cell membrane. All cells have cell membranes, but generally only plants, fungi, algae, most bacteria, and </a:t>
            </a:r>
            <a:r>
              <a:rPr lang="en-US" dirty="0" err="1" smtClean="0"/>
              <a:t>archaea</a:t>
            </a:r>
            <a:r>
              <a:rPr lang="en-US" dirty="0" smtClean="0"/>
              <a:t> have cells with cell walls. </a:t>
            </a:r>
          </a:p>
          <a:p>
            <a:r>
              <a:rPr lang="en-US" dirty="0" smtClean="0"/>
              <a:t>The cell wall provides strength and structural support to the cell, and can control to some extent what types and concentrations of molecules enter and leave the cell.</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materials that make up the cell wall differ depending on the type of organism. </a:t>
            </a:r>
          </a:p>
          <a:p>
            <a:r>
              <a:rPr lang="en-US" dirty="0" smtClean="0"/>
              <a:t>The cell wall has evolved many different times among different groups of organisms.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ell Wall - Definition, Cell Wall Function, Cell Wall Layers"/>
          <p:cNvPicPr>
            <a:picLocks noChangeAspect="1" noChangeArrowheads="1"/>
          </p:cNvPicPr>
          <p:nvPr/>
        </p:nvPicPr>
        <p:blipFill>
          <a:blip r:embed="rId2"/>
          <a:srcRect/>
          <a:stretch>
            <a:fillRect/>
          </a:stretch>
        </p:blipFill>
        <p:spPr bwMode="auto">
          <a:xfrm>
            <a:off x="304800" y="762000"/>
            <a:ext cx="8567565" cy="497205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Cell Wall Functions</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cell wall has a few different functions. It is flexible, but provides strength to the cell, which helps protect the cell against physical damage.</a:t>
            </a:r>
          </a:p>
          <a:p>
            <a:r>
              <a:rPr lang="en-US" dirty="0" smtClean="0"/>
              <a:t> It also gives the cell its shape and allows the organism to maintain a certain shape overall. The cell wall can also provide protection from pathogens such as bacteria that are trying to invade the cell.</a:t>
            </a:r>
          </a:p>
          <a:p>
            <a:r>
              <a:rPr lang="en-US" dirty="0" smtClean="0"/>
              <a:t> The structure of the cell wall allows many small molecules to pass through it, but not larger molecules that could harm the cell.</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Cell Wall Structure</a:t>
            </a:r>
            <a:br>
              <a:rPr lang="en-US" b="1" dirty="0" smtClean="0"/>
            </a:br>
            <a:endParaRPr lang="en-US" dirty="0"/>
          </a:p>
        </p:txBody>
      </p:sp>
      <p:sp>
        <p:nvSpPr>
          <p:cNvPr id="3" name="Content Placeholder 2"/>
          <p:cNvSpPr>
            <a:spLocks noGrp="1"/>
          </p:cNvSpPr>
          <p:nvPr>
            <p:ph idx="1"/>
          </p:nvPr>
        </p:nvSpPr>
        <p:spPr/>
        <p:txBody>
          <a:bodyPr>
            <a:normAutofit/>
          </a:bodyPr>
          <a:lstStyle/>
          <a:p>
            <a:r>
              <a:rPr lang="en-US" b="1" dirty="0" smtClean="0"/>
              <a:t>Plant Cell Walls</a:t>
            </a:r>
          </a:p>
          <a:p>
            <a:r>
              <a:rPr lang="en-US" b="1" dirty="0" smtClean="0"/>
              <a:t>Algae Cell Walls</a:t>
            </a:r>
          </a:p>
          <a:p>
            <a:r>
              <a:rPr lang="en-US" b="1" dirty="0" smtClean="0"/>
              <a:t>Fungi Cell Walls</a:t>
            </a:r>
          </a:p>
          <a:p>
            <a:pPr>
              <a:buNone/>
            </a:pPr>
            <a:endParaRPr lang="en-US" b="1" dirty="0" smtClean="0"/>
          </a:p>
          <a:p>
            <a:endParaRPr lang="en-US" b="1"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Plant Cell Walls</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main component of the plant cell wall is cellulose, a carbohydrate that forms long fibers and gives the cell wall its rigidity. Cellulose fibers group together to form bundles called </a:t>
            </a:r>
            <a:r>
              <a:rPr lang="en-US" dirty="0" err="1" smtClean="0"/>
              <a:t>microfibrils</a:t>
            </a:r>
            <a:r>
              <a:rPr lang="en-US" dirty="0" smtClean="0"/>
              <a:t>. Other important carbohydrates include </a:t>
            </a:r>
            <a:r>
              <a:rPr lang="en-US" dirty="0" err="1" smtClean="0"/>
              <a:t>hemicellulose</a:t>
            </a:r>
            <a:r>
              <a:rPr lang="en-US" dirty="0" smtClean="0"/>
              <a:t>, pectin, and </a:t>
            </a:r>
            <a:r>
              <a:rPr lang="en-US" dirty="0" err="1" smtClean="0"/>
              <a:t>liginin</a:t>
            </a:r>
            <a:r>
              <a:rPr lang="en-US" dirty="0" smtClean="0"/>
              <a:t>. </a:t>
            </a:r>
          </a:p>
          <a:p>
            <a:r>
              <a:rPr lang="en-US" dirty="0" smtClean="0"/>
              <a:t>These carbohydrates form a network along with structural proteins to form the cell wall. Plant cells that are in the process of growing have primary cell walls, which are thin.</a:t>
            </a:r>
          </a:p>
          <a:p>
            <a:r>
              <a:rPr lang="en-US" dirty="0" smtClean="0"/>
              <a:t> Once the cells are fully grown, they develop secondary cell walls. The secondary cell wall is a thick layer that is formed on the inside of the primary cell wall. This layer is what is usually meant when referring to a plant’s cell wall.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en-US" dirty="0" smtClean="0"/>
              <a:t>There is also another layer in between plant cells called the middle lamella; it is pectin-rich and helps plant cells stick together.</a:t>
            </a:r>
          </a:p>
          <a:p>
            <a:r>
              <a:rPr lang="en-US" dirty="0" smtClean="0"/>
              <a:t>The cell walls of plant cells help them maintain </a:t>
            </a:r>
            <a:r>
              <a:rPr lang="en-US" dirty="0" err="1" smtClean="0"/>
              <a:t>turgor</a:t>
            </a:r>
            <a:r>
              <a:rPr lang="en-US" dirty="0" smtClean="0"/>
              <a:t> pressure, which is the pressure of the cell membrane pressing against the cell wall. Ideally, plants cells should have lots of water within them, leading to high turgidity. </a:t>
            </a:r>
          </a:p>
          <a:p>
            <a:r>
              <a:rPr lang="en-US" dirty="0" smtClean="0"/>
              <a:t>Whereas a cell without a cell wall, such as an animal cell, can swell and burst of too much water diffuses into it, plants need to be in hypotonic solutions (more water inside than outside, leading to lots of water entering the cell) to maintain </a:t>
            </a:r>
            <a:r>
              <a:rPr lang="en-US" dirty="0" err="1" smtClean="0"/>
              <a:t>turgor</a:t>
            </a:r>
            <a:r>
              <a:rPr lang="en-US" dirty="0" smtClean="0"/>
              <a:t> pressure and their structural shape.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382000" cy="3048000"/>
          </a:xfrm>
        </p:spPr>
        <p:txBody>
          <a:bodyPr>
            <a:normAutofit fontScale="85000" lnSpcReduction="20000"/>
          </a:bodyPr>
          <a:lstStyle/>
          <a:p>
            <a:r>
              <a:rPr lang="en-US" dirty="0" smtClean="0"/>
              <a:t>The cell wall efficiently holds water in so that the cell does not burst. When </a:t>
            </a:r>
            <a:r>
              <a:rPr lang="en-US" dirty="0" err="1" smtClean="0"/>
              <a:t>turgor</a:t>
            </a:r>
            <a:r>
              <a:rPr lang="en-US" dirty="0" smtClean="0"/>
              <a:t> pressure is lost, a plant will begin to wilt. </a:t>
            </a:r>
            <a:r>
              <a:rPr lang="en-US" dirty="0" err="1" smtClean="0"/>
              <a:t>Turgor</a:t>
            </a:r>
            <a:r>
              <a:rPr lang="en-US" dirty="0" smtClean="0"/>
              <a:t> pressure is what gives plant cells their characteristic square shape; the cells are full of water, so they fill up the space available and press against each other.</a:t>
            </a:r>
          </a:p>
          <a:p>
            <a:r>
              <a:rPr lang="en-US" dirty="0" smtClean="0"/>
              <a:t>This diagram of a plant cell depicts the cell wall in green, surrounding the contents of the cell.</a:t>
            </a:r>
          </a:p>
          <a:p>
            <a:pPr>
              <a:buNone/>
            </a:pPr>
            <a:endParaRPr lang="en-US" dirty="0"/>
          </a:p>
        </p:txBody>
      </p:sp>
      <p:pic>
        <p:nvPicPr>
          <p:cNvPr id="1026" name="Picture 2" descr="Eukaryota cell strucutre"/>
          <p:cNvPicPr>
            <a:picLocks noChangeAspect="1" noChangeArrowheads="1"/>
          </p:cNvPicPr>
          <p:nvPr/>
        </p:nvPicPr>
        <p:blipFill>
          <a:blip r:embed="rId2"/>
          <a:srcRect/>
          <a:stretch>
            <a:fillRect/>
          </a:stretch>
        </p:blipFill>
        <p:spPr bwMode="auto">
          <a:xfrm>
            <a:off x="2438400" y="3200400"/>
            <a:ext cx="4539838" cy="349567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986</Words>
  <Application>Microsoft Office PowerPoint</Application>
  <PresentationFormat>On-screen Show (4:3)</PresentationFormat>
  <Paragraphs>49</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Cell Wall Definition </vt:lpstr>
      <vt:lpstr>PowerPoint Presentation</vt:lpstr>
      <vt:lpstr>PowerPoint Presentation</vt:lpstr>
      <vt:lpstr>Cell Wall Functions </vt:lpstr>
      <vt:lpstr>Cell Wall Structure </vt:lpstr>
      <vt:lpstr>Plant Cell Walls </vt:lpstr>
      <vt:lpstr>PowerPoint Presentation</vt:lpstr>
      <vt:lpstr>PowerPoint Presentation</vt:lpstr>
      <vt:lpstr>Algae Cell Walls </vt:lpstr>
      <vt:lpstr>Fungi Cell Walls </vt:lpstr>
      <vt:lpstr>Bacteria and Archaea Cell Walls </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Wall Definition</dc:title>
  <dc:creator>crc</dc:creator>
  <cp:lastModifiedBy>CRP</cp:lastModifiedBy>
  <cp:revision>3</cp:revision>
  <dcterms:created xsi:type="dcterms:W3CDTF">2022-11-24T04:41:34Z</dcterms:created>
  <dcterms:modified xsi:type="dcterms:W3CDTF">2022-12-10T09:42:16Z</dcterms:modified>
</cp:coreProperties>
</file>