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1"/>
  </p:notesMasterIdLst>
  <p:handoutMasterIdLst>
    <p:handoutMasterId r:id="rId22"/>
  </p:handoutMasterIdLst>
  <p:sldIdLst>
    <p:sldId id="426" r:id="rId3"/>
    <p:sldId id="322" r:id="rId4"/>
    <p:sldId id="324" r:id="rId5"/>
    <p:sldId id="362" r:id="rId6"/>
    <p:sldId id="397" r:id="rId7"/>
    <p:sldId id="425" r:id="rId8"/>
    <p:sldId id="418" r:id="rId9"/>
    <p:sldId id="398" r:id="rId10"/>
    <p:sldId id="419" r:id="rId11"/>
    <p:sldId id="420" r:id="rId12"/>
    <p:sldId id="421" r:id="rId13"/>
    <p:sldId id="422" r:id="rId14"/>
    <p:sldId id="399" r:id="rId15"/>
    <p:sldId id="423" r:id="rId16"/>
    <p:sldId id="424" r:id="rId17"/>
    <p:sldId id="351" r:id="rId18"/>
    <p:sldId id="427" r:id="rId19"/>
    <p:sldId id="428"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60" d="100"/>
          <a:sy n="60" d="100"/>
        </p:scale>
        <p:origin x="-1288" y="-268"/>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5.xml"/><Relationship Id="rId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12/14/2022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659245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425020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12/14/2022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8"/>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12/14/2022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791200"/>
            <a:ext cx="9144000" cy="646331"/>
          </a:xfrm>
          <a:prstGeom prst="rect">
            <a:avLst/>
          </a:prstGeom>
          <a:solidFill>
            <a:srgbClr val="002060"/>
          </a:solid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Studymafia.org                                       </a:t>
            </a:r>
            <a:r>
              <a:rPr lang="en-US" b="1" dirty="0" smtClean="0">
                <a:solidFill>
                  <a:schemeClr val="bg1"/>
                </a:solidFill>
                <a:latin typeface="+mn-lt"/>
                <a:cs typeface="Times New Roman" pitchFamily="18" charset="0"/>
              </a:rPr>
              <a:t>     Studymafia.org               </a:t>
            </a:r>
            <a:endParaRPr lang="en-US" b="1" dirty="0">
              <a:solidFill>
                <a:schemeClr val="bg1"/>
              </a:solidFill>
              <a:latin typeface="+mn-lt"/>
              <a:cs typeface="Times New Roman" pitchFamily="18" charset="0"/>
            </a:endParaRPr>
          </a:p>
        </p:txBody>
      </p:sp>
      <p:sp>
        <p:nvSpPr>
          <p:cNvPr id="8" name="Rectangle 7"/>
          <p:cNvSpPr/>
          <p:nvPr/>
        </p:nvSpPr>
        <p:spPr>
          <a:xfrm>
            <a:off x="2667000" y="2337137"/>
            <a:ext cx="4703550" cy="1015663"/>
          </a:xfrm>
          <a:prstGeom prst="rect">
            <a:avLst/>
          </a:prstGeom>
          <a:noFill/>
        </p:spPr>
        <p:txBody>
          <a:bodyPr wrap="square">
            <a:spAutoFit/>
          </a:bodyPr>
          <a:lstStyle/>
          <a:p>
            <a:pPr algn="ctr" fontAlgn="auto">
              <a:spcBef>
                <a:spcPts val="0"/>
              </a:spcBef>
              <a:spcAft>
                <a:spcPts val="0"/>
              </a:spcAft>
              <a:defRPr/>
            </a:pPr>
            <a:r>
              <a:rPr lang="en-US" altLang="en-US" sz="6000" b="1" dirty="0" err="1" smtClean="0">
                <a:latin typeface="Times New Roman" pitchFamily="18" charset="0"/>
                <a:cs typeface="Times New Roman" pitchFamily="18" charset="0"/>
              </a:rPr>
              <a:t>Blepharitis</a:t>
            </a:r>
            <a:endParaRPr lang="en-US" sz="6000" b="1"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79996165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533400" y="1676400"/>
            <a:ext cx="7924800" cy="2553335"/>
          </a:xfrm>
          <a:prstGeom prst="rect">
            <a:avLst/>
          </a:prstGeom>
          <a:noFill/>
        </p:spPr>
        <p:txBody>
          <a:bodyPr wrap="square">
            <a:spAutoFit/>
          </a:bodyPr>
          <a:lstStyle/>
          <a:p>
            <a:pPr marL="514350" indent="-514350">
              <a:buFont typeface="Arial" panose="020B0604020202020204" pitchFamily="34" charset="0"/>
              <a:buChar char="•"/>
            </a:pPr>
            <a:r>
              <a:rPr sz="3200" b="1" smtClean="0"/>
              <a:t>Stye</a:t>
            </a:r>
            <a:r>
              <a:rPr lang="en-IN" sz="3200" b="1" smtClean="0"/>
              <a:t>:</a:t>
            </a:r>
            <a:r>
              <a:rPr sz="3200" smtClean="0"/>
              <a:t> A stye is an infection that develops near the base of the eyelashes. The result is a painful lump on the edge of your eyelid. A stye is usually most visible on the surface of the eyelid.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sz="3200" b="1" smtClean="0"/>
              <a:t>Chalazion</a:t>
            </a:r>
            <a:r>
              <a:rPr lang="en-IN" sz="3200" b="1" smtClean="0"/>
              <a:t>:</a:t>
            </a:r>
            <a:r>
              <a:rPr sz="3200" smtClean="0"/>
              <a:t> A chalazion occurs when there's a blockage in one of the small oil glands at the margin of the eyelid, just behind the eyelashes. This blockage causes inflammation of the gland, which makes the eyelid swell and redden. This can clear up or turn into a hard, nontender bump.</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533400" y="1676400"/>
            <a:ext cx="7924800" cy="3046095"/>
          </a:xfrm>
          <a:prstGeom prst="rect">
            <a:avLst/>
          </a:prstGeom>
          <a:noFill/>
        </p:spPr>
        <p:txBody>
          <a:bodyPr wrap="square">
            <a:spAutoFit/>
          </a:bodyPr>
          <a:lstStyle/>
          <a:p>
            <a:pPr marL="514350" indent="-514350">
              <a:buFont typeface="Arial" panose="020B0604020202020204" pitchFamily="34" charset="0"/>
              <a:buChar char="•"/>
            </a:pPr>
            <a:r>
              <a:rPr sz="3200" b="1" smtClean="0"/>
              <a:t>Chronic pink eye</a:t>
            </a:r>
            <a:r>
              <a:rPr lang="en-IN" sz="3200" b="1" smtClean="0"/>
              <a:t>:</a:t>
            </a:r>
            <a:r>
              <a:rPr sz="3200" smtClean="0"/>
              <a:t> Blepharitis can lead to recurrent bouts of pink eye (conjunctivitis).</a:t>
            </a:r>
          </a:p>
          <a:p>
            <a:pPr marL="514350" indent="-514350">
              <a:buFont typeface="Arial" panose="020B0604020202020204" pitchFamily="34" charset="0"/>
              <a:buChar char="•"/>
            </a:pPr>
            <a:r>
              <a:rPr sz="3200" b="1" smtClean="0"/>
              <a:t>Injury to the cornea</a:t>
            </a:r>
            <a:r>
              <a:rPr lang="en-IN" sz="3200" b="1" smtClean="0"/>
              <a:t>: </a:t>
            </a:r>
            <a:r>
              <a:rPr sz="3200" smtClean="0"/>
              <a:t> Constant irritation from inflamed eyelids or misdirected eyelashes can cause a sore to develop on your cornea.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IN"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685800" y="1600200"/>
            <a:ext cx="7915275" cy="3046095"/>
          </a:xfrm>
          <a:prstGeom prst="rect">
            <a:avLst/>
          </a:prstGeom>
          <a:noFill/>
        </p:spPr>
        <p:txBody>
          <a:bodyPr wrap="square">
            <a:spAutoFit/>
          </a:bodyPr>
          <a:lstStyle/>
          <a:p>
            <a:pPr marL="0" indent="0">
              <a:buFont typeface="Arial" panose="020B0604020202020204" pitchFamily="34" charset="0"/>
              <a:buNone/>
            </a:pPr>
            <a:r>
              <a:rPr lang="en-US" sz="3200" b="1" dirty="0" smtClean="0"/>
              <a:t>Medications that fight infection.</a:t>
            </a:r>
          </a:p>
          <a:p>
            <a:pPr marL="514350" indent="-514350">
              <a:buFont typeface="Arial" panose="020B0604020202020204" pitchFamily="34" charset="0"/>
              <a:buChar char="•"/>
            </a:pPr>
            <a:r>
              <a:rPr lang="en-US" sz="3200" dirty="0" smtClean="0"/>
              <a:t>Antibiotics applied to the eyelid have been shown to provide relief of symptoms and resolve bacterial infection of the eyelids. </a:t>
            </a:r>
          </a:p>
          <a:p>
            <a:pPr marL="514350" indent="-514350">
              <a:buFont typeface="Arial" panose="020B0604020202020204" pitchFamily="34" charset="0"/>
              <a:buChar char="•"/>
            </a:pPr>
            <a:r>
              <a:rPr lang="en-US" sz="3200" dirty="0" smtClean="0"/>
              <a:t>These are available in several forms, including eyedrops, creams and ointments.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685800" y="1600200"/>
            <a:ext cx="7391400" cy="3046095"/>
          </a:xfrm>
          <a:prstGeom prst="rect">
            <a:avLst/>
          </a:prstGeom>
          <a:noFill/>
        </p:spPr>
        <p:txBody>
          <a:bodyPr wrap="square">
            <a:spAutoFit/>
          </a:bodyPr>
          <a:lstStyle/>
          <a:p>
            <a:pPr marL="0" indent="0">
              <a:buFont typeface="Arial" panose="020B0604020202020204" pitchFamily="34" charset="0"/>
              <a:buNone/>
            </a:pPr>
            <a:r>
              <a:rPr lang="en-US" sz="3200" b="1" dirty="0" smtClean="0"/>
              <a:t>Medications to control inflammation.</a:t>
            </a:r>
          </a:p>
          <a:p>
            <a:pPr marL="457200" indent="-457200">
              <a:buFont typeface="Arial" panose="020B0604020202020204" pitchFamily="34" charset="0"/>
              <a:buChar char="•"/>
            </a:pPr>
            <a:r>
              <a:rPr lang="en-US" sz="3200" dirty="0" smtClean="0"/>
              <a:t>Steroid eyedrops or ointments are used for this, generally only for people who don't respond to other therapies. </a:t>
            </a:r>
          </a:p>
          <a:p>
            <a:pPr marL="457200" indent="-457200">
              <a:buFont typeface="Arial" panose="020B0604020202020204" pitchFamily="34" charset="0"/>
              <a:buChar char="•"/>
            </a:pPr>
            <a:r>
              <a:rPr lang="en-US" sz="3200" dirty="0" smtClean="0"/>
              <a:t>Your doctor might prescribe both antibiotic and anti-inflammatory drugs.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685800" y="1600200"/>
            <a:ext cx="7888605" cy="4523105"/>
          </a:xfrm>
          <a:prstGeom prst="rect">
            <a:avLst/>
          </a:prstGeom>
          <a:noFill/>
        </p:spPr>
        <p:txBody>
          <a:bodyPr wrap="square">
            <a:spAutoFit/>
          </a:bodyPr>
          <a:lstStyle/>
          <a:p>
            <a:pPr marL="0" indent="0">
              <a:buFont typeface="Arial" panose="020B0604020202020204" pitchFamily="34" charset="0"/>
              <a:buNone/>
            </a:pPr>
            <a:r>
              <a:rPr lang="en-US" sz="3200" b="1" dirty="0" smtClean="0"/>
              <a:t>Medications that affect the immune system. </a:t>
            </a:r>
          </a:p>
          <a:p>
            <a:pPr marL="457200" indent="-457200">
              <a:buFont typeface="Arial" panose="020B0604020202020204" pitchFamily="34" charset="0"/>
              <a:buChar char="•"/>
            </a:pPr>
            <a:r>
              <a:rPr lang="en-US" sz="3200" dirty="0" smtClean="0"/>
              <a:t>Topical cyclosporine (Restasis) has been shown to offer relief of some signs and symptoms of blepharitis.</a:t>
            </a:r>
            <a:endParaRPr lang="en-US" sz="3200" b="1" dirty="0" smtClean="0"/>
          </a:p>
          <a:p>
            <a:pPr marL="0" indent="0">
              <a:buFont typeface="Arial" panose="020B0604020202020204" pitchFamily="34" charset="0"/>
              <a:buNone/>
            </a:pPr>
            <a:r>
              <a:rPr lang="en-US" sz="3200" b="1" dirty="0" smtClean="0"/>
              <a:t>Treatments for underlying conditions.</a:t>
            </a:r>
          </a:p>
          <a:p>
            <a:pPr marL="457200" indent="-457200">
              <a:buFont typeface="Arial" panose="020B0604020202020204" pitchFamily="34" charset="0"/>
              <a:buChar char="•"/>
            </a:pPr>
            <a:r>
              <a:rPr lang="en-US" sz="3200" dirty="0" smtClean="0"/>
              <a:t>Blepharitis caused by seborrheic dermatitis, rosacea or other diseases might be controlled by treating the underlying disease.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Blepharitis rarely disappears completely. Even with successful treatment, the condition frequently is chronic and requires daily attention with eyelid scrubs.</a:t>
            </a:r>
          </a:p>
          <a:p>
            <a:pPr marL="514350" indent="-514350">
              <a:buFont typeface="Wingdings" panose="05000000000000000000" pitchFamily="2" charset="2"/>
              <a:buChar char="ü"/>
            </a:pPr>
            <a:r>
              <a:rPr lang="en-US" sz="2800" dirty="0" smtClean="0"/>
              <a:t>If you don't respond to treatment, or if you've also lost eyelashes or only one eye is affected, the condition could be caused by a localized eyelid cancer.</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3591596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39963946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Symptoms of </a:t>
            </a:r>
            <a:r>
              <a:rPr lang="en-US" altLang="en-US" sz="2600" dirty="0" smtClean="0">
                <a:latin typeface="Times New Roman" panose="02020603050405020304" pitchFamily="18" charset="0"/>
                <a:cs typeface="Times New Roman" panose="02020603050405020304" pitchFamily="18" charset="0"/>
                <a:sym typeface="+mn-ea"/>
              </a:rPr>
              <a:t>Blepharitis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Causes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Blepharitis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Complications </a:t>
            </a:r>
            <a:r>
              <a:rPr lang="en-US" altLang="en-US" sz="2600" dirty="0" smtClean="0">
                <a:latin typeface="Times New Roman" panose="02020603050405020304" pitchFamily="18" charset="0"/>
                <a:cs typeface="Times New Roman" panose="02020603050405020304" pitchFamily="18" charset="0"/>
                <a:sym typeface="+mn-ea"/>
              </a:rPr>
              <a:t>of Blepharitis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latin typeface="Times New Roman" panose="02020603050405020304" pitchFamily="18" charset="0"/>
                <a:cs typeface="Times New Roman" panose="02020603050405020304" pitchFamily="18" charset="0"/>
                <a:sym typeface="+mn-ea"/>
              </a:rPr>
              <a:t>Treatment </a:t>
            </a:r>
            <a:r>
              <a:rPr lang="en-US" altLang="en-US" sz="2600" dirty="0" smtClean="0">
                <a:latin typeface="Times New Roman" panose="02020603050405020304" pitchFamily="18" charset="0"/>
                <a:cs typeface="Times New Roman" panose="02020603050405020304" pitchFamily="18" charset="0"/>
                <a:sym typeface="+mn-ea"/>
              </a:rPr>
              <a:t>of Blepharitis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endParaRPr lang="en-IN"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371665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Blepharitis (blef-uh-RYE-tis) is inflammation of the eyelids. Blepharitis usually affects both eyes along the edges of the eyelids.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ds00633_-ds00257_im01738_ans7_blepharitisthu_jpg"/>
          <p:cNvPicPr>
            <a:picLocks noChangeAspect="1"/>
          </p:cNvPicPr>
          <p:nvPr/>
        </p:nvPicPr>
        <p:blipFill>
          <a:blip r:embed="rId3"/>
          <a:srcRect b="3503"/>
          <a:stretch>
            <a:fillRect/>
          </a:stretch>
        </p:blipFill>
        <p:spPr>
          <a:xfrm>
            <a:off x="4989195" y="1828800"/>
            <a:ext cx="3662680" cy="358203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Blepharitis commonly occurs when tiny oil glands near the base of the eyelashes become clogged, causing irritation and redness. </a:t>
            </a:r>
          </a:p>
          <a:p>
            <a:r>
              <a:rPr lang="en-US" sz="3000" dirty="0" smtClean="0"/>
              <a:t>Blepharitis is often a chronic condition that's difficult to treat. Blepharitis can be uncomfortable and unsightly. But it usually doesn't cause permanent damage to your eyesight, and it's not contagious.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Symptoms of Blepharitis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blepharitis-5201907-FINAL-3927570aef824ed4bc1fde18b0df2869"/>
          <p:cNvPicPr>
            <a:picLocks noChangeAspect="1"/>
          </p:cNvPicPr>
          <p:nvPr/>
        </p:nvPicPr>
        <p:blipFill>
          <a:blip r:embed="rId3"/>
          <a:srcRect l="-833" b="17500"/>
          <a:stretch>
            <a:fillRect/>
          </a:stretch>
        </p:blipFill>
        <p:spPr>
          <a:xfrm>
            <a:off x="685800" y="1828800"/>
            <a:ext cx="7663180" cy="418020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of Blepharitis  </a:t>
            </a:r>
          </a:p>
        </p:txBody>
      </p:sp>
      <p:sp>
        <p:nvSpPr>
          <p:cNvPr id="2" name="TextBox 1"/>
          <p:cNvSpPr txBox="1"/>
          <p:nvPr/>
        </p:nvSpPr>
        <p:spPr>
          <a:xfrm>
            <a:off x="609600" y="1676400"/>
            <a:ext cx="7696200" cy="4523105"/>
          </a:xfrm>
          <a:prstGeom prst="rect">
            <a:avLst/>
          </a:prstGeom>
          <a:noFill/>
        </p:spPr>
        <p:txBody>
          <a:bodyPr wrap="square">
            <a:spAutoFit/>
          </a:bodyPr>
          <a:lstStyle/>
          <a:p>
            <a:pPr marL="0" indent="0">
              <a:buFont typeface="Arial" panose="020B0604020202020204" pitchFamily="34" charset="0"/>
              <a:buNone/>
            </a:pPr>
            <a:r>
              <a:rPr lang="en-US" sz="3200" dirty="0" smtClean="0"/>
              <a:t>The exact cause of blepharitis isn't clear. It might be associated with one or more of the following:</a:t>
            </a:r>
          </a:p>
          <a:p>
            <a:pPr marL="514350" indent="-514350">
              <a:buFont typeface="Arial" panose="020B0604020202020204" pitchFamily="34" charset="0"/>
              <a:buChar char="•"/>
            </a:pPr>
            <a:r>
              <a:rPr lang="en-US" sz="3200" dirty="0" smtClean="0"/>
              <a:t>Seborrheic dermatitis — dandruff of the scalp and eyebrows</a:t>
            </a:r>
          </a:p>
          <a:p>
            <a:pPr marL="514350" indent="-514350">
              <a:buFont typeface="Arial" panose="020B0604020202020204" pitchFamily="34" charset="0"/>
              <a:buChar char="•"/>
            </a:pPr>
            <a:r>
              <a:rPr lang="en-US" sz="3200" dirty="0" smtClean="0"/>
              <a:t>Infection</a:t>
            </a:r>
          </a:p>
          <a:p>
            <a:pPr marL="514350" indent="-514350">
              <a:buFont typeface="Arial" panose="020B0604020202020204" pitchFamily="34" charset="0"/>
              <a:buChar char="•"/>
            </a:pPr>
            <a:r>
              <a:rPr lang="en-US" sz="3200" dirty="0" smtClean="0"/>
              <a:t>Clogged or malfunctioning oil glands in your eyelids</a:t>
            </a:r>
          </a:p>
          <a:p>
            <a:pPr marL="514350" indent="-514350">
              <a:buFont typeface="Arial" panose="020B0604020202020204" pitchFamily="34" charset="0"/>
              <a:buChar char="•"/>
            </a:pPr>
            <a:endParaRPr lang="en-US" sz="32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of Blepharitis  </a:t>
            </a:r>
          </a:p>
        </p:txBody>
      </p:sp>
      <p:sp>
        <p:nvSpPr>
          <p:cNvPr id="2" name="TextBox 1"/>
          <p:cNvSpPr txBox="1"/>
          <p:nvPr/>
        </p:nvSpPr>
        <p:spPr>
          <a:xfrm>
            <a:off x="609600" y="1676400"/>
            <a:ext cx="7696200" cy="3538220"/>
          </a:xfrm>
          <a:prstGeom prst="rect">
            <a:avLst/>
          </a:prstGeom>
          <a:noFill/>
        </p:spPr>
        <p:txBody>
          <a:bodyPr wrap="square">
            <a:spAutoFit/>
          </a:bodyPr>
          <a:lstStyle/>
          <a:p>
            <a:pPr marL="514350" indent="-514350">
              <a:buFont typeface="Arial" panose="020B0604020202020204" pitchFamily="34" charset="0"/>
              <a:buChar char="•"/>
            </a:pPr>
            <a:r>
              <a:rPr lang="en-US" sz="3200" dirty="0" smtClean="0">
                <a:sym typeface="+mn-ea"/>
              </a:rPr>
              <a:t>Rosacea — a skin condition characterized by facial redness</a:t>
            </a:r>
            <a:endParaRPr lang="en-US" sz="3200" dirty="0" smtClean="0"/>
          </a:p>
          <a:p>
            <a:pPr marL="514350" indent="-514350">
              <a:buFont typeface="Arial" panose="020B0604020202020204" pitchFamily="34" charset="0"/>
              <a:buChar char="•"/>
            </a:pPr>
            <a:r>
              <a:rPr lang="en-US" sz="3200" dirty="0" smtClean="0">
                <a:sym typeface="+mn-ea"/>
              </a:rPr>
              <a:t>Allergies, including allergic reactions to eye medications, contact lens solutions or eye makeup</a:t>
            </a:r>
            <a:endParaRPr lang="en-US" sz="3200" dirty="0" smtClean="0"/>
          </a:p>
          <a:p>
            <a:pPr marL="514350" indent="-514350">
              <a:buFont typeface="Arial" panose="020B0604020202020204" pitchFamily="34" charset="0"/>
              <a:buChar char="•"/>
            </a:pPr>
            <a:r>
              <a:rPr lang="en-US" sz="3200" dirty="0" smtClean="0">
                <a:sym typeface="+mn-ea"/>
              </a:rPr>
              <a:t>Eyelash mites or lice</a:t>
            </a:r>
            <a:endParaRPr lang="en-US" sz="3200" dirty="0" smtClean="0"/>
          </a:p>
          <a:p>
            <a:pPr marL="514350" indent="-514350">
              <a:buFont typeface="Arial" panose="020B0604020202020204" pitchFamily="34" charset="0"/>
              <a:buChar char="•"/>
            </a:pPr>
            <a:r>
              <a:rPr lang="en-US" sz="3200" dirty="0" smtClean="0">
                <a:sym typeface="+mn-ea"/>
              </a:rPr>
              <a:t>Dry eyes</a:t>
            </a:r>
            <a:endParaRPr lang="en-US" sz="32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b="1" smtClean="0"/>
              <a:t>Eyelash problems</a:t>
            </a:r>
            <a:r>
              <a:rPr lang="en-IN" altLang="en-US" sz="3200" b="1" smtClean="0"/>
              <a:t>:</a:t>
            </a:r>
            <a:r>
              <a:rPr lang="en-IN" altLang="en-US" sz="3200" smtClean="0"/>
              <a:t> </a:t>
            </a:r>
            <a:r>
              <a:rPr lang="en-US" sz="3200" smtClean="0"/>
              <a:t> Blepharitis can cause your eyelashes to fall out, grow abnormally (misdirected eyelashes) or lose color.</a:t>
            </a:r>
          </a:p>
          <a:p>
            <a:pPr marL="514350" indent="-514350">
              <a:buFont typeface="Arial" panose="020B0604020202020204" pitchFamily="34" charset="0"/>
              <a:buChar char="•"/>
            </a:pPr>
            <a:r>
              <a:rPr lang="en-US" sz="3200" b="1" smtClean="0"/>
              <a:t>Eyelid skin problems</a:t>
            </a:r>
            <a:r>
              <a:rPr lang="en-IN" altLang="en-US" sz="3200" b="1" smtClean="0"/>
              <a:t>: </a:t>
            </a:r>
            <a:r>
              <a:rPr lang="en-US" sz="3200" smtClean="0"/>
              <a:t>Scarring can develop on your eyelids from long-term blepharitis. Or the eyelid edges might turn inward or outward.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Blepharitis  </a:t>
            </a:r>
          </a:p>
        </p:txBody>
      </p:sp>
      <p:sp>
        <p:nvSpPr>
          <p:cNvPr id="2" name="TextBox 1"/>
          <p:cNvSpPr txBox="1"/>
          <p:nvPr/>
        </p:nvSpPr>
        <p:spPr>
          <a:xfrm>
            <a:off x="533400" y="1676400"/>
            <a:ext cx="7924800" cy="3046095"/>
          </a:xfrm>
          <a:prstGeom prst="rect">
            <a:avLst/>
          </a:prstGeom>
          <a:noFill/>
        </p:spPr>
        <p:txBody>
          <a:bodyPr wrap="square">
            <a:spAutoFit/>
          </a:bodyPr>
          <a:lstStyle/>
          <a:p>
            <a:pPr marL="514350" indent="-514350">
              <a:buFont typeface="Arial" panose="020B0604020202020204" pitchFamily="34" charset="0"/>
              <a:buChar char="•"/>
            </a:pPr>
            <a:r>
              <a:rPr sz="3200" b="1" smtClean="0"/>
              <a:t>Excess tearing or dry eyes</a:t>
            </a:r>
            <a:r>
              <a:rPr lang="en-IN" sz="3200" b="1" smtClean="0"/>
              <a:t>: </a:t>
            </a:r>
            <a:r>
              <a:rPr sz="3200" smtClean="0"/>
              <a:t>Abnormal oily secretions and other debris shed from the eyelids, such as flaking associated with dandruff, can build up in your tear film — the water, oil and mucus solution that forms tears.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TotalTime>
  <Words>701</Words>
  <Application>Microsoft Office PowerPoint</Application>
  <PresentationFormat>On-screen Show (4:3)</PresentationFormat>
  <Paragraphs>234</Paragraphs>
  <Slides>18</Slides>
  <Notes>16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908</cp:revision>
  <cp:lastPrinted>2014-09-05T11:57:00Z</cp:lastPrinted>
  <dcterms:created xsi:type="dcterms:W3CDTF">2014-04-08T13:15:00Z</dcterms:created>
  <dcterms:modified xsi:type="dcterms:W3CDTF">2022-12-15T04:21:27Z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7568BF177F6D46FC8A63BE7AFE3CDAF9</vt:lpwstr>
  </property>
  <property fmtid="{D5CDD505-2E9C-101B-9397-08002B2CF9AE}" pid="3" name="KSOProductBuildVer">
    <vt:lpwstr>1033-11.2.0.11417</vt:lpwstr>
  </property>
</Properties>
</file>