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0"/>
  </p:notesMasterIdLst>
  <p:handoutMasterIdLst>
    <p:handoutMasterId r:id="rId21"/>
  </p:handoutMasterIdLst>
  <p:sldIdLst>
    <p:sldId id="427" r:id="rId3"/>
    <p:sldId id="322" r:id="rId4"/>
    <p:sldId id="324" r:id="rId5"/>
    <p:sldId id="362" r:id="rId6"/>
    <p:sldId id="361" r:id="rId7"/>
    <p:sldId id="325" r:id="rId8"/>
    <p:sldId id="418" r:id="rId9"/>
    <p:sldId id="419" r:id="rId10"/>
    <p:sldId id="420" r:id="rId11"/>
    <p:sldId id="421" r:id="rId12"/>
    <p:sldId id="422" r:id="rId13"/>
    <p:sldId id="423" r:id="rId14"/>
    <p:sldId id="424" r:id="rId15"/>
    <p:sldId id="425" r:id="rId16"/>
    <p:sldId id="426" r:id="rId17"/>
    <p:sldId id="351" r:id="rId18"/>
    <p:sldId id="428"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6C6"/>
    <a:srgbClr val="000099"/>
    <a:srgbClr val="0039A6"/>
    <a:srgbClr val="006600"/>
    <a:srgbClr val="028432"/>
    <a:srgbClr val="E7E7D8"/>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77728" autoAdjust="0"/>
  </p:normalViewPr>
  <p:slideViewPr>
    <p:cSldViewPr>
      <p:cViewPr>
        <p:scale>
          <a:sx n="51" d="100"/>
          <a:sy n="51" d="100"/>
        </p:scale>
        <p:origin x="-1548" y="-460"/>
      </p:cViewPr>
      <p:guideLst>
        <p:guide orient="horz" pos="2136"/>
        <p:guide pos="2917"/>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95"/>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11/20/2022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3000815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11/20/2022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118314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Grp="1"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smtClean="0"/>
              <a:t>Click to edit Master subtitle style</a:t>
            </a:r>
          </a:p>
        </p:txBody>
      </p:sp>
      <p:sp>
        <p:nvSpPr>
          <p:cNvPr id="2056" name="Rectangle 8"/>
          <p:cNvSpPr>
            <a:spLocks noGrp="1" noChangeArrowheads="1"/>
          </p:cNvSpPr>
          <p:nvPr>
            <p:ph type="ctrTitle"/>
          </p:nvPr>
        </p:nvSpPr>
        <p:spPr>
          <a:xfrm>
            <a:off x="755650" y="620713"/>
            <a:ext cx="7772400" cy="1470025"/>
          </a:xfrm>
        </p:spPr>
        <p:txBody>
          <a:bodyPr/>
          <a:lstStyle>
            <a:lvl1pPr>
              <a:defRPr sz="3600"/>
            </a:lvl1pPr>
          </a:lstStyle>
          <a:p>
            <a:pPr lvl="0"/>
            <a:r>
              <a:rPr lang="en-US" altLang="zh-CN" noProof="0" smtClean="0"/>
              <a:t>Click to edit Master title style</a:t>
            </a:r>
          </a:p>
        </p:txBody>
      </p:sp>
      <p:sp>
        <p:nvSpPr>
          <p:cNvPr id="11"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44213AF-26F6-41FA-8D85-E2C5388D6E58}" type="datetimeFigureOut">
              <a:rPr lang="en-US" smtClean="0"/>
              <a:t>11/20/2022</a:t>
            </a:fld>
            <a:endParaRPr lang="en-US" dirty="0">
              <a:solidFill>
                <a:srgbClr val="FFFFFF"/>
              </a:solidFill>
            </a:endParaRPr>
          </a:p>
        </p:txBody>
      </p:sp>
      <p:sp>
        <p:nvSpPr>
          <p:cNvPr id="12" name="Rectangle 5"/>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kumimoji="0" lang="en-US">
              <a:solidFill>
                <a:schemeClr val="accent1">
                  <a:tint val="20000"/>
                </a:schemeClr>
              </a:solidFill>
            </a:endParaRPr>
          </a:p>
        </p:txBody>
      </p:sp>
      <p:sp>
        <p:nvSpPr>
          <p:cNvPr id="13" name="Rectangle 6"/>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Tree>
  </p:cSld>
  <p:clrMapOvr>
    <a:masterClrMapping/>
  </p:clrMapOvr>
  <p:transition spd="slow">
    <p:comb/>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11/20/2022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t>11/20/2022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masterClrMapping/>
  </p:clrMapOvr>
  <p:transition spd="slow">
    <p:comb/>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Tree>
  </p:cSld>
  <p:clrMapOvr>
    <a:masterClrMapping/>
  </p:clrMapOvr>
  <p:transition spd="slow">
    <p:comb/>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comb/>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11/20/2022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11/20/2022</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solidFill>
                <a:schemeClr val="tx1"/>
              </a:solidFill>
            </a:endParaRPr>
          </a:p>
        </p:txBody>
      </p:sp>
    </p:spTree>
  </p:cSld>
  <p:clrMapOvr>
    <a:masterClrMapping/>
  </p:clrMapOvr>
  <p:transition spd="slow">
    <p:comb/>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11/20/2022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11/20/2022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11/20/2022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image" Target="../media/image2.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theme" Target="../theme/theme2.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29"/>
          <a:srcRect t="1094" r="8122" b="13318"/>
          <a:stretch>
            <a:fillRect/>
          </a:stretch>
        </p:blipFill>
        <p:spPr>
          <a:xfrm>
            <a:off x="5797550" y="4438650"/>
            <a:ext cx="3340100" cy="2333625"/>
          </a:xfrm>
          <a:prstGeom prst="rect">
            <a:avLst/>
          </a:prstGeom>
          <a:noFill/>
          <a:ln w="9525">
            <a:noFill/>
          </a:ln>
        </p:spPr>
      </p:pic>
      <p:sp>
        <p:nvSpPr>
          <p:cNvPr id="1028" name="Rectangle 4"/>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zh-CN" dirty="0"/>
              <a:t>Click to edit Master title style</a:t>
            </a:r>
          </a:p>
        </p:txBody>
      </p:sp>
      <p:sp>
        <p:nvSpPr>
          <p:cNvPr id="1029" name="Rectangle 5"/>
          <p:cNvSpPr>
            <a:spLocks noGrp="1"/>
          </p:cNvSpPr>
          <p:nvPr>
            <p:ph type="body" idx="1"/>
          </p:nvPr>
        </p:nvSpPr>
        <p:spPr>
          <a:xfrm>
            <a:off x="457200" y="1600200"/>
            <a:ext cx="82296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44213AF-26F6-41FA-8D85-E2C5388D6E58}" type="datetimeFigureOut">
              <a:rPr lang="en-US" smtClean="0"/>
              <a:t>11/20/2022</a:t>
            </a:fld>
            <a:endParaRPr lang="en-US" sz="1000" dirty="0">
              <a:solidFill>
                <a:schemeClr val="tx1"/>
              </a:solidFill>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lgn="r" eaLnBrk="1" latinLnBrk="0" hangingPunct="1"/>
            <a:endParaRPr kumimoji="0" lang="en-US" sz="1000" dirty="0">
              <a:solidFill>
                <a:schemeClr val="tx1"/>
              </a:solidFill>
            </a:endParaRPr>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Lst>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6740" y="5791200"/>
            <a:ext cx="9213460" cy="707886"/>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cs typeface="Times New Roman" pitchFamily="18" charset="0"/>
              </a:rPr>
              <a:t>                       </a:t>
            </a:r>
            <a:r>
              <a:rPr lang="en-US" sz="2000" b="1" dirty="0" smtClean="0">
                <a:solidFill>
                  <a:schemeClr val="accent4">
                    <a:lumMod val="25000"/>
                  </a:schemeClr>
                </a:solidFill>
                <a:latin typeface="+mn-lt"/>
                <a:cs typeface="Times New Roman" pitchFamily="18" charset="0"/>
              </a:rPr>
              <a:t>Submitted </a:t>
            </a:r>
            <a:r>
              <a:rPr lang="en-US" sz="2000" b="1" dirty="0">
                <a:solidFill>
                  <a:schemeClr val="accent4">
                    <a:lumMod val="25000"/>
                  </a:schemeClr>
                </a:solidFill>
                <a:latin typeface="+mn-lt"/>
                <a:cs typeface="Times New Roman" pitchFamily="18" charset="0"/>
              </a:rPr>
              <a:t>To:	 </a:t>
            </a:r>
            <a:r>
              <a:rPr lang="en-US" sz="2000" b="1" dirty="0" smtClean="0">
                <a:solidFill>
                  <a:schemeClr val="accent4">
                    <a:lumMod val="25000"/>
                  </a:schemeClr>
                </a:solidFill>
                <a:latin typeface="+mn-lt"/>
                <a:cs typeface="Times New Roman" pitchFamily="18" charset="0"/>
              </a:rPr>
              <a:t>             </a:t>
            </a:r>
            <a:r>
              <a:rPr lang="en-US" sz="2000" b="1" dirty="0">
                <a:solidFill>
                  <a:schemeClr val="accent4">
                    <a:lumMod val="25000"/>
                  </a:schemeClr>
                </a:solidFill>
                <a:latin typeface="+mn-lt"/>
                <a:cs typeface="Times New Roman" pitchFamily="18" charset="0"/>
              </a:rPr>
              <a:t> </a:t>
            </a:r>
            <a:r>
              <a:rPr lang="en-US" sz="2000" b="1" dirty="0" smtClean="0">
                <a:solidFill>
                  <a:schemeClr val="accent4">
                    <a:lumMod val="25000"/>
                  </a:schemeClr>
                </a:solidFill>
                <a:latin typeface="+mn-lt"/>
                <a:cs typeface="Times New Roman" pitchFamily="18" charset="0"/>
              </a:rPr>
              <a:t>                  Submitted </a:t>
            </a:r>
            <a:r>
              <a:rPr lang="en-US" sz="2000" b="1" dirty="0">
                <a:solidFill>
                  <a:schemeClr val="accent4">
                    <a:lumMod val="25000"/>
                  </a:schemeClr>
                </a:solidFill>
                <a:latin typeface="+mn-lt"/>
                <a:cs typeface="Times New Roman" pitchFamily="18" charset="0"/>
              </a:rPr>
              <a:t>By:</a:t>
            </a:r>
          </a:p>
          <a:p>
            <a:pPr eaLnBrk="0" hangingPunct="0"/>
            <a:r>
              <a:rPr lang="en-US" sz="2000" b="1" dirty="0" smtClean="0">
                <a:solidFill>
                  <a:schemeClr val="accent4">
                    <a:lumMod val="25000"/>
                  </a:schemeClr>
                </a:solidFill>
                <a:latin typeface="+mn-lt"/>
                <a:cs typeface="Times New Roman" pitchFamily="18" charset="0"/>
              </a:rPr>
              <a:t>                     Studymafia.org                                      Studymafia.org               </a:t>
            </a:r>
            <a:endParaRPr lang="en-US" sz="2000" b="1" dirty="0">
              <a:solidFill>
                <a:schemeClr val="accent4">
                  <a:lumMod val="25000"/>
                </a:schemeClr>
              </a:solidFill>
              <a:latin typeface="+mn-lt"/>
              <a:cs typeface="Times New Roman" pitchFamily="18" charset="0"/>
            </a:endParaRPr>
          </a:p>
        </p:txBody>
      </p:sp>
      <p:sp>
        <p:nvSpPr>
          <p:cNvPr id="8" name="Rectangle 7"/>
          <p:cNvSpPr/>
          <p:nvPr/>
        </p:nvSpPr>
        <p:spPr>
          <a:xfrm>
            <a:off x="2769349" y="1905000"/>
            <a:ext cx="4622051" cy="1938992"/>
          </a:xfrm>
          <a:prstGeom prst="rect">
            <a:avLst/>
          </a:prstGeom>
          <a:noFill/>
        </p:spPr>
        <p:txBody>
          <a:bodyPr wrap="square">
            <a:spAutoFit/>
          </a:bodyPr>
          <a:lstStyle/>
          <a:p>
            <a:pPr algn="ctr" fontAlgn="auto">
              <a:spcBef>
                <a:spcPts val="0"/>
              </a:spcBef>
              <a:spcAft>
                <a:spcPts val="0"/>
              </a:spcAft>
              <a:defRPr/>
            </a:pPr>
            <a:r>
              <a:rPr lang="en-US" altLang="en-US" sz="6000" b="1" dirty="0" smtClean="0">
                <a:solidFill>
                  <a:schemeClr val="accent2">
                    <a:lumMod val="75000"/>
                  </a:schemeClr>
                </a:solidFill>
                <a:latin typeface="Times New Roman" pitchFamily="18" charset="0"/>
                <a:cs typeface="Times New Roman" pitchFamily="18" charset="0"/>
              </a:rPr>
              <a:t>Stress Management</a:t>
            </a:r>
            <a:endParaRPr lang="en-US" sz="6000" b="1" spc="300" dirty="0">
              <a:ln w="11430" cmpd="sng">
                <a:solidFill>
                  <a:schemeClr val="accent1">
                    <a:tint val="10000"/>
                  </a:schemeClr>
                </a:solidFill>
                <a:prstDash val="solid"/>
                <a:miter lim="800000"/>
              </a:ln>
              <a:solidFill>
                <a:schemeClr val="tx2">
                  <a:lumMod val="60000"/>
                  <a:lumOff val="40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89184846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Steps </a:t>
            </a:r>
            <a:r>
              <a:rPr lang="en-US" altLang="en-US" sz="3600" b="1" dirty="0" smtClean="0">
                <a:solidFill>
                  <a:schemeClr val="accent2"/>
                </a:solidFill>
                <a:latin typeface="Times New Roman" panose="02020603050405020304" pitchFamily="18" charset="0"/>
                <a:cs typeface="Times New Roman" panose="02020603050405020304" pitchFamily="18" charset="0"/>
              </a:rPr>
              <a:t>of Stress Management  </a:t>
            </a:r>
          </a:p>
        </p:txBody>
      </p:sp>
      <p:sp>
        <p:nvSpPr>
          <p:cNvPr id="2" name="TextBox 1"/>
          <p:cNvSpPr txBox="1"/>
          <p:nvPr/>
        </p:nvSpPr>
        <p:spPr>
          <a:xfrm>
            <a:off x="609600" y="1600200"/>
            <a:ext cx="8153400" cy="4030980"/>
          </a:xfrm>
          <a:prstGeom prst="rect">
            <a:avLst/>
          </a:prstGeom>
          <a:noFill/>
        </p:spPr>
        <p:txBody>
          <a:bodyPr wrap="square">
            <a:spAutoFit/>
          </a:bodyPr>
          <a:lstStyle/>
          <a:p>
            <a:pPr marL="0" indent="0">
              <a:buFont typeface="Arial" panose="020B0604020202020204" pitchFamily="34" charset="0"/>
              <a:buNone/>
            </a:pPr>
            <a:r>
              <a:rPr sz="3200" b="1" smtClean="0"/>
              <a:t>Deep breathing</a:t>
            </a:r>
            <a:r>
              <a:rPr lang="en-IN" sz="3200" b="1" smtClean="0"/>
              <a:t>:</a:t>
            </a:r>
          </a:p>
          <a:p>
            <a:pPr marL="457200" indent="-457200">
              <a:buFont typeface="Arial" panose="020B0604020202020204" pitchFamily="34" charset="0"/>
              <a:buChar char="•"/>
            </a:pPr>
            <a:r>
              <a:rPr sz="3200" smtClean="0"/>
              <a:t>When you practice deep breathing, you turn on your body’s natural ability to relax. This creates a state of deep rest that can change how your body responds to stress. </a:t>
            </a:r>
          </a:p>
          <a:p>
            <a:pPr marL="457200" indent="-457200">
              <a:buFont typeface="Arial" panose="020B0604020202020204" pitchFamily="34" charset="0"/>
              <a:buChar char="•"/>
            </a:pPr>
            <a:r>
              <a:rPr sz="3200" smtClean="0"/>
              <a:t>It sends more oxygen to your brain and calms the part of your nervous system that handles your ability to relax.</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Steps </a:t>
            </a:r>
            <a:r>
              <a:rPr lang="en-US" altLang="en-US" sz="3600" b="1" dirty="0" smtClean="0">
                <a:solidFill>
                  <a:schemeClr val="accent2"/>
                </a:solidFill>
                <a:latin typeface="Times New Roman" panose="02020603050405020304" pitchFamily="18" charset="0"/>
                <a:cs typeface="Times New Roman" panose="02020603050405020304" pitchFamily="18" charset="0"/>
              </a:rPr>
              <a:t>of Stress Management  </a:t>
            </a:r>
          </a:p>
        </p:txBody>
      </p:sp>
      <p:sp>
        <p:nvSpPr>
          <p:cNvPr id="2" name="TextBox 1"/>
          <p:cNvSpPr txBox="1"/>
          <p:nvPr/>
        </p:nvSpPr>
        <p:spPr>
          <a:xfrm>
            <a:off x="609600" y="1600200"/>
            <a:ext cx="8153400" cy="3538220"/>
          </a:xfrm>
          <a:prstGeom prst="rect">
            <a:avLst/>
          </a:prstGeom>
          <a:noFill/>
        </p:spPr>
        <p:txBody>
          <a:bodyPr wrap="square">
            <a:spAutoFit/>
          </a:bodyPr>
          <a:lstStyle/>
          <a:p>
            <a:pPr marL="0" indent="0">
              <a:buFont typeface="Arial" panose="020B0604020202020204" pitchFamily="34" charset="0"/>
              <a:buNone/>
            </a:pPr>
            <a:r>
              <a:rPr sz="3200" b="1" smtClean="0"/>
              <a:t>Connect with people</a:t>
            </a:r>
            <a:r>
              <a:rPr lang="en-IN" sz="3200" b="1" smtClean="0"/>
              <a:t>:</a:t>
            </a:r>
          </a:p>
          <a:p>
            <a:pPr marL="457200" indent="-457200">
              <a:buFont typeface="Arial" panose="020B0604020202020204" pitchFamily="34" charset="0"/>
              <a:buChar char="•"/>
            </a:pPr>
            <a:r>
              <a:rPr sz="3200" b="1" smtClean="0"/>
              <a:t> </a:t>
            </a:r>
            <a:r>
              <a:rPr sz="3200" smtClean="0"/>
              <a:t>Spend time with a friend or family member who will listen to you. It is a natural way to calm you and lower your stress. </a:t>
            </a:r>
          </a:p>
          <a:p>
            <a:pPr marL="457200" indent="-457200">
              <a:buFont typeface="Arial" panose="020B0604020202020204" pitchFamily="34" charset="0"/>
              <a:buChar char="•"/>
            </a:pPr>
            <a:r>
              <a:rPr sz="3200" smtClean="0"/>
              <a:t>When you connect with people in person, your body releases a hormone that stops your fight-or-flight response.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Steps </a:t>
            </a:r>
            <a:r>
              <a:rPr lang="en-US" altLang="en-US" sz="3600" b="1" dirty="0" smtClean="0">
                <a:solidFill>
                  <a:schemeClr val="accent2"/>
                </a:solidFill>
                <a:latin typeface="Times New Roman" panose="02020603050405020304" pitchFamily="18" charset="0"/>
                <a:cs typeface="Times New Roman" panose="02020603050405020304" pitchFamily="18" charset="0"/>
              </a:rPr>
              <a:t>of Stress Management  </a:t>
            </a:r>
          </a:p>
        </p:txBody>
      </p:sp>
      <p:sp>
        <p:nvSpPr>
          <p:cNvPr id="2" name="TextBox 1"/>
          <p:cNvSpPr txBox="1"/>
          <p:nvPr/>
        </p:nvSpPr>
        <p:spPr>
          <a:xfrm>
            <a:off x="609600" y="1600200"/>
            <a:ext cx="8153400" cy="4461510"/>
          </a:xfrm>
          <a:prstGeom prst="rect">
            <a:avLst/>
          </a:prstGeom>
          <a:noFill/>
        </p:spPr>
        <p:txBody>
          <a:bodyPr wrap="square">
            <a:spAutoFit/>
          </a:bodyPr>
          <a:lstStyle/>
          <a:p>
            <a:pPr marL="0" indent="0">
              <a:buFont typeface="Arial" panose="020B0604020202020204" pitchFamily="34" charset="0"/>
              <a:buNone/>
            </a:pPr>
            <a:r>
              <a:rPr sz="3200" b="1" smtClean="0"/>
              <a:t>Inner voice</a:t>
            </a:r>
            <a:r>
              <a:rPr lang="en-IN" sz="3200" b="1" smtClean="0"/>
              <a:t>:</a:t>
            </a:r>
          </a:p>
          <a:p>
            <a:pPr marL="457200" indent="-457200">
              <a:buFont typeface="Arial" panose="020B0604020202020204" pitchFamily="34" charset="0"/>
              <a:buChar char="•"/>
            </a:pPr>
            <a:r>
              <a:rPr sz="2800" smtClean="0"/>
              <a:t>Nothing affects your stress levels like the voice inside your head. The good news is you are in control. You can exchange negative thoughts for positive ones. There are more benefits to positive self-talk than reducing stress. </a:t>
            </a:r>
          </a:p>
          <a:p>
            <a:pPr marL="457200" indent="-457200">
              <a:buFont typeface="Arial" panose="020B0604020202020204" pitchFamily="34" charset="0"/>
              <a:buChar char="•"/>
            </a:pPr>
            <a:r>
              <a:rPr sz="2800" smtClean="0"/>
              <a:t>These include a longer life, lower levels of depression, greater resistance to the common cold and cardiovascular disease, and better coping skills for when hard times hit.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Steps </a:t>
            </a:r>
            <a:r>
              <a:rPr lang="en-US" altLang="en-US" sz="3600" b="1" dirty="0" smtClean="0">
                <a:solidFill>
                  <a:schemeClr val="accent2"/>
                </a:solidFill>
                <a:latin typeface="Times New Roman" panose="02020603050405020304" pitchFamily="18" charset="0"/>
                <a:cs typeface="Times New Roman" panose="02020603050405020304" pitchFamily="18" charset="0"/>
              </a:rPr>
              <a:t>of Stress Management  </a:t>
            </a:r>
          </a:p>
        </p:txBody>
      </p:sp>
      <p:sp>
        <p:nvSpPr>
          <p:cNvPr id="2" name="TextBox 1"/>
          <p:cNvSpPr txBox="1"/>
          <p:nvPr/>
        </p:nvSpPr>
        <p:spPr>
          <a:xfrm>
            <a:off x="609600" y="1600200"/>
            <a:ext cx="8153400" cy="3353435"/>
          </a:xfrm>
          <a:prstGeom prst="rect">
            <a:avLst/>
          </a:prstGeom>
          <a:noFill/>
        </p:spPr>
        <p:txBody>
          <a:bodyPr wrap="square">
            <a:spAutoFit/>
          </a:bodyPr>
          <a:lstStyle/>
          <a:p>
            <a:pPr marL="0" indent="0">
              <a:buFont typeface="Arial" panose="020B0604020202020204" pitchFamily="34" charset="0"/>
              <a:buNone/>
            </a:pPr>
            <a:r>
              <a:rPr sz="3200" b="1" smtClean="0"/>
              <a:t>Laugh therap</a:t>
            </a:r>
            <a:r>
              <a:rPr lang="en-IN" sz="3200" b="1" smtClean="0"/>
              <a:t>y:</a:t>
            </a:r>
          </a:p>
          <a:p>
            <a:pPr marL="457200" indent="-457200">
              <a:buFont typeface="Arial" panose="020B0604020202020204" pitchFamily="34" charset="0"/>
              <a:buChar char="•"/>
            </a:pPr>
            <a:r>
              <a:rPr sz="3000" smtClean="0"/>
              <a:t>When you laugh, you take in more oxygen. Your heart, lungs, and muscles get a boost and your body releases those feel-good hormones.</a:t>
            </a:r>
          </a:p>
          <a:p>
            <a:pPr marL="457200" indent="-457200">
              <a:buFont typeface="Arial" panose="020B0604020202020204" pitchFamily="34" charset="0"/>
              <a:buChar char="•"/>
            </a:pPr>
            <a:r>
              <a:rPr sz="3000" smtClean="0"/>
              <a:t>Laughter also improves your immune system, lessens pain, and improves your mood for long periods time.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Steps </a:t>
            </a:r>
            <a:r>
              <a:rPr lang="en-US" altLang="en-US" sz="3600" b="1" dirty="0" smtClean="0">
                <a:solidFill>
                  <a:schemeClr val="accent2"/>
                </a:solidFill>
                <a:latin typeface="Times New Roman" panose="02020603050405020304" pitchFamily="18" charset="0"/>
                <a:cs typeface="Times New Roman" panose="02020603050405020304" pitchFamily="18" charset="0"/>
              </a:rPr>
              <a:t>of Stress Management  </a:t>
            </a:r>
          </a:p>
        </p:txBody>
      </p:sp>
      <p:sp>
        <p:nvSpPr>
          <p:cNvPr id="2" name="TextBox 1"/>
          <p:cNvSpPr txBox="1"/>
          <p:nvPr/>
        </p:nvSpPr>
        <p:spPr>
          <a:xfrm>
            <a:off x="609600" y="1600200"/>
            <a:ext cx="8153400" cy="3538220"/>
          </a:xfrm>
          <a:prstGeom prst="rect">
            <a:avLst/>
          </a:prstGeom>
          <a:noFill/>
        </p:spPr>
        <p:txBody>
          <a:bodyPr wrap="square">
            <a:spAutoFit/>
          </a:bodyPr>
          <a:lstStyle/>
          <a:p>
            <a:pPr marL="0" indent="0">
              <a:buFont typeface="Arial" panose="020B0604020202020204" pitchFamily="34" charset="0"/>
              <a:buNone/>
            </a:pPr>
            <a:r>
              <a:rPr sz="3200" b="1" smtClean="0"/>
              <a:t>Talk therapy</a:t>
            </a:r>
            <a:r>
              <a:rPr lang="en-IN" sz="3200" b="1" smtClean="0"/>
              <a:t>:</a:t>
            </a:r>
          </a:p>
          <a:p>
            <a:pPr marL="457200" indent="-457200">
              <a:buFont typeface="Arial" panose="020B0604020202020204" pitchFamily="34" charset="0"/>
              <a:buChar char="•"/>
            </a:pPr>
            <a:r>
              <a:rPr sz="3200" smtClean="0"/>
              <a:t>Long-term talk therapy helps some people deal with stress. One approach, cognitive behavioral therapy, helps you change negative thought patterns. </a:t>
            </a:r>
          </a:p>
          <a:p>
            <a:pPr marL="457200" indent="-457200">
              <a:buFont typeface="Arial" panose="020B0604020202020204" pitchFamily="34" charset="0"/>
              <a:buChar char="•"/>
            </a:pPr>
            <a:r>
              <a:rPr sz="3200" smtClean="0"/>
              <a:t>Your therapist can guide you toward other approaches that might be helpful.</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t>15</a:t>
            </a:fld>
            <a:endParaRPr kumimoji="0" lang="en-US" sz="1000" b="0">
              <a:solidFill>
                <a:schemeClr val="tx1"/>
              </a:solidFill>
            </a:endParaRPr>
          </a:p>
        </p:txBody>
      </p:sp>
      <p:pic>
        <p:nvPicPr>
          <p:cNvPr id="4" name="Content Placeholder 3" descr="2"/>
          <p:cNvPicPr>
            <a:picLocks noGrp="1" noChangeAspect="1"/>
          </p:cNvPicPr>
          <p:nvPr>
            <p:ph idx="1"/>
          </p:nvPr>
        </p:nvPicPr>
        <p:blipFill>
          <a:blip r:embed="rId2"/>
          <a:stretch>
            <a:fillRect/>
          </a:stretch>
        </p:blipFill>
        <p:spPr>
          <a:xfrm>
            <a:off x="685800" y="457200"/>
            <a:ext cx="7845425" cy="5384165"/>
          </a:xfrm>
          <a:prstGeom prst="rect">
            <a:avLst/>
          </a:prstGeom>
        </p:spPr>
      </p:pic>
    </p:spTree>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2245360"/>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Preventing and managing long-term stress can lower your risk for other conditions — like heart disease, obesity, high blood pressure, and depression. You can prevent or reduce stress by: Planning ahead. Deciding which tasks to do first</a:t>
            </a:r>
            <a:r>
              <a:rPr lang="en-IN" altLang="en-US" sz="2800" dirty="0" smtClean="0"/>
              <a:t>.</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16</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59436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accent4">
                    <a:lumMod val="25000"/>
                  </a:schemeClr>
                </a:solidFill>
              </a:rPr>
              <a:t>.org</a:t>
            </a:r>
            <a:endParaRPr lang="en-US" sz="5400" b="1" dirty="0">
              <a:solidFill>
                <a:schemeClr val="accent4">
                  <a:lumMod val="25000"/>
                </a:schemeClr>
              </a:solidFill>
            </a:endParaRPr>
          </a:p>
        </p:txBody>
      </p:sp>
    </p:spTree>
    <p:extLst>
      <p:ext uri="{BB962C8B-B14F-4D97-AF65-F5344CB8AC3E}">
        <p14:creationId xmlns:p14="http://schemas.microsoft.com/office/powerpoint/2010/main" val="121306887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Definition</a:t>
            </a:r>
          </a:p>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Introduction</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Steps </a:t>
            </a:r>
            <a:r>
              <a:rPr lang="en-US" altLang="en-US" sz="2600" dirty="0" smtClean="0">
                <a:solidFill>
                  <a:schemeClr val="tx1"/>
                </a:solidFill>
                <a:latin typeface="Times New Roman" panose="02020603050405020304" pitchFamily="18" charset="0"/>
                <a:cs typeface="Times New Roman" panose="02020603050405020304" pitchFamily="18" charset="0"/>
                <a:sym typeface="+mn-ea"/>
              </a:rPr>
              <a:t>of Stress Management</a:t>
            </a:r>
            <a:r>
              <a:rPr lang="en-US" altLang="en-US" sz="2600" b="1" dirty="0" smtClean="0">
                <a:solidFill>
                  <a:schemeClr val="accent2"/>
                </a:solidFill>
                <a:latin typeface="Times New Roman" panose="02020603050405020304" pitchFamily="18" charset="0"/>
                <a:cs typeface="Times New Roman" panose="02020603050405020304" pitchFamily="18" charset="0"/>
                <a:sym typeface="+mn-ea"/>
              </a:rPr>
              <a:t> </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Conclusion</a:t>
            </a:r>
            <a:endParaRPr lang="en-IN" altLang="en-US" sz="2600"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None/>
            </a:pPr>
            <a:endParaRPr lang="en-US" altLang="en-US" sz="2600" dirty="0" smtClean="0">
              <a:solidFill>
                <a:schemeClr val="tx1"/>
              </a:solidFill>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455930" y="1603375"/>
            <a:ext cx="369697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sz="2800" dirty="0" smtClean="0"/>
              <a:t>    </a:t>
            </a:r>
            <a:r>
              <a:rPr sz="2800" dirty="0" smtClean="0"/>
              <a:t>Stress is part of being human, and it can help motivate you to get things done. Even high stress from serious illness, job loss, a death in the family, or a painful life event can be a natural part of life</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Content Placeholder 1" descr="1"/>
          <p:cNvPicPr>
            <a:picLocks noGrp="1" noChangeAspect="1"/>
          </p:cNvPicPr>
          <p:nvPr>
            <p:ph idx="1"/>
          </p:nvPr>
        </p:nvPicPr>
        <p:blipFill>
          <a:blip r:embed="rId3"/>
          <a:stretch>
            <a:fillRect/>
          </a:stretch>
        </p:blipFill>
        <p:spPr>
          <a:xfrm>
            <a:off x="4419600" y="2057400"/>
            <a:ext cx="3437255" cy="347599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609600" y="14478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IN" altLang="en-US" sz="2800" b="1" dirty="0" smtClean="0"/>
              <a:t>To Manage stress:</a:t>
            </a:r>
          </a:p>
          <a:p>
            <a:r>
              <a:rPr lang="en-US" sz="2800" dirty="0" smtClean="0"/>
              <a:t>Keep a positive attitude.Accept that there are events that you cannot control.</a:t>
            </a:r>
          </a:p>
          <a:p>
            <a:r>
              <a:rPr lang="en-US" sz="2800" dirty="0" smtClean="0"/>
              <a:t>Be assertive instead of aggressive. Assert your feelings, opinions, or beliefs instead of becoming angry, defensive, or passive.</a:t>
            </a:r>
          </a:p>
          <a:p>
            <a:r>
              <a:rPr lang="en-US" sz="2800" dirty="0" smtClean="0"/>
              <a:t>Learn to manage your time more effectively.</a:t>
            </a:r>
          </a:p>
          <a:p>
            <a:r>
              <a:rPr lang="en-US" sz="2800" dirty="0" smtClean="0"/>
              <a:t>Set limits appropriately and say no to requests that would create excessive stress in your life.</a:t>
            </a:r>
          </a:p>
          <a:p>
            <a:r>
              <a:rPr lang="en-US" sz="2800" dirty="0" smtClean="0"/>
              <a:t>Make time for hobbies and interests.</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pic>
        <p:nvPicPr>
          <p:cNvPr id="2" name="Picture 1" descr="stress-tools"/>
          <p:cNvPicPr>
            <a:picLocks noChangeAspect="1"/>
          </p:cNvPicPr>
          <p:nvPr/>
        </p:nvPicPr>
        <p:blipFill>
          <a:blip r:embed="rId3"/>
          <a:stretch>
            <a:fillRect/>
          </a:stretch>
        </p:blipFill>
        <p:spPr>
          <a:xfrm>
            <a:off x="1018540" y="609600"/>
            <a:ext cx="7106920" cy="5330190"/>
          </a:xfrm>
          <a:prstGeom prst="rect">
            <a:avLst/>
          </a:prstGeom>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Steps </a:t>
            </a:r>
            <a:r>
              <a:rPr lang="en-US" altLang="en-US" sz="3600" b="1" dirty="0" smtClean="0">
                <a:solidFill>
                  <a:schemeClr val="accent2"/>
                </a:solidFill>
                <a:latin typeface="Times New Roman" panose="02020603050405020304" pitchFamily="18" charset="0"/>
                <a:cs typeface="Times New Roman" panose="02020603050405020304" pitchFamily="18" charset="0"/>
              </a:rPr>
              <a:t>of Stress Management  </a:t>
            </a:r>
          </a:p>
        </p:txBody>
      </p:sp>
      <p:sp>
        <p:nvSpPr>
          <p:cNvPr id="2" name="TextBox 1"/>
          <p:cNvSpPr txBox="1"/>
          <p:nvPr/>
        </p:nvSpPr>
        <p:spPr>
          <a:xfrm>
            <a:off x="609600" y="1600200"/>
            <a:ext cx="8153400" cy="4276725"/>
          </a:xfrm>
          <a:prstGeom prst="rect">
            <a:avLst/>
          </a:prstGeom>
          <a:noFill/>
        </p:spPr>
        <p:txBody>
          <a:bodyPr wrap="square">
            <a:spAutoFit/>
          </a:bodyPr>
          <a:lstStyle/>
          <a:p>
            <a:pPr marL="0" indent="0">
              <a:buFont typeface="Arial" panose="020B0604020202020204" pitchFamily="34" charset="0"/>
              <a:buNone/>
            </a:pPr>
            <a:r>
              <a:rPr lang="en-US" sz="3200" b="1" smtClean="0"/>
              <a:t>Exercise</a:t>
            </a:r>
            <a:endParaRPr lang="en-US" sz="3200" smtClean="0"/>
          </a:p>
          <a:p>
            <a:pPr marL="514350" indent="-514350">
              <a:buFont typeface="Arial" panose="020B0604020202020204" pitchFamily="34" charset="0"/>
              <a:buChar char="•"/>
            </a:pPr>
            <a:r>
              <a:rPr lang="en-US" sz="3000" smtClean="0"/>
              <a:t>To start with, physical activity can help improve your sleep. And better sleep means better stress management. Doctors don’t yet know exactly why, but people who exercise more tend to get better deep “slow wave” sleep that helps renew the brain and body. </a:t>
            </a:r>
          </a:p>
          <a:p>
            <a:pPr marL="514350" indent="-514350">
              <a:buFont typeface="Arial" panose="020B0604020202020204" pitchFamily="34" charset="0"/>
              <a:buChar char="•"/>
            </a:pPr>
            <a:r>
              <a:rPr lang="en-US" sz="3000" smtClean="0"/>
              <a:t>Just take care not to exercise too close to bedtime, which disrupts sleep for some people.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Steps </a:t>
            </a:r>
            <a:r>
              <a:rPr lang="en-US" altLang="en-US" sz="3600" b="1" dirty="0" smtClean="0">
                <a:solidFill>
                  <a:schemeClr val="accent2"/>
                </a:solidFill>
                <a:latin typeface="Times New Roman" panose="02020603050405020304" pitchFamily="18" charset="0"/>
                <a:cs typeface="Times New Roman" panose="02020603050405020304" pitchFamily="18" charset="0"/>
              </a:rPr>
              <a:t>of Stress Management  </a:t>
            </a:r>
          </a:p>
        </p:txBody>
      </p:sp>
      <p:sp>
        <p:nvSpPr>
          <p:cNvPr id="2" name="TextBox 1"/>
          <p:cNvSpPr txBox="1"/>
          <p:nvPr/>
        </p:nvSpPr>
        <p:spPr>
          <a:xfrm>
            <a:off x="609600" y="1600200"/>
            <a:ext cx="8153400" cy="4739005"/>
          </a:xfrm>
          <a:prstGeom prst="rect">
            <a:avLst/>
          </a:prstGeom>
          <a:noFill/>
        </p:spPr>
        <p:txBody>
          <a:bodyPr wrap="square">
            <a:spAutoFit/>
          </a:bodyPr>
          <a:lstStyle/>
          <a:p>
            <a:pPr marL="0" indent="0">
              <a:buFont typeface="Arial" panose="020B0604020202020204" pitchFamily="34" charset="0"/>
              <a:buNone/>
            </a:pPr>
            <a:r>
              <a:rPr lang="en-US" sz="3200" b="1" smtClean="0"/>
              <a:t>Diet</a:t>
            </a:r>
          </a:p>
          <a:p>
            <a:pPr marL="457200" indent="-457200">
              <a:buFont typeface="Arial" panose="020B0604020202020204" pitchFamily="34" charset="0"/>
              <a:buChar char="•"/>
            </a:pPr>
            <a:r>
              <a:rPr lang="en-US" sz="3000" smtClean="0"/>
              <a:t>The benefits of eating health foods extend beyond your waistline to your mental health. A healthy diet can lessen the effects of stress, build up your immune system, level your mood, and lower your blood pressure. </a:t>
            </a:r>
          </a:p>
          <a:p>
            <a:pPr marL="457200" indent="-457200">
              <a:buFont typeface="Arial" panose="020B0604020202020204" pitchFamily="34" charset="0"/>
              <a:buChar char="•"/>
            </a:pPr>
            <a:r>
              <a:rPr lang="en-US" sz="3000" smtClean="0"/>
              <a:t>Lots of added sugar and fat can have the opposite effect. And junk food can seem even more appealing when you’re under a lot of stress.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Steps </a:t>
            </a:r>
            <a:r>
              <a:rPr lang="en-US" altLang="en-US" sz="3600" b="1" dirty="0" smtClean="0">
                <a:solidFill>
                  <a:schemeClr val="accent2"/>
                </a:solidFill>
                <a:latin typeface="Times New Roman" panose="02020603050405020304" pitchFamily="18" charset="0"/>
                <a:cs typeface="Times New Roman" panose="02020603050405020304" pitchFamily="18" charset="0"/>
              </a:rPr>
              <a:t>of Stress Management  </a:t>
            </a:r>
          </a:p>
        </p:txBody>
      </p:sp>
      <p:sp>
        <p:nvSpPr>
          <p:cNvPr id="2" name="TextBox 1"/>
          <p:cNvSpPr txBox="1"/>
          <p:nvPr/>
        </p:nvSpPr>
        <p:spPr>
          <a:xfrm>
            <a:off x="609600" y="1600200"/>
            <a:ext cx="8153400" cy="3815080"/>
          </a:xfrm>
          <a:prstGeom prst="rect">
            <a:avLst/>
          </a:prstGeom>
          <a:noFill/>
        </p:spPr>
        <p:txBody>
          <a:bodyPr wrap="square">
            <a:spAutoFit/>
          </a:bodyPr>
          <a:lstStyle/>
          <a:p>
            <a:pPr marL="0" indent="0">
              <a:buFont typeface="Arial" panose="020B0604020202020204" pitchFamily="34" charset="0"/>
              <a:buNone/>
            </a:pPr>
            <a:r>
              <a:rPr lang="en-US" sz="3200" b="1" smtClean="0"/>
              <a:t>Sleep</a:t>
            </a:r>
          </a:p>
          <a:p>
            <a:pPr marL="457200" indent="-457200">
              <a:buFont typeface="Arial" panose="020B0604020202020204" pitchFamily="34" charset="0"/>
              <a:buChar char="•"/>
            </a:pPr>
            <a:r>
              <a:rPr lang="en-US" sz="3000" smtClean="0"/>
              <a:t>A common side effect of stress is that you may struggle to fall asleep. If this happens three times a week for at least 3 months, you may have insomnia, an inability to fall and stay asleep. </a:t>
            </a:r>
          </a:p>
          <a:p>
            <a:pPr marL="457200" indent="-457200">
              <a:buFont typeface="Arial" panose="020B0604020202020204" pitchFamily="34" charset="0"/>
              <a:buChar char="•"/>
            </a:pPr>
            <a:r>
              <a:rPr lang="en-US" sz="3000" smtClean="0"/>
              <a:t>Lack of sleep can also add to your stress level and cause a cycle of stress and sleeplessness.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Steps </a:t>
            </a:r>
            <a:r>
              <a:rPr lang="en-US" altLang="en-US" sz="3600" b="1" dirty="0" smtClean="0">
                <a:solidFill>
                  <a:schemeClr val="accent2"/>
                </a:solidFill>
                <a:latin typeface="Times New Roman" panose="02020603050405020304" pitchFamily="18" charset="0"/>
                <a:cs typeface="Times New Roman" panose="02020603050405020304" pitchFamily="18" charset="0"/>
              </a:rPr>
              <a:t>of Stress Management  </a:t>
            </a:r>
          </a:p>
        </p:txBody>
      </p:sp>
      <p:sp>
        <p:nvSpPr>
          <p:cNvPr id="2" name="TextBox 1"/>
          <p:cNvSpPr txBox="1"/>
          <p:nvPr/>
        </p:nvSpPr>
        <p:spPr>
          <a:xfrm>
            <a:off x="609600" y="1600200"/>
            <a:ext cx="8153400" cy="3538220"/>
          </a:xfrm>
          <a:prstGeom prst="rect">
            <a:avLst/>
          </a:prstGeom>
          <a:noFill/>
        </p:spPr>
        <p:txBody>
          <a:bodyPr wrap="square">
            <a:spAutoFit/>
          </a:bodyPr>
          <a:lstStyle/>
          <a:p>
            <a:pPr marL="0" indent="0">
              <a:buFont typeface="Arial" panose="020B0604020202020204" pitchFamily="34" charset="0"/>
              <a:buNone/>
            </a:pPr>
            <a:r>
              <a:rPr lang="en-US" sz="3200" b="1" smtClean="0"/>
              <a:t>Yoga</a:t>
            </a:r>
            <a:r>
              <a:rPr lang="en-IN" altLang="en-US" sz="3200" b="1" smtClean="0"/>
              <a:t>:</a:t>
            </a:r>
            <a:endParaRPr lang="en-US" sz="3200" b="1" smtClean="0"/>
          </a:p>
          <a:p>
            <a:pPr marL="457200" indent="-457200">
              <a:buFont typeface="Arial" panose="020B0604020202020204" pitchFamily="34" charset="0"/>
              <a:buChar char="•"/>
            </a:pPr>
            <a:r>
              <a:rPr lang="en-US" sz="3200" smtClean="0"/>
              <a:t>This is a form of exercise, but it can also be a meditation. </a:t>
            </a:r>
          </a:p>
          <a:p>
            <a:pPr marL="457200" indent="-457200">
              <a:buFont typeface="Arial" panose="020B0604020202020204" pitchFamily="34" charset="0"/>
              <a:buChar char="•"/>
            </a:pPr>
            <a:r>
              <a:rPr lang="en-US" sz="3200" smtClean="0"/>
              <a:t>There are many types of yoga. The ones that focus on slow movement, stretching, and deep breathing are best for lowering your anxiety and stress.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821</Words>
  <Application>Microsoft Office PowerPoint</Application>
  <PresentationFormat>On-screen Show (4:3)</PresentationFormat>
  <Paragraphs>216</Paragraphs>
  <Slides>17</Slides>
  <Notes>15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7_SEPDPO</vt:lpstr>
      <vt:lpstr>Business Cooperate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903</cp:revision>
  <cp:lastPrinted>2014-09-05T11:57:00Z</cp:lastPrinted>
  <dcterms:created xsi:type="dcterms:W3CDTF">2014-04-08T13:15:00Z</dcterms:created>
  <dcterms:modified xsi:type="dcterms:W3CDTF">2022-11-20T09:05:40Z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190598D470DE4065A6E69A2552BCB642</vt:lpwstr>
  </property>
  <property fmtid="{D5CDD505-2E9C-101B-9397-08002B2CF9AE}" pid="3" name="KSOProductBuildVer">
    <vt:lpwstr>1033-11.2.0.11380</vt:lpwstr>
  </property>
</Properties>
</file>