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821" r:id="rId2"/>
  </p:sldMasterIdLst>
  <p:notesMasterIdLst>
    <p:notesMasterId r:id="rId15"/>
  </p:notesMasterIdLst>
  <p:handoutMasterIdLst>
    <p:handoutMasterId r:id="rId16"/>
  </p:handoutMasterIdLst>
  <p:sldIdLst>
    <p:sldId id="422" r:id="rId3"/>
    <p:sldId id="322" r:id="rId4"/>
    <p:sldId id="324" r:id="rId5"/>
    <p:sldId id="362" r:id="rId6"/>
    <p:sldId id="361" r:id="rId7"/>
    <p:sldId id="325" r:id="rId8"/>
    <p:sldId id="418" r:id="rId9"/>
    <p:sldId id="419" r:id="rId10"/>
    <p:sldId id="420" r:id="rId11"/>
    <p:sldId id="421" r:id="rId12"/>
    <p:sldId id="351" r:id="rId13"/>
    <p:sldId id="423" r:id="rId1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12"/>
        <p:guide pos="2928"/>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62"/>
        <p:guide pos="22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11/18/2022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1925092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3068875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11/18/2022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11/18/2022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11/18/2022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11/18/2022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221" name="Group 77"/>
          <p:cNvGrpSpPr>
            <a:grpSpLocks/>
          </p:cNvGrpSpPr>
          <p:nvPr/>
        </p:nvGrpSpPr>
        <p:grpSpPr bwMode="auto">
          <a:xfrm>
            <a:off x="0" y="0"/>
            <a:ext cx="9144000" cy="6858000"/>
            <a:chOff x="0" y="0"/>
            <a:chExt cx="5760" cy="4320"/>
          </a:xfrm>
        </p:grpSpPr>
        <p:grpSp>
          <p:nvGrpSpPr>
            <p:cNvPr id="6146" name="Group 2"/>
            <p:cNvGrpSpPr>
              <a:grpSpLocks/>
            </p:cNvGrpSpPr>
            <p:nvPr/>
          </p:nvGrpSpPr>
          <p:grpSpPr bwMode="auto">
            <a:xfrm>
              <a:off x="0" y="0"/>
              <a:ext cx="5760" cy="4320"/>
              <a:chOff x="0" y="0"/>
              <a:chExt cx="5760" cy="4320"/>
            </a:xfrm>
          </p:grpSpPr>
          <p:sp>
            <p:nvSpPr>
              <p:cNvPr id="6147" name="Rectangle 3"/>
              <p:cNvSpPr>
                <a:spLocks noChangeArrowheads="1"/>
              </p:cNvSpPr>
              <p:nvPr/>
            </p:nvSpPr>
            <p:spPr bwMode="ltGray">
              <a:xfrm>
                <a:off x="2112" y="0"/>
                <a:ext cx="3648" cy="9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148" name="Group 4"/>
              <p:cNvGrpSpPr>
                <a:grpSpLocks/>
              </p:cNvGrpSpPr>
              <p:nvPr userDrawn="1"/>
            </p:nvGrpSpPr>
            <p:grpSpPr bwMode="auto">
              <a:xfrm>
                <a:off x="0" y="0"/>
                <a:ext cx="5760" cy="4320"/>
                <a:chOff x="0" y="0"/>
                <a:chExt cx="5760" cy="4320"/>
              </a:xfrm>
            </p:grpSpPr>
            <p:sp>
              <p:nvSpPr>
                <p:cNvPr id="6149"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9"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0"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1"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2"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3"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5"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6"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7"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8"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9"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0"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1" name="Line 27"/>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2" name="Line 28"/>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3" name="Line 29"/>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4" name="Line 30"/>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5" name="Line 31"/>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6" name="Line 32"/>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7" name="Line 33"/>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8" name="Line 34"/>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9" name="Line 35"/>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0" name="Line 36"/>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1" name="Line 37"/>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2" name="Line 38"/>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3" name="Line 39"/>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4" name="Line 40"/>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5" name="Line 41"/>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6" name="Line 42"/>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7" name="Line 43"/>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8" name="Line 44"/>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9" name="Line 45"/>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0" name="Line 46"/>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1" name="Line 47"/>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2" name="Line 48"/>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3" name="Line 49"/>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4" name="Line 50"/>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5" name="Line 51"/>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6" name="Line 52"/>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7" name="Line 53"/>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8" name="Line 54"/>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9" name="Line 55"/>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200" name="Line 56"/>
              <p:cNvSpPr>
                <a:spLocks noChangeShapeType="1"/>
              </p:cNvSpPr>
              <p:nvPr/>
            </p:nvSpPr>
            <p:spPr bwMode="ltGray">
              <a:xfrm>
                <a:off x="5568" y="0"/>
                <a:ext cx="0" cy="14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20" name="Group 76"/>
            <p:cNvGrpSpPr>
              <a:grpSpLocks/>
            </p:cNvGrpSpPr>
            <p:nvPr userDrawn="1"/>
          </p:nvGrpSpPr>
          <p:grpSpPr bwMode="auto">
            <a:xfrm>
              <a:off x="3" y="559"/>
              <a:ext cx="4192" cy="1796"/>
              <a:chOff x="3" y="559"/>
              <a:chExt cx="4192" cy="1796"/>
            </a:xfrm>
          </p:grpSpPr>
          <p:sp>
            <p:nvSpPr>
              <p:cNvPr id="6209" name="Line 65"/>
              <p:cNvSpPr>
                <a:spLocks noChangeShapeType="1"/>
              </p:cNvSpPr>
              <p:nvPr/>
            </p:nvSpPr>
            <p:spPr bwMode="ltGray">
              <a:xfrm>
                <a:off x="506" y="559"/>
                <a:ext cx="0" cy="1796"/>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7" name="Line 63"/>
              <p:cNvSpPr>
                <a:spLocks noChangeShapeType="1"/>
              </p:cNvSpPr>
              <p:nvPr/>
            </p:nvSpPr>
            <p:spPr bwMode="ltGray">
              <a:xfrm flipH="1" flipV="1">
                <a:off x="3" y="1924"/>
                <a:ext cx="3211" cy="1"/>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8" name="Line 64"/>
              <p:cNvSpPr>
                <a:spLocks noChangeShapeType="1"/>
              </p:cNvSpPr>
              <p:nvPr/>
            </p:nvSpPr>
            <p:spPr bwMode="ltGray">
              <a:xfrm flipH="1" flipV="1">
                <a:off x="384" y="938"/>
                <a:ext cx="3811" cy="1"/>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0" name="Arc 66"/>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19" name="Group 75"/>
            <p:cNvGrpSpPr>
              <a:grpSpLocks/>
            </p:cNvGrpSpPr>
            <p:nvPr userDrawn="1"/>
          </p:nvGrpSpPr>
          <p:grpSpPr bwMode="auto">
            <a:xfrm>
              <a:off x="1480" y="1952"/>
              <a:ext cx="3808" cy="1812"/>
              <a:chOff x="1480" y="1952"/>
              <a:chExt cx="3808" cy="1812"/>
            </a:xfrm>
          </p:grpSpPr>
          <p:sp>
            <p:nvSpPr>
              <p:cNvPr id="6211" name="Line 67"/>
              <p:cNvSpPr>
                <a:spLocks noChangeShapeType="1"/>
              </p:cNvSpPr>
              <p:nvPr/>
            </p:nvSpPr>
            <p:spPr bwMode="ltGray">
              <a:xfrm flipV="1">
                <a:off x="1480" y="3442"/>
                <a:ext cx="380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2" name="Line 68"/>
              <p:cNvSpPr>
                <a:spLocks noChangeShapeType="1"/>
              </p:cNvSpPr>
              <p:nvPr/>
            </p:nvSpPr>
            <p:spPr bwMode="ltGray">
              <a:xfrm flipH="1">
                <a:off x="5172" y="1952"/>
                <a:ext cx="0" cy="181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3" name="Arc 69"/>
              <p:cNvSpPr>
                <a:spLocks/>
              </p:cNvSpPr>
              <p:nvPr/>
            </p:nvSpPr>
            <p:spPr bwMode="ltGray">
              <a:xfrm rot="5400000">
                <a:off x="5097" y="3346"/>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6201" name="Rectangle 57"/>
          <p:cNvSpPr>
            <a:spLocks noGrp="1" noChangeArrowheads="1"/>
          </p:cNvSpPr>
          <p:nvPr>
            <p:ph type="ctrTitle"/>
          </p:nvPr>
        </p:nvSpPr>
        <p:spPr>
          <a:xfrm>
            <a:off x="990600" y="1752600"/>
            <a:ext cx="7772400" cy="1143000"/>
          </a:xfrm>
        </p:spPr>
        <p:txBody>
          <a:bodyPr/>
          <a:lstStyle>
            <a:lvl1pPr>
              <a:defRPr/>
            </a:lvl1pPr>
          </a:lstStyle>
          <a:p>
            <a:pPr lvl="0"/>
            <a:r>
              <a:rPr lang="en-US" altLang="zh-CN" noProof="0" smtClean="0"/>
              <a:t>Click to edit Master title style</a:t>
            </a:r>
            <a:endParaRPr lang="zh-CN" altLang="en-US" noProof="0" smtClean="0"/>
          </a:p>
        </p:txBody>
      </p:sp>
      <p:sp>
        <p:nvSpPr>
          <p:cNvPr id="6202" name="Rectangle 5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pPr lvl="0"/>
            <a:r>
              <a:rPr lang="en-US" altLang="zh-CN" noProof="0" smtClean="0"/>
              <a:t>Click to edit Master subtitle style</a:t>
            </a:r>
            <a:endParaRPr lang="zh-CN" altLang="en-US" noProof="0" smtClean="0"/>
          </a:p>
        </p:txBody>
      </p:sp>
      <p:sp>
        <p:nvSpPr>
          <p:cNvPr id="6215" name="Rectangle 71"/>
          <p:cNvSpPr>
            <a:spLocks noGrp="1" noChangeArrowheads="1"/>
          </p:cNvSpPr>
          <p:nvPr>
            <p:ph type="dt" sz="quarter" idx="2"/>
          </p:nvPr>
        </p:nvSpPr>
        <p:spPr/>
        <p:txBody>
          <a:bodyPr/>
          <a:lstStyle>
            <a:lvl1pPr>
              <a:defRPr/>
            </a:lvl1pPr>
          </a:lstStyle>
          <a:p>
            <a:pPr>
              <a:defRPr/>
            </a:pPr>
            <a:endParaRPr lang="en-US"/>
          </a:p>
        </p:txBody>
      </p:sp>
      <p:sp>
        <p:nvSpPr>
          <p:cNvPr id="6216" name="Rectangle 72"/>
          <p:cNvSpPr>
            <a:spLocks noGrp="1" noChangeArrowheads="1"/>
          </p:cNvSpPr>
          <p:nvPr>
            <p:ph type="ftr" sz="quarter" idx="3"/>
          </p:nvPr>
        </p:nvSpPr>
        <p:spPr/>
        <p:txBody>
          <a:bodyPr/>
          <a:lstStyle>
            <a:lvl1pPr>
              <a:defRPr/>
            </a:lvl1pPr>
          </a:lstStyle>
          <a:p>
            <a:endParaRPr kumimoji="0" lang="en-US">
              <a:solidFill>
                <a:schemeClr val="accent1">
                  <a:tint val="20000"/>
                </a:schemeClr>
              </a:solidFill>
            </a:endParaRPr>
          </a:p>
        </p:txBody>
      </p:sp>
      <p:sp>
        <p:nvSpPr>
          <p:cNvPr id="6217" name="Rectangle 73"/>
          <p:cNvSpPr>
            <a:spLocks noGrp="1" noChangeArrowheads="1"/>
          </p:cNvSpPr>
          <p:nvPr>
            <p:ph type="sldNum" sz="quarter" idx="4"/>
          </p:nvPr>
        </p:nvSpPr>
        <p:spPr/>
        <p:txBody>
          <a:bodyPr/>
          <a:lstStyle>
            <a:lvl1pPr>
              <a:defRPr/>
            </a:lvl1pPr>
          </a:lstStyle>
          <a:p>
            <a:fld id="{EF6BB5C4-D96F-490C-8027-C5A8C0CDD068}" type="slidenum">
              <a:rPr lang="en-US" smtClean="0"/>
              <a:pPr/>
              <a:t>‹#›</a:t>
            </a:fld>
            <a:endParaRPr lang="en-US"/>
          </a:p>
        </p:txBody>
      </p:sp>
    </p:spTree>
  </p:cSld>
  <p:clrMapOvr>
    <a:masterClrMapping/>
  </p:clrMapOvr>
  <p:transition spd="slow">
    <p:comb/>
  </p:transition>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D32504C-16FC-4832-9EFC-491957BE80C4}" type="slidenum">
              <a:rPr lang="en-US" smtClean="0"/>
              <a:pPr/>
              <a:t>‹#›</a:t>
            </a:fld>
            <a:endParaRPr lang="en-US"/>
          </a:p>
        </p:txBody>
      </p:sp>
    </p:spTree>
    <p:extLst>
      <p:ext uri="{BB962C8B-B14F-4D97-AF65-F5344CB8AC3E}">
        <p14:creationId xmlns:p14="http://schemas.microsoft.com/office/powerpoint/2010/main" val="3450471968"/>
      </p:ext>
    </p:extLst>
  </p:cSld>
  <p:clrMapOvr>
    <a:masterClrMapping/>
  </p:clrMapOvr>
  <p:transition spd="slow">
    <p:comb/>
  </p:transition>
  <p:timing>
    <p:tnLst>
      <p:par>
        <p:cTn id="1" dur="indefinite" restart="never" nodeType="tmRoot"/>
      </p:par>
    </p:tnLst>
  </p:timing>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BC397C82-DDBA-41E8-8F2C-92D6748CFBBD}" type="slidenum">
              <a:rPr lang="en-US" smtClean="0"/>
              <a:pPr/>
              <a:t>‹#›</a:t>
            </a:fld>
            <a:endParaRPr lang="en-US"/>
          </a:p>
        </p:txBody>
      </p:sp>
    </p:spTree>
    <p:extLst>
      <p:ext uri="{BB962C8B-B14F-4D97-AF65-F5344CB8AC3E}">
        <p14:creationId xmlns:p14="http://schemas.microsoft.com/office/powerpoint/2010/main" val="1606341115"/>
      </p:ext>
    </p:extLst>
  </p:cSld>
  <p:clrMapOvr>
    <a:masterClrMapping/>
  </p:clrMapOvr>
  <p:transition spd="slow">
    <p:comb/>
  </p:transition>
  <p:timing>
    <p:tnLst>
      <p:par>
        <p:cTn id="1" dur="indefinite" restart="never" nodeType="tmRoot"/>
      </p:par>
    </p:tnLst>
  </p:timing>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fld id="{80BA4710-56E5-4E61-B858-C23103D6AB7B}" type="slidenum">
              <a:rPr lang="en-US" smtClean="0"/>
              <a:pPr/>
              <a:t>‹#›</a:t>
            </a:fld>
            <a:endParaRPr lang="en-US"/>
          </a:p>
        </p:txBody>
      </p:sp>
    </p:spTree>
    <p:extLst>
      <p:ext uri="{BB962C8B-B14F-4D97-AF65-F5344CB8AC3E}">
        <p14:creationId xmlns:p14="http://schemas.microsoft.com/office/powerpoint/2010/main" val="2025785933"/>
      </p:ext>
    </p:extLst>
  </p:cSld>
  <p:clrMapOvr>
    <a:masterClrMapping/>
  </p:clrMapOvr>
  <p:transition spd="slow">
    <p:comb/>
  </p:transition>
  <p:timing>
    <p:tnLst>
      <p:par>
        <p:cTn id="1" dur="indefinite" restart="never" nodeType="tmRoot"/>
      </p:par>
    </p:tnLst>
  </p:timing>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FCC4403E-9E88-4C97-B62B-AB9257C4C2C7}" type="slidenum">
              <a:rPr lang="en-US" smtClean="0"/>
              <a:pPr/>
              <a:t>‹#›</a:t>
            </a:fld>
            <a:endParaRPr lang="en-US"/>
          </a:p>
        </p:txBody>
      </p:sp>
    </p:spTree>
    <p:extLst>
      <p:ext uri="{BB962C8B-B14F-4D97-AF65-F5344CB8AC3E}">
        <p14:creationId xmlns:p14="http://schemas.microsoft.com/office/powerpoint/2010/main" val="731790540"/>
      </p:ext>
    </p:extLst>
  </p:cSld>
  <p:clrMapOvr>
    <a:masterClrMapping/>
  </p:clrMapOvr>
  <p:transition spd="slow">
    <p:comb/>
  </p:transition>
  <p:timing>
    <p:tnLst>
      <p:par>
        <p:cTn id="1" dur="indefinite" restart="never" nodeType="tmRoot"/>
      </p:par>
    </p:tnLst>
  </p:timing>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0A055303-4A25-4501-B951-5A8497B80561}" type="slidenum">
              <a:rPr lang="en-US" smtClean="0"/>
              <a:pPr/>
              <a:t>‹#›</a:t>
            </a:fld>
            <a:endParaRPr lang="en-US"/>
          </a:p>
        </p:txBody>
      </p:sp>
    </p:spTree>
    <p:extLst>
      <p:ext uri="{BB962C8B-B14F-4D97-AF65-F5344CB8AC3E}">
        <p14:creationId xmlns:p14="http://schemas.microsoft.com/office/powerpoint/2010/main" val="3749534765"/>
      </p:ext>
    </p:extLst>
  </p:cSld>
  <p:clrMapOvr>
    <a:masterClrMapping/>
  </p:clrMapOvr>
  <p:transition spd="slow">
    <p:comb/>
  </p:transition>
  <p:timing>
    <p:tnLst>
      <p:par>
        <p:cTn id="1" dur="indefinite" restart="never" nodeType="tmRoot"/>
      </p:par>
    </p:tnLst>
  </p:timing>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222B5E77-F27C-4B45-8141-FE4E15B8ABC4}" type="slidenum">
              <a:rPr lang="en-US" smtClean="0"/>
              <a:pPr/>
              <a:t>‹#›</a:t>
            </a:fld>
            <a:endParaRPr lang="en-US"/>
          </a:p>
        </p:txBody>
      </p:sp>
    </p:spTree>
    <p:extLst>
      <p:ext uri="{BB962C8B-B14F-4D97-AF65-F5344CB8AC3E}">
        <p14:creationId xmlns:p14="http://schemas.microsoft.com/office/powerpoint/2010/main" val="906932730"/>
      </p:ext>
    </p:extLst>
  </p:cSld>
  <p:clrMapOvr>
    <a:masterClrMapping/>
  </p:clrMapOvr>
  <p:transition spd="slow">
    <p:comb/>
  </p:transition>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fld id="{138725DB-DB2B-445E-978B-FBA459833088}" type="slidenum">
              <a:rPr lang="en-US" smtClean="0"/>
              <a:pPr/>
              <a:t>‹#›</a:t>
            </a:fld>
            <a:endParaRPr lang="en-US"/>
          </a:p>
        </p:txBody>
      </p:sp>
    </p:spTree>
    <p:extLst>
      <p:ext uri="{BB962C8B-B14F-4D97-AF65-F5344CB8AC3E}">
        <p14:creationId xmlns:p14="http://schemas.microsoft.com/office/powerpoint/2010/main" val="2600365675"/>
      </p:ext>
    </p:extLst>
  </p:cSld>
  <p:clrMapOvr>
    <a:masterClrMapping/>
  </p:clrMapOvr>
  <p:transition spd="slow">
    <p:comb/>
  </p:transition>
  <p:timing>
    <p:tnLst>
      <p:par>
        <p:cTn id="1" dur="indefinite" restart="never" nodeType="tmRoot"/>
      </p:par>
    </p:tnLst>
  </p:timing>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lvl1pPr>
          </a:lstStyle>
          <a:p>
            <a:fld id="{62A5C5E2-736B-4E25-A39E-C651590D00FA}" type="slidenum">
              <a:rPr lang="en-US" smtClean="0"/>
              <a:pPr/>
              <a:t>‹#›</a:t>
            </a:fld>
            <a:endParaRPr lang="en-US"/>
          </a:p>
        </p:txBody>
      </p:sp>
    </p:spTree>
    <p:extLst>
      <p:ext uri="{BB962C8B-B14F-4D97-AF65-F5344CB8AC3E}">
        <p14:creationId xmlns:p14="http://schemas.microsoft.com/office/powerpoint/2010/main" val="1665163604"/>
      </p:ext>
    </p:extLst>
  </p:cSld>
  <p:clrMapOvr>
    <a:masterClrMapping/>
  </p:clrMapOvr>
  <p:transition spd="slow">
    <p:comb/>
  </p:transition>
  <p:timing>
    <p:tnLst>
      <p:par>
        <p:cTn id="1" dur="indefinite" restart="never" nodeType="tmRoot"/>
      </p:par>
    </p:tnLst>
  </p:timing>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10141821-13E2-40B5-9DD1-D6398B6A19AA}" type="slidenum">
              <a:rPr lang="en-US" smtClean="0"/>
              <a:pPr/>
              <a:t>‹#›</a:t>
            </a:fld>
            <a:endParaRPr lang="en-US"/>
          </a:p>
        </p:txBody>
      </p:sp>
    </p:spTree>
    <p:extLst>
      <p:ext uri="{BB962C8B-B14F-4D97-AF65-F5344CB8AC3E}">
        <p14:creationId xmlns:p14="http://schemas.microsoft.com/office/powerpoint/2010/main" val="2882487566"/>
      </p:ext>
    </p:extLst>
  </p:cSld>
  <p:clrMapOvr>
    <a:masterClrMapping/>
  </p:clrMapOvr>
  <p:transition spd="slow">
    <p:comb/>
  </p:transition>
  <p:timing>
    <p:tnLst>
      <p:par>
        <p:cTn id="1" dur="indefinite" restart="never" nodeType="tmRoot"/>
      </p:par>
    </p:tnLst>
  </p:timing>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C67F3B03-8FFA-4212-8866-68BFD060FAC5}" type="slidenum">
              <a:rPr lang="en-US" smtClean="0"/>
              <a:pPr/>
              <a:t>‹#›</a:t>
            </a:fld>
            <a:endParaRPr lang="en-US"/>
          </a:p>
        </p:txBody>
      </p:sp>
    </p:spTree>
    <p:extLst>
      <p:ext uri="{BB962C8B-B14F-4D97-AF65-F5344CB8AC3E}">
        <p14:creationId xmlns:p14="http://schemas.microsoft.com/office/powerpoint/2010/main" val="1971040567"/>
      </p:ext>
    </p:extLst>
  </p:cSld>
  <p:clrMapOvr>
    <a:masterClrMapping/>
  </p:clrMapOvr>
  <p:transition spd="slow">
    <p:comb/>
  </p:transition>
  <p:timing>
    <p:tnLst>
      <p:par>
        <p:cTn id="1" dur="indefinite" restart="never" nodeType="tmRoot"/>
      </p:par>
    </p:tnLst>
  </p:timing>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p>
            <a:fld id="{544213AF-26F6-41FA-8D85-E2C5388D6E58}" type="datetimeFigureOut">
              <a:rPr lang="en-US" smtClean="0"/>
              <a:t>11/18/2022</a:t>
            </a:fld>
            <a:endParaRPr lang="en-US" sz="1000" dirty="0">
              <a:solidFill>
                <a:schemeClr val="tx1"/>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a:xfrm>
            <a:off x="8216900" y="6248400"/>
            <a:ext cx="533400" cy="609600"/>
          </a:xfrm>
          <a:prstGeom prst="rect">
            <a:avLst/>
          </a:prstGeom>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image" Target="../media/image2.pn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theme" Target="../theme/theme2.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27" name="Group 3"/>
            <p:cNvGrpSpPr>
              <a:grpSpLocks/>
            </p:cNvGrpSpPr>
            <p:nvPr/>
          </p:nvGrpSpPr>
          <p:grpSpPr bwMode="auto">
            <a:xfrm>
              <a:off x="0" y="0"/>
              <a:ext cx="5760" cy="4320"/>
              <a:chOff x="0" y="0"/>
              <a:chExt cx="5760" cy="4320"/>
            </a:xfrm>
          </p:grpSpPr>
          <p:grpSp>
            <p:nvGrpSpPr>
              <p:cNvPr id="1028" name="Group 4"/>
              <p:cNvGrpSpPr>
                <a:grpSpLocks/>
              </p:cNvGrpSpPr>
              <p:nvPr/>
            </p:nvGrpSpPr>
            <p:grpSpPr bwMode="auto">
              <a:xfrm>
                <a:off x="0" y="192"/>
                <a:ext cx="5760" cy="4032"/>
                <a:chOff x="0" y="192"/>
                <a:chExt cx="5760" cy="4032"/>
              </a:xfrm>
            </p:grpSpPr>
            <p:sp>
              <p:nvSpPr>
                <p:cNvPr id="1029"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1"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2"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51" name="Group 27"/>
              <p:cNvGrpSpPr>
                <a:grpSpLocks/>
              </p:cNvGrpSpPr>
              <p:nvPr/>
            </p:nvGrpSpPr>
            <p:grpSpPr bwMode="auto">
              <a:xfrm>
                <a:off x="192" y="0"/>
                <a:ext cx="5376" cy="4320"/>
                <a:chOff x="192" y="0"/>
                <a:chExt cx="5376" cy="4320"/>
              </a:xfrm>
            </p:grpSpPr>
            <p:sp>
              <p:nvSpPr>
                <p:cNvPr id="1052"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9"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0"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1"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2"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8"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9"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0"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1"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2"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3"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4"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6"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9"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81"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 name="Line 58"/>
            <p:cNvSpPr>
              <a:spLocks noChangeShapeType="1"/>
            </p:cNvSpPr>
            <p:nvPr/>
          </p:nvSpPr>
          <p:spPr bwMode="ltGray">
            <a:xfrm>
              <a:off x="5568" y="0"/>
              <a:ext cx="0" cy="1488"/>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83" name="Group 59"/>
            <p:cNvGrpSpPr>
              <a:grpSpLocks/>
            </p:cNvGrpSpPr>
            <p:nvPr/>
          </p:nvGrpSpPr>
          <p:grpSpPr bwMode="auto">
            <a:xfrm>
              <a:off x="261" y="892"/>
              <a:ext cx="1124" cy="1464"/>
              <a:chOff x="96" y="916"/>
              <a:chExt cx="2208" cy="2876"/>
            </a:xfrm>
          </p:grpSpPr>
          <p:sp>
            <p:nvSpPr>
              <p:cNvPr id="1084" name="Line 60"/>
              <p:cNvSpPr>
                <a:spLocks noChangeShapeType="1"/>
              </p:cNvSpPr>
              <p:nvPr/>
            </p:nvSpPr>
            <p:spPr bwMode="ltGray">
              <a:xfrm flipH="1">
                <a:off x="96" y="1037"/>
                <a:ext cx="2208"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 name="Line 61"/>
              <p:cNvSpPr>
                <a:spLocks noChangeShapeType="1"/>
              </p:cNvSpPr>
              <p:nvPr/>
            </p:nvSpPr>
            <p:spPr bwMode="ltGray">
              <a:xfrm>
                <a:off x="336" y="920"/>
                <a:ext cx="0" cy="2872"/>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6" name="Arc 62"/>
              <p:cNvSpPr>
                <a:spLocks/>
              </p:cNvSpPr>
              <p:nvPr/>
            </p:nvSpPr>
            <p:spPr bwMode="ltGray">
              <a:xfrm flipH="1">
                <a:off x="217" y="916"/>
                <a:ext cx="239" cy="239"/>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87" name="Rectangle 63"/>
          <p:cNvSpPr>
            <a:spLocks noGrp="1" noChangeArrowheads="1"/>
          </p:cNvSpPr>
          <p:nvPr>
            <p:ph type="title"/>
          </p:nvPr>
        </p:nvSpPr>
        <p:spPr bwMode="auto">
          <a:xfrm>
            <a:off x="6096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08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92" name="Rectangle 68"/>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b="0"/>
            </a:lvl1pPr>
          </a:lstStyle>
          <a:p>
            <a:endParaRPr lang="en-US" altLang="zh-CN"/>
          </a:p>
        </p:txBody>
      </p:sp>
      <p:sp>
        <p:nvSpPr>
          <p:cNvPr id="1093" name="Rectangle 6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b="0"/>
            </a:lvl1pPr>
          </a:lstStyle>
          <a:p>
            <a:endParaRPr lang="en-US" altLang="zh-CN"/>
          </a:p>
        </p:txBody>
      </p:sp>
      <p:sp>
        <p:nvSpPr>
          <p:cNvPr id="1094" name="Rectangle 70"/>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b="0"/>
            </a:lvl1pPr>
          </a:lstStyle>
          <a:p>
            <a:fld id="{74268EED-985B-4981-A6F7-E7CF40FAE1EF}" type="slidenum">
              <a:rPr lang="zh-CN" altLang="en-US"/>
              <a:pPr/>
              <a:t>‹#›</a:t>
            </a:fld>
            <a:endParaRPr lang="en-US" altLang="zh-CN"/>
          </a:p>
        </p:txBody>
      </p:sp>
    </p:spTree>
  </p:cSld>
  <p:clrMap bg1="dk2" tx1="lt1" bg2="dk1" tx2="lt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 id="2147483838" r:id="rId17"/>
    <p:sldLayoutId id="2147483708" r:id="rId18"/>
    <p:sldLayoutId id="2147483709" r:id="rId19"/>
    <p:sldLayoutId id="2147483710" r:id="rId20"/>
    <p:sldLayoutId id="2147483711" r:id="rId21"/>
    <p:sldLayoutId id="2147483712" r:id="rId22"/>
    <p:sldLayoutId id="2147483713" r:id="rId23"/>
    <p:sldLayoutId id="2147483714" r:id="rId24"/>
    <p:sldLayoutId id="2147483715" r:id="rId25"/>
    <p:sldLayoutId id="2147483716" r:id="rId26"/>
    <p:sldLayoutId id="2147483717" r:id="rId27"/>
  </p:sldLayoutIdLst>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87"/>
                                        </p:tgtEl>
                                        <p:attrNameLst>
                                          <p:attrName>style.visibility</p:attrName>
                                        </p:attrNameLst>
                                      </p:cBhvr>
                                      <p:to>
                                        <p:strVal val="visible"/>
                                      </p:to>
                                    </p:set>
                                    <p:anim calcmode="lin" valueType="num">
                                      <p:cBhvr>
                                        <p:cTn id="7" dur="1000" fill="hold"/>
                                        <p:tgtEl>
                                          <p:spTgt spid="1087"/>
                                        </p:tgtEl>
                                        <p:attrNameLst>
                                          <p:attrName>ppt_x</p:attrName>
                                        </p:attrNameLst>
                                      </p:cBhvr>
                                      <p:tavLst>
                                        <p:tav tm="0">
                                          <p:val>
                                            <p:strVal val="#ppt_x-.2"/>
                                          </p:val>
                                        </p:tav>
                                        <p:tav tm="100000">
                                          <p:val>
                                            <p:strVal val="#ppt_x"/>
                                          </p:val>
                                        </p:tav>
                                      </p:tavLst>
                                    </p:anim>
                                    <p:anim calcmode="lin" valueType="num">
                                      <p:cBhvr>
                                        <p:cTn id="8" dur="1000" fill="hold"/>
                                        <p:tgtEl>
                                          <p:spTgt spid="108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7" grpId="0" bldLvl="0"/>
    </p:bldLst>
  </p:timing>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ahoma" pitchFamily="34" charset="0"/>
          <a:ea typeface="宋体" pitchFamily="2" charset="-122"/>
        </a:defRPr>
      </a:lvl2pPr>
      <a:lvl3pPr algn="l" rtl="0" eaLnBrk="1" fontAlgn="base" hangingPunct="1">
        <a:spcBef>
          <a:spcPct val="0"/>
        </a:spcBef>
        <a:spcAft>
          <a:spcPct val="0"/>
        </a:spcAft>
        <a:defRPr kumimoji="1" sz="4400">
          <a:solidFill>
            <a:schemeClr val="tx2"/>
          </a:solidFill>
          <a:latin typeface="Tahoma" pitchFamily="34" charset="0"/>
          <a:ea typeface="宋体" pitchFamily="2" charset="-122"/>
        </a:defRPr>
      </a:lvl3pPr>
      <a:lvl4pPr algn="l" rtl="0" eaLnBrk="1" fontAlgn="base" hangingPunct="1">
        <a:spcBef>
          <a:spcPct val="0"/>
        </a:spcBef>
        <a:spcAft>
          <a:spcPct val="0"/>
        </a:spcAft>
        <a:defRPr kumimoji="1" sz="4400">
          <a:solidFill>
            <a:schemeClr val="tx2"/>
          </a:solidFill>
          <a:latin typeface="Tahoma" pitchFamily="34" charset="0"/>
          <a:ea typeface="宋体" pitchFamily="2" charset="-122"/>
        </a:defRPr>
      </a:lvl4pPr>
      <a:lvl5pPr algn="l" rtl="0" eaLnBrk="1" fontAlgn="base" hangingPunct="1">
        <a:spcBef>
          <a:spcPct val="0"/>
        </a:spcBef>
        <a:spcAft>
          <a:spcPct val="0"/>
        </a:spcAft>
        <a:defRPr kumimoji="1" sz="4400">
          <a:solidFill>
            <a:schemeClr val="tx2"/>
          </a:solidFill>
          <a:latin typeface="Tahoma" pitchFamily="34" charset="0"/>
          <a:ea typeface="宋体" pitchFamily="2" charset="-122"/>
        </a:defRPr>
      </a:lvl5pPr>
      <a:lvl6pPr marL="457200" algn="l" rtl="0" eaLnBrk="1" fontAlgn="base" hangingPunct="1">
        <a:spcBef>
          <a:spcPct val="0"/>
        </a:spcBef>
        <a:spcAft>
          <a:spcPct val="0"/>
        </a:spcAft>
        <a:defRPr kumimoji="1" sz="4400">
          <a:solidFill>
            <a:schemeClr val="tx2"/>
          </a:solidFill>
          <a:latin typeface="Tahoma" pitchFamily="34" charset="0"/>
          <a:ea typeface="宋体" pitchFamily="2" charset="-122"/>
        </a:defRPr>
      </a:lvl6pPr>
      <a:lvl7pPr marL="914400" algn="l" rtl="0" eaLnBrk="1" fontAlgn="base" hangingPunct="1">
        <a:spcBef>
          <a:spcPct val="0"/>
        </a:spcBef>
        <a:spcAft>
          <a:spcPct val="0"/>
        </a:spcAft>
        <a:defRPr kumimoji="1" sz="4400">
          <a:solidFill>
            <a:schemeClr val="tx2"/>
          </a:solidFill>
          <a:latin typeface="Tahoma" pitchFamily="34" charset="0"/>
          <a:ea typeface="宋体" pitchFamily="2" charset="-122"/>
        </a:defRPr>
      </a:lvl7pPr>
      <a:lvl8pPr marL="1371600" algn="l" rtl="0" eaLnBrk="1" fontAlgn="base" hangingPunct="1">
        <a:spcBef>
          <a:spcPct val="0"/>
        </a:spcBef>
        <a:spcAft>
          <a:spcPct val="0"/>
        </a:spcAft>
        <a:defRPr kumimoji="1" sz="4400">
          <a:solidFill>
            <a:schemeClr val="tx2"/>
          </a:solidFill>
          <a:latin typeface="Tahoma" pitchFamily="34" charset="0"/>
          <a:ea typeface="宋体" pitchFamily="2" charset="-122"/>
        </a:defRPr>
      </a:lvl8pPr>
      <a:lvl9pPr marL="1828800" algn="l" rtl="0" eaLnBrk="1" fontAlgn="base" hangingPunct="1">
        <a:spcBef>
          <a:spcPct val="0"/>
        </a:spcBef>
        <a:spcAft>
          <a:spcPct val="0"/>
        </a:spcAft>
        <a:defRPr kumimoji="1" sz="4400">
          <a:solidFill>
            <a:schemeClr val="tx2"/>
          </a:solidFill>
          <a:latin typeface="Tahoma" pitchFamily="34" charset="0"/>
          <a:ea typeface="宋体" pitchFamily="2" charset="-122"/>
        </a:defRPr>
      </a:lvl9pPr>
    </p:titleStyle>
    <p:bodyStyle>
      <a:lvl1pPr marL="342900" indent="-342900" algn="l" rtl="0" eaLnBrk="1" fontAlgn="base" hangingPunct="1">
        <a:spcBef>
          <a:spcPct val="20000"/>
        </a:spcBef>
        <a:spcAft>
          <a:spcPct val="0"/>
        </a:spcAft>
        <a:buClr>
          <a:schemeClr val="hlink"/>
        </a:buClr>
        <a:buSzPct val="110000"/>
        <a:buFont typeface="Wingdings" pitchFamily="2" charset="2"/>
        <a:buBlip>
          <a:blip r:embed="rId29"/>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60000"/>
        <a:buFont typeface="Wingdings" pitchFamily="2" charset="2"/>
        <a:buChar char="n"/>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hlink"/>
        </a:buClr>
        <a:buSzPct val="95000"/>
        <a:buFont typeface="Wingdings" pitchFamily="2" charset="2"/>
        <a:buChar char="w"/>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tx1"/>
        </a:buClr>
        <a:buSzPct val="65000"/>
        <a:buFont typeface="Wingdings" pitchFamily="2" charset="2"/>
        <a:buChar char="n"/>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0" y="5488327"/>
            <a:ext cx="906106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latin typeface="+mn-lt"/>
                <a:cs typeface="Times New Roman" pitchFamily="18" charset="0"/>
              </a:rPr>
              <a:t>                       Submitted </a:t>
            </a:r>
            <a:r>
              <a:rPr lang="en-US" b="1" dirty="0">
                <a:latin typeface="+mn-lt"/>
                <a:cs typeface="Times New Roman" pitchFamily="18" charset="0"/>
              </a:rPr>
              <a:t>To:	 </a:t>
            </a:r>
            <a:r>
              <a:rPr lang="en-US" b="1" dirty="0" smtClean="0">
                <a:latin typeface="+mn-lt"/>
                <a:cs typeface="Times New Roman" pitchFamily="18" charset="0"/>
              </a:rPr>
              <a:t>             </a:t>
            </a:r>
            <a:r>
              <a:rPr lang="en-US" b="1" dirty="0">
                <a:latin typeface="+mn-lt"/>
                <a:cs typeface="Times New Roman" pitchFamily="18" charset="0"/>
              </a:rPr>
              <a:t> </a:t>
            </a:r>
            <a:r>
              <a:rPr lang="en-US" b="1" dirty="0" smtClean="0">
                <a:latin typeface="+mn-lt"/>
                <a:cs typeface="Times New Roman" pitchFamily="18" charset="0"/>
              </a:rPr>
              <a:t>                         </a:t>
            </a:r>
            <a:r>
              <a:rPr lang="en-US" b="1" dirty="0" smtClean="0">
                <a:latin typeface="+mn-lt"/>
                <a:cs typeface="Times New Roman" pitchFamily="18" charset="0"/>
              </a:rPr>
              <a:t>Submitted </a:t>
            </a:r>
            <a:r>
              <a:rPr lang="en-US" b="1" dirty="0">
                <a:latin typeface="+mn-lt"/>
                <a:cs typeface="Times New Roman" pitchFamily="18" charset="0"/>
              </a:rPr>
              <a:t>By:</a:t>
            </a:r>
          </a:p>
          <a:p>
            <a:pPr eaLnBrk="0" hangingPunct="0"/>
            <a:r>
              <a:rPr lang="en-US" b="1" dirty="0" smtClean="0">
                <a:latin typeface="+mn-lt"/>
                <a:cs typeface="Times New Roman" pitchFamily="18" charset="0"/>
              </a:rPr>
              <a:t>                       Studymafia.org                                             </a:t>
            </a:r>
            <a:r>
              <a:rPr lang="en-US" b="1" dirty="0" smtClean="0">
                <a:latin typeface="+mn-lt"/>
                <a:cs typeface="Times New Roman" pitchFamily="18" charset="0"/>
              </a:rPr>
              <a:t>Studymafia.org               </a:t>
            </a:r>
            <a:endParaRPr lang="en-US" b="1" dirty="0">
              <a:latin typeface="+mn-lt"/>
              <a:cs typeface="Times New Roman" pitchFamily="18" charset="0"/>
            </a:endParaRPr>
          </a:p>
        </p:txBody>
      </p:sp>
      <p:sp>
        <p:nvSpPr>
          <p:cNvPr id="8" name="Rectangle 7"/>
          <p:cNvSpPr/>
          <p:nvPr/>
        </p:nvSpPr>
        <p:spPr>
          <a:xfrm>
            <a:off x="2883322" y="2099608"/>
            <a:ext cx="3974678" cy="1938992"/>
          </a:xfrm>
          <a:prstGeom prst="rect">
            <a:avLst/>
          </a:prstGeom>
          <a:noFill/>
        </p:spPr>
        <p:txBody>
          <a:bodyPr wrap="none">
            <a:spAutoFit/>
          </a:bodyPr>
          <a:lstStyle/>
          <a:p>
            <a:pPr algn="ctr" fontAlgn="auto">
              <a:spcBef>
                <a:spcPts val="0"/>
              </a:spcBef>
              <a:spcAft>
                <a:spcPts val="0"/>
              </a:spcAft>
              <a:defRPr/>
            </a:pPr>
            <a:r>
              <a:rPr lang="en-US" altLang="en-US" sz="6000" b="1" dirty="0" smtClean="0">
                <a:latin typeface="Times New Roman" pitchFamily="18" charset="0"/>
                <a:cs typeface="Times New Roman" pitchFamily="18" charset="0"/>
              </a:rPr>
              <a:t>Sources Of </a:t>
            </a:r>
          </a:p>
          <a:p>
            <a:pPr algn="ctr" fontAlgn="auto">
              <a:spcBef>
                <a:spcPts val="0"/>
              </a:spcBef>
              <a:spcAft>
                <a:spcPts val="0"/>
              </a:spcAft>
              <a:defRPr/>
            </a:pPr>
            <a:r>
              <a:rPr lang="en-US" altLang="en-US" sz="6000" b="1" dirty="0" smtClean="0">
                <a:solidFill>
                  <a:srgbClr val="FFFF00"/>
                </a:solidFill>
                <a:latin typeface="Times New Roman" pitchFamily="18" charset="0"/>
                <a:cs typeface="Times New Roman" pitchFamily="18" charset="0"/>
              </a:rPr>
              <a:t>Finances</a:t>
            </a:r>
            <a:endParaRPr lang="en-US" sz="60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936671137"/>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FF00"/>
                </a:solidFill>
                <a:latin typeface="Times New Roman" panose="02020603050405020304" pitchFamily="18" charset="0"/>
                <a:cs typeface="Times New Roman" panose="02020603050405020304" pitchFamily="18" charset="0"/>
              </a:rPr>
              <a:t>Sources of Finances</a:t>
            </a:r>
          </a:p>
        </p:txBody>
      </p:sp>
      <p:sp>
        <p:nvSpPr>
          <p:cNvPr id="2" name="TextBox 1"/>
          <p:cNvSpPr txBox="1"/>
          <p:nvPr/>
        </p:nvSpPr>
        <p:spPr>
          <a:xfrm>
            <a:off x="784860" y="1676400"/>
            <a:ext cx="7692390" cy="4399915"/>
          </a:xfrm>
          <a:prstGeom prst="rect">
            <a:avLst/>
          </a:prstGeom>
          <a:noFill/>
        </p:spPr>
        <p:txBody>
          <a:bodyPr wrap="square">
            <a:spAutoFit/>
          </a:bodyPr>
          <a:lstStyle/>
          <a:p>
            <a:pPr marL="0" indent="0">
              <a:buFont typeface="Arial" panose="020B0604020202020204" pitchFamily="34" charset="0"/>
              <a:buNone/>
            </a:pPr>
            <a:r>
              <a:rPr lang="en-US" sz="2800" b="1" dirty="0" smtClean="0"/>
              <a:t>Based on Generation – This source of income is categorized into two divisions.</a:t>
            </a:r>
            <a:endParaRPr lang="en-US" sz="2800" dirty="0" smtClean="0"/>
          </a:p>
          <a:p>
            <a:pPr marL="457200" indent="-457200">
              <a:buFont typeface="Arial" panose="020B0604020202020204" pitchFamily="34" charset="0"/>
              <a:buChar char="•"/>
            </a:pPr>
            <a:r>
              <a:rPr lang="en-US" sz="2800" b="1" dirty="0" smtClean="0"/>
              <a:t>Internal Sources</a:t>
            </a:r>
            <a:r>
              <a:rPr lang="en-US" sz="2800" dirty="0" smtClean="0"/>
              <a:t> – The owners generated the funds within the organization. The example for this reference includes selling off assets and retained earnings, etc.</a:t>
            </a:r>
          </a:p>
          <a:p>
            <a:pPr marL="457200" indent="-457200">
              <a:buFont typeface="Arial" panose="020B0604020202020204" pitchFamily="34" charset="0"/>
              <a:buChar char="•"/>
            </a:pPr>
            <a:r>
              <a:rPr lang="en-US" sz="2800" b="1" dirty="0" smtClean="0"/>
              <a:t>External Source</a:t>
            </a:r>
            <a:r>
              <a:rPr lang="en-US" sz="2800" dirty="0" smtClean="0"/>
              <a:t> – The fund is arranged from outside the business. For instance, issuance of equity shares to public, debentures, commercial banks loan, etc.</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FFFF00"/>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24536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There are several external methods a business can use, including family and friends, bank loans and overdrafts, venture capitalists and business angels, new partners, share issue, trade credit, leasing, hire purchase, and government grants.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11</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solidFill>
            <a:schemeClr val="tx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bg2">
                    <a:lumMod val="75000"/>
                    <a:lumOff val="25000"/>
                  </a:schemeClr>
                </a:solidFill>
              </a:rPr>
              <a:t>.org</a:t>
            </a:r>
            <a:endParaRPr lang="en-US" sz="5400" b="1" dirty="0">
              <a:solidFill>
                <a:schemeClr val="bg2">
                  <a:lumMod val="75000"/>
                  <a:lumOff val="25000"/>
                </a:schemeClr>
              </a:solidFill>
            </a:endParaRPr>
          </a:p>
        </p:txBody>
      </p:sp>
    </p:spTree>
    <p:extLst>
      <p:ext uri="{BB962C8B-B14F-4D97-AF65-F5344CB8AC3E}">
        <p14:creationId xmlns:p14="http://schemas.microsoft.com/office/powerpoint/2010/main" val="2457127085"/>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rgbClr val="FFFF00"/>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Sources of Finances</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FFFF00"/>
                </a:solidFill>
                <a:latin typeface="Times New Roman" panose="02020603050405020304" pitchFamily="18" charset="0"/>
                <a:cs typeface="Times New Roman" panose="02020603050405020304" pitchFamily="18" charset="0"/>
              </a:rPr>
              <a:t>Definition</a:t>
            </a:r>
            <a:endParaRPr lang="en-US" altLang="en-US" sz="3600" b="1" dirty="0">
              <a:solidFill>
                <a:srgbClr val="FFFF00"/>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Business finance is the funds required to establish, operate business activities, and expand in the future.</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pic>
        <p:nvPicPr>
          <p:cNvPr id="2" name="Picture 1" descr="Sources-of-Finance-Wikipedia-of-Finance-Source-of-Funds"/>
          <p:cNvPicPr>
            <a:picLocks noChangeAspect="1"/>
          </p:cNvPicPr>
          <p:nvPr/>
        </p:nvPicPr>
        <p:blipFill>
          <a:blip r:embed="rId3"/>
          <a:srcRect t="7091"/>
          <a:stretch>
            <a:fillRect/>
          </a:stretch>
        </p:blipFill>
        <p:spPr>
          <a:xfrm>
            <a:off x="1676400" y="3048000"/>
            <a:ext cx="5306695" cy="380301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rgbClr val="FFFF00"/>
                </a:solidFill>
                <a:latin typeface="Times New Roman" panose="02020603050405020304" pitchFamily="18" charset="0"/>
                <a:cs typeface="Times New Roman" panose="02020603050405020304" pitchFamily="18" charset="0"/>
              </a:rPr>
              <a:t>Introduction</a:t>
            </a:r>
            <a:endParaRPr lang="en-US" altLang="en-US" b="1" dirty="0">
              <a:solidFill>
                <a:srgbClr val="FFFF00"/>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85800" y="16002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Funds are specifically required various purchase type of tangible assets such as furniture, machinery, buildings, offices, factories, or intangible assets like patents, technical expertise, and trademarks, etc.</a:t>
            </a:r>
          </a:p>
          <a:p>
            <a:r>
              <a:rPr lang="en-US" sz="2800" dirty="0" smtClean="0"/>
              <a:t>Apart from the assets mentioned above, other things that require funding are the day-to-day operational activities of a business. This activity includes purchasing raw materials, paying salaries, bills, collecting money from clients, etc.</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Sources-of-Finance"/>
          <p:cNvPicPr>
            <a:picLocks noChangeAspect="1"/>
          </p:cNvPicPr>
          <p:nvPr/>
        </p:nvPicPr>
        <p:blipFill>
          <a:blip r:embed="rId3"/>
          <a:stretch>
            <a:fillRect/>
          </a:stretch>
        </p:blipFill>
        <p:spPr>
          <a:xfrm>
            <a:off x="228600" y="228600"/>
            <a:ext cx="8784590" cy="648906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FF00"/>
                </a:solidFill>
                <a:latin typeface="Times New Roman" panose="02020603050405020304" pitchFamily="18" charset="0"/>
                <a:cs typeface="Times New Roman" panose="02020603050405020304" pitchFamily="18" charset="0"/>
              </a:rPr>
              <a:t>Sources of Finances</a:t>
            </a:r>
          </a:p>
        </p:txBody>
      </p:sp>
      <p:sp>
        <p:nvSpPr>
          <p:cNvPr id="2" name="TextBox 1"/>
          <p:cNvSpPr txBox="1"/>
          <p:nvPr/>
        </p:nvSpPr>
        <p:spPr>
          <a:xfrm>
            <a:off x="609600" y="1600200"/>
            <a:ext cx="7924800" cy="4523105"/>
          </a:xfrm>
          <a:prstGeom prst="rect">
            <a:avLst/>
          </a:prstGeom>
          <a:noFill/>
        </p:spPr>
        <p:txBody>
          <a:bodyPr wrap="square">
            <a:spAutoFit/>
          </a:bodyPr>
          <a:lstStyle/>
          <a:p>
            <a:pPr marL="0" indent="0">
              <a:buFont typeface="Arial" panose="020B0604020202020204" pitchFamily="34" charset="0"/>
              <a:buNone/>
            </a:pPr>
            <a:r>
              <a:rPr lang="en-US" sz="3200" b="1" smtClean="0"/>
              <a:t>Based on Period – The period basis is further divided into three dub-division.</a:t>
            </a:r>
          </a:p>
          <a:p>
            <a:pPr marL="514350" indent="-514350">
              <a:buFont typeface="Arial" panose="020B0604020202020204" pitchFamily="34" charset="0"/>
              <a:buChar char="•"/>
            </a:pPr>
            <a:endParaRPr lang="en-US" sz="3200" smtClean="0"/>
          </a:p>
          <a:p>
            <a:pPr marL="514350" indent="-514350">
              <a:buFont typeface="Arial" panose="020B0604020202020204" pitchFamily="34" charset="0"/>
              <a:buChar char="•"/>
            </a:pPr>
            <a:r>
              <a:rPr lang="en-US" sz="3200" b="1" smtClean="0"/>
              <a:t>Long Term Source of Finance</a:t>
            </a:r>
            <a:r>
              <a:rPr lang="en-US" sz="3200" smtClean="0"/>
              <a:t> – This long term fund is utilized for more than five years. The fund is arranged through preference and equity shares and debentures etc. and is accumulated from the capital market.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FF00"/>
                </a:solidFill>
                <a:latin typeface="Times New Roman" panose="02020603050405020304" pitchFamily="18" charset="0"/>
                <a:cs typeface="Times New Roman" panose="02020603050405020304" pitchFamily="18" charset="0"/>
              </a:rPr>
              <a:t>Sources of Finances</a:t>
            </a:r>
          </a:p>
        </p:txBody>
      </p:sp>
      <p:sp>
        <p:nvSpPr>
          <p:cNvPr id="2" name="TextBox 1"/>
          <p:cNvSpPr txBox="1"/>
          <p:nvPr/>
        </p:nvSpPr>
        <p:spPr>
          <a:xfrm>
            <a:off x="609600" y="1600200"/>
            <a:ext cx="7924800" cy="4399915"/>
          </a:xfrm>
          <a:prstGeom prst="rect">
            <a:avLst/>
          </a:prstGeom>
          <a:noFill/>
        </p:spPr>
        <p:txBody>
          <a:bodyPr wrap="square">
            <a:spAutoFit/>
          </a:bodyPr>
          <a:lstStyle/>
          <a:p>
            <a:pPr marL="457200" indent="-457200">
              <a:buFont typeface="Arial" panose="020B0604020202020204" pitchFamily="34" charset="0"/>
              <a:buChar char="•"/>
            </a:pPr>
            <a:r>
              <a:rPr lang="en-US" sz="2800" b="1" smtClean="0"/>
              <a:t>Medium Term Source of Finance – </a:t>
            </a:r>
            <a:r>
              <a:rPr lang="en-US" sz="2800" smtClean="0"/>
              <a:t>These are short term funds that last more than one year but less than five years. The source includes borrowings from a public deposit, commercial banks, commercial paper, loans from a financial institute, and lease financing, etc.</a:t>
            </a:r>
            <a:endParaRPr lang="en-US" sz="2800" b="1" smtClean="0"/>
          </a:p>
          <a:p>
            <a:pPr marL="457200" indent="-457200">
              <a:buFont typeface="Arial" panose="020B0604020202020204" pitchFamily="34" charset="0"/>
              <a:buChar char="•"/>
            </a:pPr>
            <a:r>
              <a:rPr lang="en-US" sz="2800" b="1" smtClean="0"/>
              <a:t>Short Term Source of Finance – </a:t>
            </a:r>
            <a:r>
              <a:rPr lang="en-US" sz="2800" smtClean="0"/>
              <a:t>These are funds just required for a year. Working Capital Loans from Commercial bank and trade credit etc. are a few examples of these sources.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FF00"/>
                </a:solidFill>
                <a:latin typeface="Times New Roman" panose="02020603050405020304" pitchFamily="18" charset="0"/>
                <a:cs typeface="Times New Roman" panose="02020603050405020304" pitchFamily="18" charset="0"/>
              </a:rPr>
              <a:t>Sources of Finances</a:t>
            </a:r>
          </a:p>
        </p:txBody>
      </p:sp>
      <p:sp>
        <p:nvSpPr>
          <p:cNvPr id="2" name="TextBox 1"/>
          <p:cNvSpPr txBox="1"/>
          <p:nvPr/>
        </p:nvSpPr>
        <p:spPr>
          <a:xfrm>
            <a:off x="609600" y="1600200"/>
            <a:ext cx="7924800" cy="4399915"/>
          </a:xfrm>
          <a:prstGeom prst="rect">
            <a:avLst/>
          </a:prstGeom>
          <a:noFill/>
        </p:spPr>
        <p:txBody>
          <a:bodyPr wrap="square">
            <a:spAutoFit/>
          </a:bodyPr>
          <a:lstStyle/>
          <a:p>
            <a:pPr marL="0" indent="0">
              <a:buFont typeface="Arial" panose="020B0604020202020204" pitchFamily="34" charset="0"/>
              <a:buNone/>
            </a:pPr>
            <a:r>
              <a:rPr lang="en-US" sz="2800" b="1" smtClean="0"/>
              <a:t>Based on Ownership – This sources of finance are divided into two categories.</a:t>
            </a:r>
          </a:p>
          <a:p>
            <a:pPr marL="457200" indent="-457200">
              <a:buFont typeface="Arial" panose="020B0604020202020204" pitchFamily="34" charset="0"/>
              <a:buChar char="•"/>
            </a:pPr>
            <a:endParaRPr lang="en-US" sz="2800" smtClean="0"/>
          </a:p>
          <a:p>
            <a:pPr marL="457200" indent="-457200">
              <a:buFont typeface="Arial" panose="020B0604020202020204" pitchFamily="34" charset="0"/>
              <a:buChar char="•"/>
            </a:pPr>
            <a:r>
              <a:rPr lang="en-US" sz="2800" b="1" smtClean="0"/>
              <a:t>Owner’s Fund</a:t>
            </a:r>
            <a:r>
              <a:rPr lang="en-US" sz="2800" smtClean="0"/>
              <a:t> – This fund is financed by the company owners, also known as owner’s capital. The capital is raised by issuing preference shares, retained earnings, equity shares, etc. These are for long term capital funds which form a base for owners to obtain their right to control the firm’s management and operations.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FF00"/>
                </a:solidFill>
                <a:latin typeface="Times New Roman" panose="02020603050405020304" pitchFamily="18" charset="0"/>
                <a:cs typeface="Times New Roman" panose="02020603050405020304" pitchFamily="18" charset="0"/>
              </a:rPr>
              <a:t>Sources of Finances</a:t>
            </a:r>
          </a:p>
        </p:txBody>
      </p:sp>
      <p:sp>
        <p:nvSpPr>
          <p:cNvPr id="2" name="TextBox 1"/>
          <p:cNvSpPr txBox="1"/>
          <p:nvPr/>
        </p:nvSpPr>
        <p:spPr>
          <a:xfrm>
            <a:off x="784860" y="1676400"/>
            <a:ext cx="7692390" cy="2676525"/>
          </a:xfrm>
          <a:prstGeom prst="rect">
            <a:avLst/>
          </a:prstGeom>
          <a:noFill/>
        </p:spPr>
        <p:txBody>
          <a:bodyPr wrap="square">
            <a:spAutoFit/>
          </a:bodyPr>
          <a:lstStyle/>
          <a:p>
            <a:pPr marL="0" indent="0">
              <a:buFont typeface="Arial" panose="020B0604020202020204" pitchFamily="34" charset="0"/>
              <a:buNone/>
            </a:pPr>
            <a:r>
              <a:rPr lang="en-US" sz="2800" b="1" smtClean="0"/>
              <a:t>Burrowed Funds – </a:t>
            </a:r>
            <a:r>
              <a:rPr lang="en-US" sz="2800" smtClean="0"/>
              <a:t>These are the funds accumulated with the help of borrowings or loans for a particular period of time. This source of fund is the most common and popular amongst the businesses. For example, loans from commercial banks and other financial institutions.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eme30">
  <a:themeElements>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fontScheme name="Blueprint">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ahoma"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ahoma" pitchFamily="34" charset="0"/>
            <a:ea typeface="宋体" pitchFamily="2" charset="-122"/>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560</Words>
  <Application>Microsoft Office PowerPoint</Application>
  <PresentationFormat>On-screen Show (4:3)</PresentationFormat>
  <Paragraphs>145</Paragraphs>
  <Slides>12</Slides>
  <Notes>11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7_SEPDPO</vt:lpstr>
      <vt:lpstr>Theme30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902</cp:revision>
  <cp:lastPrinted>2014-09-05T11:57:00Z</cp:lastPrinted>
  <dcterms:created xsi:type="dcterms:W3CDTF">2014-04-08T13:15:00Z</dcterms:created>
  <dcterms:modified xsi:type="dcterms:W3CDTF">2022-11-18T13:48:47Z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462BB46FCCD54435A09A868928D9DAE8</vt:lpwstr>
  </property>
  <property fmtid="{D5CDD505-2E9C-101B-9397-08002B2CF9AE}" pid="3" name="KSOProductBuildVer">
    <vt:lpwstr>1033-11.2.0.11380</vt:lpwstr>
  </property>
</Properties>
</file>