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16"/>
  </p:notesMasterIdLst>
  <p:handoutMasterIdLst>
    <p:handoutMasterId r:id="rId17"/>
  </p:handoutMasterIdLst>
  <p:sldIdLst>
    <p:sldId id="422" r:id="rId3"/>
    <p:sldId id="322" r:id="rId4"/>
    <p:sldId id="324" r:id="rId5"/>
    <p:sldId id="362" r:id="rId6"/>
    <p:sldId id="361" r:id="rId7"/>
    <p:sldId id="325" r:id="rId8"/>
    <p:sldId id="418" r:id="rId9"/>
    <p:sldId id="419" r:id="rId10"/>
    <p:sldId id="420" r:id="rId11"/>
    <p:sldId id="397" r:id="rId12"/>
    <p:sldId id="421" r:id="rId13"/>
    <p:sldId id="351" r:id="rId14"/>
    <p:sldId id="423" r:id="rId1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28"/>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0.xml"/><Relationship Id="rId1"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11/30/2022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3801004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12948103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4213AF-26F6-41FA-8D85-E2C5388D6E58}" type="datetimeFigureOut">
              <a:rPr lang="en-US" smtClean="0"/>
              <a:t>11/30/2022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mb/>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overrideClrMapping bg1="lt1" tx1="dk1" bg2="lt2" tx2="dk2" accent1="accent1" accent2="accent2" accent3="accent3" accent4="accent4" accent5="accent5" accent6="accent6" hlink="hlink" folHlink="folHlink"/>
  </p:clrMapOvr>
  <p:transition spd="slow">
    <p:comb/>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44213AF-26F6-41FA-8D85-E2C5388D6E58}" type="datetimeFigureOut">
              <a:rPr lang="en-US" smtClean="0"/>
              <a:t>11/30/2022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5BBC35B-A44B-4119-B8DA-DE9E3DFADA20}" type="slidenum">
              <a:rPr kumimoji="0" lang="en-US" smtClean="0"/>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9">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44213AF-26F6-41FA-8D85-E2C5388D6E58}" type="datetimeFigureOut">
              <a:rPr lang="en-US" smtClean="0"/>
              <a:t>11/30/2022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ransition spd="slow">
    <p:comb/>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381000" y="5921514"/>
            <a:ext cx="9137260"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a:t>
            </a:r>
            <a:r>
              <a:rPr lang="en-US" sz="2000" b="1" dirty="0" smtClean="0">
                <a:solidFill>
                  <a:schemeClr val="bg1"/>
                </a:solidFill>
                <a:latin typeface="+mn-lt"/>
                <a:cs typeface="Times New Roman" pitchFamily="18" charset="0"/>
              </a:rPr>
              <a:t>Studymafia.org               </a:t>
            </a:r>
            <a:endParaRPr lang="en-US" sz="2000" b="1" dirty="0">
              <a:solidFill>
                <a:schemeClr val="bg1"/>
              </a:solidFill>
              <a:latin typeface="+mn-lt"/>
              <a:cs typeface="Times New Roman" pitchFamily="18" charset="0"/>
            </a:endParaRPr>
          </a:p>
        </p:txBody>
      </p:sp>
      <p:sp>
        <p:nvSpPr>
          <p:cNvPr id="8" name="Rectangle 7"/>
          <p:cNvSpPr/>
          <p:nvPr/>
        </p:nvSpPr>
        <p:spPr>
          <a:xfrm>
            <a:off x="990600" y="2108537"/>
            <a:ext cx="8458200" cy="1754326"/>
          </a:xfrm>
          <a:prstGeom prst="rect">
            <a:avLst/>
          </a:prstGeom>
          <a:noFill/>
        </p:spPr>
        <p:txBody>
          <a:bodyPr wrap="square">
            <a:spAutoFit/>
          </a:bodyPr>
          <a:lstStyle/>
          <a:p>
            <a:pPr algn="ctr" fontAlgn="auto">
              <a:spcBef>
                <a:spcPts val="0"/>
              </a:spcBef>
              <a:spcAft>
                <a:spcPts val="0"/>
              </a:spcAft>
              <a:defRPr/>
            </a:pPr>
            <a:r>
              <a:rPr lang="en-US" altLang="en-US" sz="5400" b="1" dirty="0" smtClean="0">
                <a:solidFill>
                  <a:srgbClr val="7030A0"/>
                </a:solidFill>
                <a:latin typeface="Times New Roman" pitchFamily="18" charset="0"/>
                <a:cs typeface="Times New Roman" pitchFamily="18" charset="0"/>
              </a:rPr>
              <a:t>Respiration</a:t>
            </a:r>
          </a:p>
          <a:p>
            <a:pPr algn="ctr" fontAlgn="auto">
              <a:spcBef>
                <a:spcPts val="0"/>
              </a:spcBef>
              <a:spcAft>
                <a:spcPts val="0"/>
              </a:spcAft>
              <a:defRPr/>
            </a:pPr>
            <a:r>
              <a:rPr lang="en-US" altLang="en-US" sz="5400" b="1" dirty="0" smtClean="0">
                <a:solidFill>
                  <a:srgbClr val="002060"/>
                </a:solidFill>
                <a:latin typeface="Times New Roman" pitchFamily="18" charset="0"/>
                <a:cs typeface="Times New Roman" pitchFamily="18" charset="0"/>
              </a:rPr>
              <a:t> </a:t>
            </a:r>
            <a:r>
              <a:rPr lang="en-US" altLang="en-US" sz="5400" b="1" dirty="0" smtClean="0">
                <a:solidFill>
                  <a:schemeClr val="accent2">
                    <a:lumMod val="75000"/>
                  </a:schemeClr>
                </a:solidFill>
                <a:latin typeface="Times New Roman" pitchFamily="18" charset="0"/>
                <a:cs typeface="Times New Roman" pitchFamily="18" charset="0"/>
              </a:rPr>
              <a:t>Regulation</a:t>
            </a:r>
            <a:endParaRPr lang="en-US" sz="5400" b="1" spc="300" dirty="0">
              <a:ln w="11430" cmpd="sng">
                <a:solidFill>
                  <a:schemeClr val="accent1">
                    <a:tint val="10000"/>
                  </a:schemeClr>
                </a:solidFill>
                <a:prstDash val="solid"/>
                <a:miter lim="800000"/>
              </a:ln>
              <a:solidFill>
                <a:schemeClr val="accent2">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938798165"/>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a:t>
            </a:r>
            <a:r>
              <a:rPr lang="en-IN" altLang="en-US" sz="3600" b="1" dirty="0" smtClean="0">
                <a:solidFill>
                  <a:schemeClr val="accent2"/>
                </a:solidFill>
                <a:latin typeface="Times New Roman" panose="02020603050405020304" pitchFamily="18" charset="0"/>
                <a:cs typeface="Times New Roman" panose="02020603050405020304" pitchFamily="18" charset="0"/>
              </a:rPr>
              <a:t>R</a:t>
            </a:r>
            <a:r>
              <a:rPr lang="en-US" altLang="en-US" sz="3600" b="1" dirty="0" smtClean="0">
                <a:solidFill>
                  <a:schemeClr val="accent2"/>
                </a:solidFill>
                <a:latin typeface="Times New Roman" panose="02020603050405020304" pitchFamily="18" charset="0"/>
                <a:cs typeface="Times New Roman" panose="02020603050405020304" pitchFamily="18" charset="0"/>
              </a:rPr>
              <a:t>espiratory </a:t>
            </a:r>
            <a:r>
              <a:rPr lang="en-IN" altLang="en-US" sz="3600" b="1" dirty="0" smtClean="0">
                <a:solidFill>
                  <a:schemeClr val="accent2"/>
                </a:solidFill>
                <a:latin typeface="Times New Roman" panose="02020603050405020304" pitchFamily="18" charset="0"/>
                <a:cs typeface="Times New Roman" panose="02020603050405020304" pitchFamily="18" charset="0"/>
              </a:rPr>
              <a:t>R</a:t>
            </a:r>
            <a:r>
              <a:rPr lang="en-US" altLang="en-US" sz="3600" b="1" dirty="0" smtClean="0">
                <a:solidFill>
                  <a:schemeClr val="accent2"/>
                </a:solidFill>
                <a:latin typeface="Times New Roman" panose="02020603050405020304" pitchFamily="18" charset="0"/>
                <a:cs typeface="Times New Roman" panose="02020603050405020304" pitchFamily="18" charset="0"/>
              </a:rPr>
              <a:t>egulations</a:t>
            </a:r>
          </a:p>
        </p:txBody>
      </p:sp>
      <p:sp>
        <p:nvSpPr>
          <p:cNvPr id="2" name="TextBox 1"/>
          <p:cNvSpPr txBox="1"/>
          <p:nvPr/>
        </p:nvSpPr>
        <p:spPr>
          <a:xfrm>
            <a:off x="609600" y="1676400"/>
            <a:ext cx="7696200" cy="4276725"/>
          </a:xfrm>
          <a:prstGeom prst="rect">
            <a:avLst/>
          </a:prstGeom>
          <a:noFill/>
        </p:spPr>
        <p:txBody>
          <a:bodyPr wrap="square">
            <a:spAutoFit/>
          </a:bodyPr>
          <a:lstStyle/>
          <a:p>
            <a:pPr marL="0" indent="0">
              <a:buFont typeface="Arial" panose="020B0604020202020204" pitchFamily="34" charset="0"/>
              <a:buNone/>
            </a:pPr>
            <a:r>
              <a:rPr lang="en-US" sz="3200" b="1" dirty="0" smtClean="0"/>
              <a:t>Neural regulation</a:t>
            </a:r>
          </a:p>
          <a:p>
            <a:pPr marL="514350" indent="-514350">
              <a:buFont typeface="Arial" panose="020B0604020202020204" pitchFamily="34" charset="0"/>
              <a:buChar char="•"/>
            </a:pPr>
            <a:r>
              <a:rPr lang="en-US" sz="3000" dirty="0" smtClean="0"/>
              <a:t>The respiratory rhythm is regulated by respiratory centres, which is composed of group neurons located in the hind part of the brain. </a:t>
            </a:r>
          </a:p>
          <a:p>
            <a:pPr marL="514350" indent="-514350">
              <a:buFont typeface="Arial" panose="020B0604020202020204" pitchFamily="34" charset="0"/>
              <a:buChar char="•"/>
            </a:pPr>
            <a:r>
              <a:rPr lang="en-US" sz="3000" dirty="0" smtClean="0"/>
              <a:t>The rate and depth of breathing is regulated by these respiratory centres. There are two regions in the brain which mainly regulate respiration.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a:t>
            </a:r>
            <a:r>
              <a:rPr lang="en-IN" altLang="en-US" sz="3600" b="1" dirty="0" smtClean="0">
                <a:solidFill>
                  <a:schemeClr val="accent2"/>
                </a:solidFill>
                <a:latin typeface="Times New Roman" panose="02020603050405020304" pitchFamily="18" charset="0"/>
                <a:cs typeface="Times New Roman" panose="02020603050405020304" pitchFamily="18" charset="0"/>
              </a:rPr>
              <a:t>R</a:t>
            </a:r>
            <a:r>
              <a:rPr lang="en-US" altLang="en-US" sz="3600" b="1" dirty="0" smtClean="0">
                <a:solidFill>
                  <a:schemeClr val="accent2"/>
                </a:solidFill>
                <a:latin typeface="Times New Roman" panose="02020603050405020304" pitchFamily="18" charset="0"/>
                <a:cs typeface="Times New Roman" panose="02020603050405020304" pitchFamily="18" charset="0"/>
              </a:rPr>
              <a:t>espiratory </a:t>
            </a:r>
            <a:r>
              <a:rPr lang="en-IN" altLang="en-US" sz="3600" b="1" dirty="0" smtClean="0">
                <a:solidFill>
                  <a:schemeClr val="accent2"/>
                </a:solidFill>
                <a:latin typeface="Times New Roman" panose="02020603050405020304" pitchFamily="18" charset="0"/>
                <a:cs typeface="Times New Roman" panose="02020603050405020304" pitchFamily="18" charset="0"/>
              </a:rPr>
              <a:t>R</a:t>
            </a:r>
            <a:r>
              <a:rPr lang="en-US" altLang="en-US" sz="3600" b="1" dirty="0" smtClean="0">
                <a:solidFill>
                  <a:schemeClr val="accent2"/>
                </a:solidFill>
                <a:latin typeface="Times New Roman" panose="02020603050405020304" pitchFamily="18" charset="0"/>
                <a:cs typeface="Times New Roman" panose="02020603050405020304" pitchFamily="18" charset="0"/>
              </a:rPr>
              <a:t>egulations</a:t>
            </a:r>
          </a:p>
        </p:txBody>
      </p:sp>
      <p:sp>
        <p:nvSpPr>
          <p:cNvPr id="2" name="TextBox 1"/>
          <p:cNvSpPr txBox="1"/>
          <p:nvPr/>
        </p:nvSpPr>
        <p:spPr>
          <a:xfrm>
            <a:off x="609600" y="1447800"/>
            <a:ext cx="8127365" cy="4276725"/>
          </a:xfrm>
          <a:prstGeom prst="rect">
            <a:avLst/>
          </a:prstGeom>
          <a:noFill/>
        </p:spPr>
        <p:txBody>
          <a:bodyPr wrap="square">
            <a:spAutoFit/>
          </a:bodyPr>
          <a:lstStyle/>
          <a:p>
            <a:pPr marL="0" indent="0">
              <a:buFont typeface="Arial" panose="020B0604020202020204" pitchFamily="34" charset="0"/>
              <a:buNone/>
            </a:pPr>
            <a:r>
              <a:rPr lang="en-US" sz="3200" b="1" dirty="0" smtClean="0"/>
              <a:t>Chemical regulation</a:t>
            </a:r>
          </a:p>
          <a:p>
            <a:pPr marL="457200" indent="-457200">
              <a:buFont typeface="Arial" panose="020B0604020202020204" pitchFamily="34" charset="0"/>
              <a:buChar char="•"/>
            </a:pPr>
            <a:r>
              <a:rPr lang="en-US" sz="3000" dirty="0" smtClean="0"/>
              <a:t>Centres associated with chemical regulation of respiration</a:t>
            </a:r>
            <a:r>
              <a:rPr lang="en-IN" altLang="en-US" sz="3000" dirty="0" smtClean="0"/>
              <a:t>. These are present in the medullary oblongata region around the inspiratory centre. </a:t>
            </a:r>
          </a:p>
          <a:p>
            <a:pPr marL="457200" indent="-457200">
              <a:buFont typeface="Arial" panose="020B0604020202020204" pitchFamily="34" charset="0"/>
              <a:buChar char="•"/>
            </a:pPr>
            <a:r>
              <a:rPr lang="en-IN" altLang="en-US" sz="3000" dirty="0" smtClean="0"/>
              <a:t>This area is sensitive to pCO2 and H+ ions concentration. Hence an increase in pCO2 and H+ ions activate these receptors, which in turn activate respiratory rhythm centre or the inspiratory centre.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67652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The regulation of breathing is dependent on the complex interaction of three components of the respiratory system: 1) the control centers, 2) the sensors, and 3) the effector organs. The control centers reside in the brainstem and are responsible for the automaticity of breathing.</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2848233279"/>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Components in Regulation of Respiration  </a:t>
            </a: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Types of Respiration </a:t>
            </a:r>
            <a:r>
              <a:rPr lang="en-IN" altLang="en-US" sz="2600" dirty="0" smtClean="0">
                <a:solidFill>
                  <a:schemeClr val="tx1"/>
                </a:solidFill>
                <a:latin typeface="Times New Roman" panose="02020603050405020304" pitchFamily="18" charset="0"/>
                <a:cs typeface="Times New Roman" panose="02020603050405020304" pitchFamily="18" charset="0"/>
                <a:sym typeface="+mn-ea"/>
              </a:rPr>
              <a:t>Regulation</a:t>
            </a:r>
            <a:endParaRPr lang="en-US" altLang="en-US" sz="2600" b="1" dirty="0" smtClean="0">
              <a:solidFill>
                <a:schemeClr val="accent2"/>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603375"/>
            <a:ext cx="343471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Breathing is an involuntary (not under our control) process. It is the process of exchange of oxygen from the atmosphere with carbon dioxide produced by the cells.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pasted image 0"/>
          <p:cNvPicPr>
            <a:picLocks noChangeAspect="1"/>
          </p:cNvPicPr>
          <p:nvPr/>
        </p:nvPicPr>
        <p:blipFill>
          <a:blip r:embed="rId3"/>
          <a:srcRect t="-2180" r="32562"/>
          <a:stretch>
            <a:fillRect/>
          </a:stretch>
        </p:blipFill>
        <p:spPr>
          <a:xfrm>
            <a:off x="4267200" y="1833880"/>
            <a:ext cx="4239895" cy="389699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A normal adult human breaths 12 -16 times/min and infant breaths about 44 times/min.</a:t>
            </a:r>
          </a:p>
          <a:p>
            <a:r>
              <a:rPr lang="en-US" sz="3000" dirty="0" smtClean="0"/>
              <a:t>You know humans have the ability to regulate breathing rate according to the needs of the body. This regulation of respiration involves both neural and chemical control. </a:t>
            </a:r>
          </a:p>
          <a:p>
            <a:endParaRPr lang="en-US" sz="3000" dirty="0" smtClean="0"/>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277-1"/>
          <p:cNvPicPr>
            <a:picLocks noChangeAspect="1"/>
          </p:cNvPicPr>
          <p:nvPr/>
        </p:nvPicPr>
        <p:blipFill>
          <a:blip r:embed="rId3"/>
          <a:stretch>
            <a:fillRect/>
          </a:stretch>
        </p:blipFill>
        <p:spPr>
          <a:xfrm>
            <a:off x="1143000" y="762000"/>
            <a:ext cx="7209790" cy="489140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Components in Regulation of Respiration</a:t>
            </a:r>
            <a:r>
              <a:rPr lang="en-US" altLang="en-US" sz="3600" b="1" dirty="0" smtClean="0">
                <a:solidFill>
                  <a:schemeClr val="accent2"/>
                </a:solidFill>
                <a:latin typeface="Times New Roman" panose="02020603050405020304" pitchFamily="18" charset="0"/>
                <a:cs typeface="Times New Roman" panose="02020603050405020304" pitchFamily="18" charset="0"/>
              </a:rPr>
              <a:t>  </a:t>
            </a:r>
          </a:p>
        </p:txBody>
      </p:sp>
      <p:sp>
        <p:nvSpPr>
          <p:cNvPr id="2" name="TextBox 1"/>
          <p:cNvSpPr txBox="1"/>
          <p:nvPr/>
        </p:nvSpPr>
        <p:spPr>
          <a:xfrm>
            <a:off x="609600" y="16002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Control centres</a:t>
            </a:r>
          </a:p>
          <a:p>
            <a:pPr marL="514350" indent="-514350">
              <a:buFont typeface="Arial" panose="020B0604020202020204" pitchFamily="34" charset="0"/>
              <a:buChar char="•"/>
            </a:pPr>
            <a:r>
              <a:rPr lang="en-US" sz="3200" smtClean="0"/>
              <a:t>These are present in the brain stem (pons varolii and the medulla oblongata) and are responsible for the automaticity of breathing. Input for these centres comes from the higher brain centres to produce the required voluntary breathing efforts.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Components in </a:t>
            </a:r>
            <a:r>
              <a:rPr lang="en-US" altLang="en-US" sz="3600" b="1" dirty="0" smtClean="0">
                <a:solidFill>
                  <a:schemeClr val="accent2"/>
                </a:solidFill>
                <a:latin typeface="Times New Roman" panose="02020603050405020304" pitchFamily="18" charset="0"/>
                <a:cs typeface="Times New Roman" panose="02020603050405020304" pitchFamily="18" charset="0"/>
              </a:rPr>
              <a:t>Regulation of Respiration    </a:t>
            </a:r>
          </a:p>
        </p:txBody>
      </p:sp>
      <p:sp>
        <p:nvSpPr>
          <p:cNvPr id="2" name="TextBox 1"/>
          <p:cNvSpPr txBox="1"/>
          <p:nvPr/>
        </p:nvSpPr>
        <p:spPr>
          <a:xfrm>
            <a:off x="609600" y="16002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Chemoreceptors</a:t>
            </a:r>
          </a:p>
          <a:p>
            <a:pPr marL="457200" indent="-457200">
              <a:buFont typeface="Arial" panose="020B0604020202020204" pitchFamily="34" charset="0"/>
              <a:buChar char="•"/>
            </a:pPr>
            <a:r>
              <a:rPr lang="en-US" sz="3200" smtClean="0"/>
              <a:t>The chemoreceptors respond to changes in the blood carbon dioxide, oxygen, and hydrogen ion concentration by sending impulses to the control centres. This will alter the breathing pattern by affecting the effector organs.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Components in </a:t>
            </a:r>
            <a:r>
              <a:rPr lang="en-US" altLang="en-US" sz="3600" b="1" dirty="0" smtClean="0">
                <a:solidFill>
                  <a:schemeClr val="accent2"/>
                </a:solidFill>
                <a:latin typeface="Times New Roman" panose="02020603050405020304" pitchFamily="18" charset="0"/>
                <a:cs typeface="Times New Roman" panose="02020603050405020304" pitchFamily="18" charset="0"/>
              </a:rPr>
              <a:t>Regulation of Respiration    </a:t>
            </a:r>
          </a:p>
        </p:txBody>
      </p:sp>
      <p:sp>
        <p:nvSpPr>
          <p:cNvPr id="2" name="TextBox 1"/>
          <p:cNvSpPr txBox="1"/>
          <p:nvPr/>
        </p:nvSpPr>
        <p:spPr>
          <a:xfrm>
            <a:off x="609600" y="16002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Sensors</a:t>
            </a:r>
          </a:p>
          <a:p>
            <a:pPr marL="457200" indent="-457200">
              <a:buFont typeface="Arial" panose="020B0604020202020204" pitchFamily="34" charset="0"/>
              <a:buChar char="•"/>
            </a:pPr>
            <a:r>
              <a:rPr lang="en-US" sz="3200" smtClean="0"/>
              <a:t>These include chemoreceptors and sensory receptors.</a:t>
            </a:r>
          </a:p>
          <a:p>
            <a:pPr marL="457200" indent="-457200">
              <a:buFont typeface="Arial" panose="020B0604020202020204" pitchFamily="34" charset="0"/>
              <a:buNone/>
            </a:pPr>
            <a:r>
              <a:rPr lang="en-US" sz="3200" b="1" smtClean="0"/>
              <a:t>Sensory receptors</a:t>
            </a:r>
          </a:p>
          <a:p>
            <a:pPr marL="457200" indent="-457200">
              <a:buFont typeface="Arial" panose="020B0604020202020204" pitchFamily="34" charset="0"/>
              <a:buChar char="•"/>
            </a:pPr>
            <a:r>
              <a:rPr lang="en-US" sz="3200" smtClean="0"/>
              <a:t>The sensory receptors are located in the upper and lower airways, the lung, and the muscles of respiration.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Components in </a:t>
            </a:r>
            <a:r>
              <a:rPr lang="en-US" altLang="en-US" sz="3600" b="1" dirty="0" smtClean="0">
                <a:solidFill>
                  <a:schemeClr val="accent2"/>
                </a:solidFill>
                <a:latin typeface="Times New Roman" panose="02020603050405020304" pitchFamily="18" charset="0"/>
                <a:cs typeface="Times New Roman" panose="02020603050405020304" pitchFamily="18" charset="0"/>
              </a:rPr>
              <a:t>Regulation of Respiration    </a:t>
            </a:r>
          </a:p>
        </p:txBody>
      </p:sp>
      <p:sp>
        <p:nvSpPr>
          <p:cNvPr id="2" name="TextBox 1"/>
          <p:cNvSpPr txBox="1"/>
          <p:nvPr/>
        </p:nvSpPr>
        <p:spPr>
          <a:xfrm>
            <a:off x="609600" y="1600200"/>
            <a:ext cx="7924800" cy="3046095"/>
          </a:xfrm>
          <a:prstGeom prst="rect">
            <a:avLst/>
          </a:prstGeom>
          <a:noFill/>
        </p:spPr>
        <p:txBody>
          <a:bodyPr wrap="square">
            <a:spAutoFit/>
          </a:bodyPr>
          <a:lstStyle/>
          <a:p>
            <a:pPr marL="0" indent="0">
              <a:buFont typeface="Arial" panose="020B0604020202020204" pitchFamily="34" charset="0"/>
              <a:buNone/>
            </a:pPr>
            <a:r>
              <a:rPr lang="en-US" sz="3200" b="1" smtClean="0"/>
              <a:t>Effector organs</a:t>
            </a:r>
          </a:p>
          <a:p>
            <a:pPr marL="457200" indent="-457200">
              <a:buFont typeface="Arial" panose="020B0604020202020204" pitchFamily="34" charset="0"/>
              <a:buChar char="•"/>
            </a:pPr>
            <a:r>
              <a:rPr lang="en-US" sz="3200" smtClean="0"/>
              <a:t>This includes the respiratory muscles like the diaphragm, the rib cage muscles (external intercostal muscles and internal intercostal muscles) and the abdominal muscles.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500</Words>
  <Application>Microsoft Office PowerPoint</Application>
  <PresentationFormat>On-screen Show (4:3)</PresentationFormat>
  <Paragraphs>163</Paragraphs>
  <Slides>13</Slides>
  <Notes>12</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7_SEPDPO</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905</cp:revision>
  <cp:lastPrinted>2014-09-05T11:57:00Z</cp:lastPrinted>
  <dcterms:created xsi:type="dcterms:W3CDTF">2014-04-08T13:15:00Z</dcterms:created>
  <dcterms:modified xsi:type="dcterms:W3CDTF">2022-11-30T12:25:04Z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BF2336C742FE478A80886A559DB0F03D</vt:lpwstr>
  </property>
  <property fmtid="{D5CDD505-2E9C-101B-9397-08002B2CF9AE}" pid="3" name="KSOProductBuildVer">
    <vt:lpwstr>1033-11.2.0.11417</vt:lpwstr>
  </property>
</Properties>
</file>