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8"/>
  </p:notesMasterIdLst>
  <p:handoutMasterIdLst>
    <p:handoutMasterId r:id="rId29"/>
  </p:handoutMasterIdLst>
  <p:sldIdLst>
    <p:sldId id="431" r:id="rId3"/>
    <p:sldId id="322" r:id="rId4"/>
    <p:sldId id="324" r:id="rId5"/>
    <p:sldId id="362" r:id="rId6"/>
    <p:sldId id="361" r:id="rId7"/>
    <p:sldId id="325" r:id="rId8"/>
    <p:sldId id="418" r:id="rId9"/>
    <p:sldId id="419" r:id="rId10"/>
    <p:sldId id="397" r:id="rId11"/>
    <p:sldId id="420" r:id="rId12"/>
    <p:sldId id="421" r:id="rId13"/>
    <p:sldId id="422" r:id="rId14"/>
    <p:sldId id="398" r:id="rId15"/>
    <p:sldId id="423" r:id="rId16"/>
    <p:sldId id="424" r:id="rId17"/>
    <p:sldId id="425" r:id="rId18"/>
    <p:sldId id="399" r:id="rId19"/>
    <p:sldId id="426" r:id="rId20"/>
    <p:sldId id="427" r:id="rId21"/>
    <p:sldId id="407" r:id="rId22"/>
    <p:sldId id="428" r:id="rId23"/>
    <p:sldId id="429" r:id="rId24"/>
    <p:sldId id="430" r:id="rId25"/>
    <p:sldId id="351" r:id="rId26"/>
    <p:sldId id="432" r:id="rId2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77728" autoAdjust="0"/>
  </p:normalViewPr>
  <p:slideViewPr>
    <p:cSldViewPr>
      <p:cViewPr>
        <p:scale>
          <a:sx n="51" d="100"/>
          <a:sy n="51" d="100"/>
        </p:scale>
        <p:origin x="-1548" y="-460"/>
      </p:cViewPr>
      <p:guideLst>
        <p:guide orient="horz" pos="2136"/>
        <p:guide pos="2917"/>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slide" Target="slides/slide9.xml"/><Relationship Id="rId1" Type="http://schemas.openxmlformats.org/officeDocument/2006/relationships/slide" Target="slides/slide6.xml"/><Relationship Id="rId6" Type="http://schemas.openxmlformats.org/officeDocument/2006/relationships/slide" Target="slides/slide24.xml"/><Relationship Id="rId5" Type="http://schemas.openxmlformats.org/officeDocument/2006/relationships/slide" Target="slides/slide20.xml"/><Relationship Id="rId4" Type="http://schemas.openxmlformats.org/officeDocument/2006/relationships/slide" Target="slides/slide1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11/20/2022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2262798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11/20/2022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1215158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11/20/2022</a:t>
            </a:fld>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11/20/2022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11/20/2022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11/20/2022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135"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544213AF-26F6-41FA-8D85-E2C5388D6E58}" type="datetimeFigureOut">
              <a:rPr lang="en-US" smtClean="0"/>
              <a:t>11/20/2022</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transition spd="slow">
    <p:comb/>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11/20/2022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4213AF-26F6-41FA-8D85-E2C5388D6E58}" type="datetimeFigureOut">
              <a:rPr lang="en-US" smtClean="0"/>
              <a:t>11/20/2022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overrideClrMapping bg1="lt1" tx1="dk1" bg2="lt2" tx2="dk2" accent1="accent1" accent2="accent2" accent3="accent3" accent4="accent4" accent5="accent5" accent6="accent6" hlink="hlink" folHlink="folHlink"/>
  </p:clrMapOvr>
  <p:transition spd="slow">
    <p:comb/>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44213AF-26F6-41FA-8D85-E2C5388D6E58}" type="datetimeFigureOut">
              <a:rPr lang="en-US" smtClean="0"/>
              <a:t>11/20/2022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415"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544213AF-26F6-41FA-8D85-E2C5388D6E58}" type="datetimeFigureOut">
              <a:rPr lang="en-US" smtClean="0"/>
              <a:t>11/20/2022</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D5BBC35B-A44B-4119-B8DA-DE9E3DFADA20}" type="slidenum">
              <a:rPr kumimoji="0" lang="en-US" smtClean="0"/>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t>11/20/2022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t>11/20/2022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theme" Target="../theme/theme2.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19" Type="http://schemas.openxmlformats.org/officeDocument/2006/relationships/image" Target="../media/image2.jpeg"/><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p:nvPr/>
        </p:nvSpPr>
        <p:spPr bwMode="auto">
          <a:xfrm>
            <a:off x="-6042" y="5791253"/>
            <a:ext cx="3402314" cy="1080868"/>
          </a:xfrm>
          <a:prstGeom prst="rtTriangle">
            <a:avLst/>
          </a:prstGeom>
          <a:blipFill>
            <a:blip r:embed="rId19">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544213AF-26F6-41FA-8D85-E2C5388D6E58}" type="datetimeFigureOut">
              <a:rPr lang="en-US" smtClean="0"/>
              <a:t>11/20/2022</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Lst>
  <p:transition spd="slow">
    <p:comb/>
  </p:transition>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5905" algn="l" rtl="0" eaLnBrk="1" latinLnBrk="0" hangingPunct="1">
        <a:spcBef>
          <a:spcPts val="400"/>
        </a:spcBef>
        <a:spcAft>
          <a:spcPts val="0"/>
        </a:spcAft>
        <a:buClr>
          <a:schemeClr val="accent1"/>
        </a:buClr>
        <a:buSzPct val="68000"/>
        <a:buFont typeface="Wingdings 3" panose="05040102010807070707"/>
        <a:buChar char=""/>
        <a:defRPr kumimoji="0" sz="2700" kern="1200">
          <a:solidFill>
            <a:schemeClr val="tx1"/>
          </a:solidFill>
          <a:latin typeface="+mn-lt"/>
          <a:ea typeface="+mn-ea"/>
          <a:cs typeface="+mn-cs"/>
        </a:defRPr>
      </a:lvl1pPr>
      <a:lvl2pPr marL="621665" indent="-228600" algn="l" rtl="0" eaLnBrk="1" latinLnBrk="0" hangingPunct="1">
        <a:spcBef>
          <a:spcPts val="325"/>
        </a:spcBef>
        <a:buClr>
          <a:schemeClr val="accent1"/>
        </a:buClr>
        <a:buFont typeface="Verdana" panose="020B0604030504040204"/>
        <a:buChar char="◦"/>
        <a:defRPr kumimoji="0" sz="2300" kern="1200">
          <a:solidFill>
            <a:schemeClr val="tx1"/>
          </a:solidFill>
          <a:latin typeface="+mn-lt"/>
          <a:ea typeface="+mn-ea"/>
          <a:cs typeface="+mn-cs"/>
        </a:defRPr>
      </a:lvl2pPr>
      <a:lvl3pPr marL="859790" indent="-228600" algn="l" rtl="0" eaLnBrk="1" latinLnBrk="0" hangingPunct="1">
        <a:spcBef>
          <a:spcPts val="350"/>
        </a:spcBef>
        <a:buClr>
          <a:schemeClr val="accent2"/>
        </a:buClr>
        <a:buSzPct val="100000"/>
        <a:buFont typeface="Wingdings 2" panose="05020102010507070707"/>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panose="05020102010507070707"/>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panose="05020102010507070707"/>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panose="05020102010507070707"/>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panose="05020102010507070707"/>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6740" y="5791200"/>
            <a:ext cx="9213460" cy="707886"/>
          </a:xfrm>
          <a:prstGeom prst="rect">
            <a:avLst/>
          </a:prstGeom>
          <a:solidFill>
            <a:schemeClr val="bg1"/>
          </a:solidFill>
          <a:ln w="9525">
            <a:noFill/>
            <a:miter lim="800000"/>
            <a:headEnd/>
            <a:tailEnd/>
          </a:ln>
        </p:spPr>
        <p:txBody>
          <a:bodyPr wrap="square">
            <a:spAutoFit/>
          </a:bodyPr>
          <a:lstStyle/>
          <a:p>
            <a:pPr eaLnBrk="0" hangingPunct="0">
              <a:spcBef>
                <a:spcPct val="50000"/>
              </a:spcBef>
            </a:pPr>
            <a:r>
              <a:rPr lang="en-US" b="1" dirty="0" smtClean="0">
                <a:solidFill>
                  <a:schemeClr val="bg1"/>
                </a:solidFill>
                <a:latin typeface="+mn-lt"/>
                <a:cs typeface="Times New Roman" pitchFamily="18" charset="0"/>
              </a:rPr>
              <a:t>                       </a:t>
            </a:r>
            <a:r>
              <a:rPr lang="en-US" sz="2000" b="1" dirty="0" smtClean="0">
                <a:solidFill>
                  <a:schemeClr val="accent4">
                    <a:lumMod val="25000"/>
                  </a:schemeClr>
                </a:solidFill>
                <a:latin typeface="+mn-lt"/>
                <a:cs typeface="Times New Roman" pitchFamily="18" charset="0"/>
              </a:rPr>
              <a:t>Submitted </a:t>
            </a:r>
            <a:r>
              <a:rPr lang="en-US" sz="2000" b="1" dirty="0">
                <a:solidFill>
                  <a:schemeClr val="accent4">
                    <a:lumMod val="25000"/>
                  </a:schemeClr>
                </a:solidFill>
                <a:latin typeface="+mn-lt"/>
                <a:cs typeface="Times New Roman" pitchFamily="18" charset="0"/>
              </a:rPr>
              <a:t>To:	 </a:t>
            </a:r>
            <a:r>
              <a:rPr lang="en-US" sz="2000" b="1" dirty="0" smtClean="0">
                <a:solidFill>
                  <a:schemeClr val="accent4">
                    <a:lumMod val="25000"/>
                  </a:schemeClr>
                </a:solidFill>
                <a:latin typeface="+mn-lt"/>
                <a:cs typeface="Times New Roman" pitchFamily="18" charset="0"/>
              </a:rPr>
              <a:t>             </a:t>
            </a:r>
            <a:r>
              <a:rPr lang="en-US" sz="2000" b="1" dirty="0">
                <a:solidFill>
                  <a:schemeClr val="accent4">
                    <a:lumMod val="25000"/>
                  </a:schemeClr>
                </a:solidFill>
                <a:latin typeface="+mn-lt"/>
                <a:cs typeface="Times New Roman" pitchFamily="18" charset="0"/>
              </a:rPr>
              <a:t> </a:t>
            </a:r>
            <a:r>
              <a:rPr lang="en-US" sz="2000" b="1" dirty="0" smtClean="0">
                <a:solidFill>
                  <a:schemeClr val="accent4">
                    <a:lumMod val="25000"/>
                  </a:schemeClr>
                </a:solidFill>
                <a:latin typeface="+mn-lt"/>
                <a:cs typeface="Times New Roman" pitchFamily="18" charset="0"/>
              </a:rPr>
              <a:t>                </a:t>
            </a:r>
            <a:r>
              <a:rPr lang="en-US" sz="2000" b="1" dirty="0" smtClean="0">
                <a:solidFill>
                  <a:schemeClr val="accent4">
                    <a:lumMod val="25000"/>
                  </a:schemeClr>
                </a:solidFill>
                <a:latin typeface="+mn-lt"/>
                <a:cs typeface="Times New Roman" pitchFamily="18" charset="0"/>
              </a:rPr>
              <a:t>Submitted </a:t>
            </a:r>
            <a:r>
              <a:rPr lang="en-US" sz="2000" b="1" dirty="0">
                <a:solidFill>
                  <a:schemeClr val="accent4">
                    <a:lumMod val="25000"/>
                  </a:schemeClr>
                </a:solidFill>
                <a:latin typeface="+mn-lt"/>
                <a:cs typeface="Times New Roman" pitchFamily="18" charset="0"/>
              </a:rPr>
              <a:t>By:</a:t>
            </a:r>
          </a:p>
          <a:p>
            <a:pPr eaLnBrk="0" hangingPunct="0"/>
            <a:r>
              <a:rPr lang="en-US" sz="2000" b="1" dirty="0" smtClean="0">
                <a:solidFill>
                  <a:schemeClr val="accent4">
                    <a:lumMod val="25000"/>
                  </a:schemeClr>
                </a:solidFill>
                <a:latin typeface="+mn-lt"/>
                <a:cs typeface="Times New Roman" pitchFamily="18" charset="0"/>
              </a:rPr>
              <a:t>                     </a:t>
            </a:r>
            <a:r>
              <a:rPr lang="en-US" sz="2000" b="1" dirty="0" smtClean="0">
                <a:solidFill>
                  <a:schemeClr val="accent4">
                    <a:lumMod val="25000"/>
                  </a:schemeClr>
                </a:solidFill>
                <a:latin typeface="+mn-lt"/>
                <a:cs typeface="Times New Roman" pitchFamily="18" charset="0"/>
              </a:rPr>
              <a:t>Studymafia.org                                Studymafia.org               </a:t>
            </a:r>
            <a:endParaRPr lang="en-US" sz="2000" b="1" dirty="0">
              <a:solidFill>
                <a:schemeClr val="accent4">
                  <a:lumMod val="25000"/>
                </a:schemeClr>
              </a:solidFill>
              <a:latin typeface="+mn-lt"/>
              <a:cs typeface="Times New Roman" pitchFamily="18" charset="0"/>
            </a:endParaRPr>
          </a:p>
        </p:txBody>
      </p:sp>
      <p:sp>
        <p:nvSpPr>
          <p:cNvPr id="8" name="Rectangle 7"/>
          <p:cNvSpPr/>
          <p:nvPr/>
        </p:nvSpPr>
        <p:spPr>
          <a:xfrm>
            <a:off x="2667000" y="2108537"/>
            <a:ext cx="4622051" cy="1015663"/>
          </a:xfrm>
          <a:prstGeom prst="rect">
            <a:avLst/>
          </a:prstGeom>
          <a:noFill/>
        </p:spPr>
        <p:txBody>
          <a:bodyPr wrap="square">
            <a:spAutoFit/>
          </a:bodyPr>
          <a:lstStyle/>
          <a:p>
            <a:pPr algn="ctr" fontAlgn="auto">
              <a:spcBef>
                <a:spcPts val="0"/>
              </a:spcBef>
              <a:spcAft>
                <a:spcPts val="0"/>
              </a:spcAft>
              <a:defRPr/>
            </a:pPr>
            <a:r>
              <a:rPr lang="en-US" altLang="en-US" sz="6000" b="1" dirty="0" smtClean="0">
                <a:solidFill>
                  <a:schemeClr val="accent2">
                    <a:lumMod val="75000"/>
                  </a:schemeClr>
                </a:solidFill>
                <a:latin typeface="Times New Roman" pitchFamily="18" charset="0"/>
                <a:cs typeface="Times New Roman" pitchFamily="18" charset="0"/>
              </a:rPr>
              <a:t>Pollution</a:t>
            </a:r>
            <a:endParaRPr lang="en-US" sz="6000" b="1" spc="300" dirty="0">
              <a:ln w="11430" cmpd="sng">
                <a:solidFill>
                  <a:schemeClr val="accent1">
                    <a:tint val="10000"/>
                  </a:schemeClr>
                </a:solidFill>
                <a:prstDash val="solid"/>
                <a:miter lim="800000"/>
              </a:ln>
              <a:solidFill>
                <a:schemeClr val="accent2">
                  <a:lumMod val="75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3476623939"/>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Water Pollution</a:t>
            </a:r>
          </a:p>
        </p:txBody>
      </p:sp>
      <p:sp>
        <p:nvSpPr>
          <p:cNvPr id="2" name="TextBox 1"/>
          <p:cNvSpPr txBox="1"/>
          <p:nvPr/>
        </p:nvSpPr>
        <p:spPr>
          <a:xfrm>
            <a:off x="685800" y="1600200"/>
            <a:ext cx="7696200" cy="3784600"/>
          </a:xfrm>
          <a:prstGeom prst="rect">
            <a:avLst/>
          </a:prstGeom>
          <a:noFill/>
        </p:spPr>
        <p:txBody>
          <a:bodyPr wrap="square">
            <a:spAutoFit/>
          </a:bodyPr>
          <a:lstStyle/>
          <a:p>
            <a:pPr marL="0" indent="0">
              <a:buFont typeface="Arial" panose="020B0604020202020204" pitchFamily="34" charset="0"/>
              <a:buNone/>
            </a:pPr>
            <a:r>
              <a:rPr lang="en-US" sz="3000" dirty="0" smtClean="0"/>
              <a:t>Other significant causes of water pollution include:</a:t>
            </a:r>
          </a:p>
          <a:p>
            <a:pPr marL="514350" indent="-514350">
              <a:buFont typeface="Arial" panose="020B0604020202020204" pitchFamily="34" charset="0"/>
              <a:buChar char="•"/>
            </a:pPr>
            <a:r>
              <a:rPr lang="en-US" sz="3000" dirty="0" smtClean="0"/>
              <a:t>Dumping solid wastes in water bodies</a:t>
            </a:r>
          </a:p>
          <a:p>
            <a:pPr marL="514350" indent="-514350">
              <a:buFont typeface="Arial" panose="020B0604020202020204" pitchFamily="34" charset="0"/>
              <a:buChar char="•"/>
            </a:pPr>
            <a:r>
              <a:rPr lang="en-US" sz="3000" dirty="0" smtClean="0"/>
              <a:t>Disposing untreated industrial sewage into water bodies</a:t>
            </a:r>
          </a:p>
          <a:p>
            <a:pPr marL="514350" indent="-514350">
              <a:buFont typeface="Arial" panose="020B0604020202020204" pitchFamily="34" charset="0"/>
              <a:buChar char="•"/>
            </a:pPr>
            <a:r>
              <a:rPr lang="en-US" sz="3000" dirty="0" smtClean="0"/>
              <a:t>Human and animal wastes</a:t>
            </a:r>
          </a:p>
          <a:p>
            <a:pPr marL="514350" indent="-514350">
              <a:buFont typeface="Arial" panose="020B0604020202020204" pitchFamily="34" charset="0"/>
              <a:buChar char="•"/>
            </a:pPr>
            <a:r>
              <a:rPr lang="en-US" sz="3000" dirty="0" smtClean="0"/>
              <a:t>Agricultural runoff containing pesticides and fertilisers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Water Pollution</a:t>
            </a:r>
          </a:p>
        </p:txBody>
      </p:sp>
      <p:sp>
        <p:nvSpPr>
          <p:cNvPr id="2" name="TextBox 1"/>
          <p:cNvSpPr txBox="1"/>
          <p:nvPr/>
        </p:nvSpPr>
        <p:spPr>
          <a:xfrm>
            <a:off x="685800" y="1600200"/>
            <a:ext cx="7965440" cy="3784600"/>
          </a:xfrm>
          <a:prstGeom prst="rect">
            <a:avLst/>
          </a:prstGeom>
          <a:noFill/>
        </p:spPr>
        <p:txBody>
          <a:bodyPr wrap="square">
            <a:spAutoFit/>
          </a:bodyPr>
          <a:lstStyle/>
          <a:p>
            <a:pPr marL="457200" indent="-457200">
              <a:buFont typeface="Arial" panose="020B0604020202020204" pitchFamily="34" charset="0"/>
              <a:buChar char="•"/>
            </a:pPr>
            <a:r>
              <a:rPr lang="en-US" sz="3000" dirty="0" smtClean="0"/>
              <a:t>The effects of water pollution are very pronounced in our environment.  Furthermore, toxic chemicals can bioaccumulate in living beings, and these chemicals can travel their way up the food chain, ultimately reaching humans.</a:t>
            </a:r>
          </a:p>
          <a:p>
            <a:pPr marL="457200" indent="-457200">
              <a:buFont typeface="Arial" panose="020B0604020202020204" pitchFamily="34" charset="0"/>
              <a:buChar char="•"/>
            </a:pPr>
            <a:r>
              <a:rPr lang="en-US" sz="3000" dirty="0" smtClean="0"/>
              <a:t>Among the other types of pollution, water pollution has severe consequences on humans.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Water Pollution</a:t>
            </a:r>
          </a:p>
        </p:txBody>
      </p:sp>
      <p:sp>
        <p:nvSpPr>
          <p:cNvPr id="2" name="TextBox 1"/>
          <p:cNvSpPr txBox="1"/>
          <p:nvPr/>
        </p:nvSpPr>
        <p:spPr>
          <a:xfrm>
            <a:off x="685800" y="1600200"/>
            <a:ext cx="7768590" cy="3784600"/>
          </a:xfrm>
          <a:prstGeom prst="rect">
            <a:avLst/>
          </a:prstGeom>
          <a:noFill/>
        </p:spPr>
        <p:txBody>
          <a:bodyPr wrap="square">
            <a:spAutoFit/>
          </a:bodyPr>
          <a:lstStyle/>
          <a:p>
            <a:pPr marL="0" indent="0">
              <a:buFont typeface="Arial" panose="020B0604020202020204" pitchFamily="34" charset="0"/>
              <a:buNone/>
            </a:pPr>
            <a:r>
              <a:rPr lang="en-US" sz="3000" b="1" dirty="0" smtClean="0"/>
              <a:t>Other consequences of water pollution include:</a:t>
            </a:r>
          </a:p>
          <a:p>
            <a:pPr marL="457200" indent="-457200">
              <a:buFont typeface="Arial" panose="020B0604020202020204" pitchFamily="34" charset="0"/>
              <a:buChar char="•"/>
            </a:pPr>
            <a:endParaRPr lang="en-US" sz="3000" dirty="0" smtClean="0"/>
          </a:p>
          <a:p>
            <a:pPr marL="457200" indent="-457200">
              <a:buFont typeface="Arial" panose="020B0604020202020204" pitchFamily="34" charset="0"/>
              <a:buChar char="•"/>
            </a:pPr>
            <a:r>
              <a:rPr lang="en-US" sz="3000" dirty="0" smtClean="0"/>
              <a:t>Disruption of the ecosystem</a:t>
            </a:r>
          </a:p>
          <a:p>
            <a:pPr marL="457200" indent="-457200">
              <a:buFont typeface="Arial" panose="020B0604020202020204" pitchFamily="34" charset="0"/>
              <a:buChar char="•"/>
            </a:pPr>
            <a:r>
              <a:rPr lang="en-US" sz="3000" dirty="0" smtClean="0"/>
              <a:t>Threats to marine life</a:t>
            </a:r>
          </a:p>
          <a:p>
            <a:pPr marL="457200" indent="-457200">
              <a:buFont typeface="Arial" panose="020B0604020202020204" pitchFamily="34" charset="0"/>
              <a:buChar char="•"/>
            </a:pPr>
            <a:r>
              <a:rPr lang="en-US" sz="3000" dirty="0" smtClean="0"/>
              <a:t>Increased risk of water-borne diseases</a:t>
            </a:r>
          </a:p>
          <a:p>
            <a:pPr marL="457200" indent="-457200">
              <a:buFont typeface="Arial" panose="020B0604020202020204" pitchFamily="34" charset="0"/>
              <a:buChar char="•"/>
            </a:pPr>
            <a:r>
              <a:rPr lang="en-US" sz="3000" dirty="0" smtClean="0"/>
              <a:t>Increases toxic chemicals (such as mercury) in water bodies</a:t>
            </a:r>
          </a:p>
          <a:p>
            <a:pPr marL="457200" indent="-457200">
              <a:buFont typeface="Arial" panose="020B0604020202020204" pitchFamily="34" charset="0"/>
              <a:buChar char="•"/>
            </a:pPr>
            <a:r>
              <a:rPr lang="en-US" sz="3000" dirty="0" smtClean="0"/>
              <a:t>Eutrophication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Soil Pollution</a:t>
            </a:r>
          </a:p>
        </p:txBody>
      </p:sp>
      <p:sp>
        <p:nvSpPr>
          <p:cNvPr id="2" name="TextBox 1"/>
          <p:cNvSpPr txBox="1"/>
          <p:nvPr/>
        </p:nvSpPr>
        <p:spPr>
          <a:xfrm>
            <a:off x="533400" y="1676400"/>
            <a:ext cx="7924800" cy="4030980"/>
          </a:xfrm>
          <a:prstGeom prst="rect">
            <a:avLst/>
          </a:prstGeom>
          <a:noFill/>
        </p:spPr>
        <p:txBody>
          <a:bodyPr wrap="square">
            <a:spAutoFit/>
          </a:bodyPr>
          <a:lstStyle/>
          <a:p>
            <a:pPr marL="514350" indent="-514350">
              <a:buFont typeface="Arial" panose="020B0604020202020204" pitchFamily="34" charset="0"/>
              <a:buChar char="•"/>
            </a:pPr>
            <a:r>
              <a:rPr lang="en-US" sz="3200" smtClean="0"/>
              <a:t>Soil pollution, also called soil contamination, refers to the degradation of land due to the presence of chemicals or other man-made substances in the soil. </a:t>
            </a:r>
          </a:p>
          <a:p>
            <a:pPr marL="514350" indent="-514350">
              <a:buFont typeface="Arial" panose="020B0604020202020204" pitchFamily="34" charset="0"/>
              <a:buChar char="•"/>
            </a:pPr>
            <a:r>
              <a:rPr lang="en-US" sz="3200" smtClean="0"/>
              <a:t>The xenobiotic substances alter the natural composition of soil and affect it negatively. These can drastically impact life directly or indirectly.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Soil Pollution</a:t>
            </a:r>
          </a:p>
        </p:txBody>
      </p:sp>
      <p:sp>
        <p:nvSpPr>
          <p:cNvPr id="2" name="TextBox 1"/>
          <p:cNvSpPr txBox="1"/>
          <p:nvPr/>
        </p:nvSpPr>
        <p:spPr>
          <a:xfrm>
            <a:off x="533400" y="1600200"/>
            <a:ext cx="7924800" cy="4523105"/>
          </a:xfrm>
          <a:prstGeom prst="rect">
            <a:avLst/>
          </a:prstGeom>
          <a:noFill/>
        </p:spPr>
        <p:txBody>
          <a:bodyPr wrap="square">
            <a:spAutoFit/>
          </a:bodyPr>
          <a:lstStyle/>
          <a:p>
            <a:pPr marL="514350" indent="-514350">
              <a:buFont typeface="Arial" panose="020B0604020202020204" pitchFamily="34" charset="0"/>
              <a:buChar char="•"/>
            </a:pPr>
            <a:r>
              <a:rPr lang="en-US" sz="3200" smtClean="0"/>
              <a:t>For instance, any toxic chemicals present in the soil will get absorbed by the plants. Since plants are producers in an environment, it gets passed up through the food chain. </a:t>
            </a:r>
          </a:p>
          <a:p>
            <a:pPr marL="514350" indent="-514350">
              <a:buFont typeface="Arial" panose="020B0604020202020204" pitchFamily="34" charset="0"/>
              <a:buChar char="•"/>
            </a:pPr>
            <a:r>
              <a:rPr lang="en-US" sz="3200" smtClean="0"/>
              <a:t>Compared to the other types of pollution, the effects of soil pollution are a little more obscured, but their implications are very noticeable.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Soil Pollution</a:t>
            </a:r>
          </a:p>
        </p:txBody>
      </p:sp>
      <p:sp>
        <p:nvSpPr>
          <p:cNvPr id="2" name="TextBox 1"/>
          <p:cNvSpPr txBox="1"/>
          <p:nvPr/>
        </p:nvSpPr>
        <p:spPr>
          <a:xfrm>
            <a:off x="533400" y="1600200"/>
            <a:ext cx="7924800" cy="4307840"/>
          </a:xfrm>
          <a:prstGeom prst="rect">
            <a:avLst/>
          </a:prstGeom>
          <a:noFill/>
        </p:spPr>
        <p:txBody>
          <a:bodyPr wrap="square">
            <a:spAutoFit/>
          </a:bodyPr>
          <a:lstStyle/>
          <a:p>
            <a:pPr marL="0" indent="0">
              <a:buFont typeface="Arial" panose="020B0604020202020204" pitchFamily="34" charset="0"/>
              <a:buNone/>
            </a:pPr>
            <a:r>
              <a:rPr lang="en-US" sz="3200" b="1" smtClean="0"/>
              <a:t>Some of the common causes of soil pollution are:</a:t>
            </a:r>
          </a:p>
          <a:p>
            <a:pPr marL="514350" indent="-514350">
              <a:buFont typeface="Arial" panose="020B0604020202020204" pitchFamily="34" charset="0"/>
              <a:buChar char="•"/>
            </a:pPr>
            <a:r>
              <a:rPr lang="en-US" sz="3000" smtClean="0"/>
              <a:t>Improper industrial waste disposal</a:t>
            </a:r>
          </a:p>
          <a:p>
            <a:pPr marL="514350" indent="-514350">
              <a:buFont typeface="Arial" panose="020B0604020202020204" pitchFamily="34" charset="0"/>
              <a:buChar char="•"/>
            </a:pPr>
            <a:r>
              <a:rPr lang="en-US" sz="3000" smtClean="0"/>
              <a:t>Oil Spills</a:t>
            </a:r>
          </a:p>
          <a:p>
            <a:pPr marL="514350" indent="-514350">
              <a:buFont typeface="Arial" panose="020B0604020202020204" pitchFamily="34" charset="0"/>
              <a:buChar char="•"/>
            </a:pPr>
            <a:r>
              <a:rPr lang="en-US" sz="3000" smtClean="0"/>
              <a:t>Acid rain which is caused by air pollution</a:t>
            </a:r>
          </a:p>
          <a:p>
            <a:pPr marL="514350" indent="-514350">
              <a:buFont typeface="Arial" panose="020B0604020202020204" pitchFamily="34" charset="0"/>
              <a:buChar char="•"/>
            </a:pPr>
            <a:r>
              <a:rPr lang="en-US" sz="3000" smtClean="0"/>
              <a:t>Mining activities</a:t>
            </a:r>
          </a:p>
          <a:p>
            <a:pPr marL="514350" indent="-514350">
              <a:buFont typeface="Arial" panose="020B0604020202020204" pitchFamily="34" charset="0"/>
              <a:buChar char="•"/>
            </a:pPr>
            <a:r>
              <a:rPr lang="en-US" sz="3000" smtClean="0"/>
              <a:t>Intensive farming and agrochemicals (like fertilisers and pesticides)</a:t>
            </a:r>
          </a:p>
          <a:p>
            <a:pPr marL="514350" indent="-514350">
              <a:buFont typeface="Arial" panose="020B0604020202020204" pitchFamily="34" charset="0"/>
              <a:buChar char="•"/>
            </a:pPr>
            <a:r>
              <a:rPr lang="en-US" sz="3000" smtClean="0"/>
              <a:t>Industrial accidents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Soil Pollution</a:t>
            </a:r>
          </a:p>
        </p:txBody>
      </p:sp>
      <p:sp>
        <p:nvSpPr>
          <p:cNvPr id="2" name="TextBox 1"/>
          <p:cNvSpPr txBox="1"/>
          <p:nvPr/>
        </p:nvSpPr>
        <p:spPr>
          <a:xfrm>
            <a:off x="533400" y="1600200"/>
            <a:ext cx="7924800" cy="4276725"/>
          </a:xfrm>
          <a:prstGeom prst="rect">
            <a:avLst/>
          </a:prstGeom>
          <a:noFill/>
        </p:spPr>
        <p:txBody>
          <a:bodyPr wrap="square">
            <a:spAutoFit/>
          </a:bodyPr>
          <a:lstStyle/>
          <a:p>
            <a:pPr marL="0" indent="0">
              <a:buFont typeface="Arial" panose="020B0604020202020204" pitchFamily="34" charset="0"/>
              <a:buNone/>
            </a:pPr>
            <a:r>
              <a:rPr lang="en-US" sz="3200" b="1" smtClean="0"/>
              <a:t>Other effects of soil pollution include:</a:t>
            </a:r>
          </a:p>
          <a:p>
            <a:pPr marL="457200" indent="-457200">
              <a:buFont typeface="Arial" panose="020B0604020202020204" pitchFamily="34" charset="0"/>
              <a:buChar char="•"/>
            </a:pPr>
            <a:r>
              <a:rPr lang="en-US" sz="3000" smtClean="0"/>
              <a:t>Loss of soil nutrients, which renders the soil unfit for agriculture</a:t>
            </a:r>
          </a:p>
          <a:p>
            <a:pPr marL="457200" indent="-457200">
              <a:buFont typeface="Arial" panose="020B0604020202020204" pitchFamily="34" charset="0"/>
              <a:buChar char="•"/>
            </a:pPr>
            <a:r>
              <a:rPr lang="en-US" sz="3000" smtClean="0"/>
              <a:t>Impacts the natural flora and fauna residing in the soil</a:t>
            </a:r>
          </a:p>
          <a:p>
            <a:pPr marL="457200" indent="-457200">
              <a:buFont typeface="Arial" panose="020B0604020202020204" pitchFamily="34" charset="0"/>
              <a:buChar char="•"/>
            </a:pPr>
            <a:r>
              <a:rPr lang="en-US" sz="3000" smtClean="0"/>
              <a:t>Degrades vegetation due to the increase of salinity of the soil</a:t>
            </a:r>
          </a:p>
          <a:p>
            <a:pPr marL="457200" indent="-457200">
              <a:buFont typeface="Arial" panose="020B0604020202020204" pitchFamily="34" charset="0"/>
              <a:buChar char="•"/>
            </a:pPr>
            <a:r>
              <a:rPr lang="en-US" sz="3000" smtClean="0"/>
              <a:t>Toxic dust (such as silica dust) can cause respiratory problems or even lung cancer</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Noise Pollution</a:t>
            </a:r>
          </a:p>
        </p:txBody>
      </p:sp>
      <p:sp>
        <p:nvSpPr>
          <p:cNvPr id="2" name="TextBox 1"/>
          <p:cNvSpPr txBox="1"/>
          <p:nvPr/>
        </p:nvSpPr>
        <p:spPr>
          <a:xfrm>
            <a:off x="533400" y="1524000"/>
            <a:ext cx="8025765" cy="4246245"/>
          </a:xfrm>
          <a:prstGeom prst="rect">
            <a:avLst/>
          </a:prstGeom>
          <a:noFill/>
        </p:spPr>
        <p:txBody>
          <a:bodyPr wrap="square">
            <a:spAutoFit/>
          </a:bodyPr>
          <a:lstStyle/>
          <a:p>
            <a:pPr marL="514350" indent="-514350">
              <a:buFont typeface="Arial" panose="020B0604020202020204" pitchFamily="34" charset="0"/>
              <a:buChar char="•"/>
            </a:pPr>
            <a:r>
              <a:rPr lang="en-US" sz="3000" dirty="0" smtClean="0"/>
              <a:t>Noise pollution refers to the excessive amount of noise in the surrounding that disrupts the natural balance. Usually, it is man-made, though certain natural calamities like volcanoes can contribute to noise pollution.</a:t>
            </a:r>
          </a:p>
          <a:p>
            <a:pPr marL="514350" indent="-514350">
              <a:buFont typeface="Arial" panose="020B0604020202020204" pitchFamily="34" charset="0"/>
              <a:buChar char="•"/>
            </a:pPr>
            <a:r>
              <a:rPr lang="en-US" sz="3000" dirty="0" smtClean="0"/>
              <a:t>In general, any sound which is over 85 decibels is considered to be detrimental. Also, the duration an individual is exposed plays an impact on their health.</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Noise Pollution</a:t>
            </a:r>
          </a:p>
        </p:txBody>
      </p:sp>
      <p:sp>
        <p:nvSpPr>
          <p:cNvPr id="2" name="TextBox 1"/>
          <p:cNvSpPr txBox="1"/>
          <p:nvPr/>
        </p:nvSpPr>
        <p:spPr>
          <a:xfrm>
            <a:off x="533400" y="1524000"/>
            <a:ext cx="8425180" cy="4461510"/>
          </a:xfrm>
          <a:prstGeom prst="rect">
            <a:avLst/>
          </a:prstGeom>
          <a:noFill/>
        </p:spPr>
        <p:txBody>
          <a:bodyPr wrap="square">
            <a:spAutoFit/>
          </a:bodyPr>
          <a:lstStyle/>
          <a:p>
            <a:pPr marL="0" indent="0">
              <a:buFont typeface="Arial" panose="020B0604020202020204" pitchFamily="34" charset="0"/>
              <a:buNone/>
            </a:pPr>
            <a:r>
              <a:rPr lang="en-US" sz="3000" dirty="0" smtClean="0"/>
              <a:t>Noise pollution has several contributors, which include:</a:t>
            </a:r>
          </a:p>
          <a:p>
            <a:pPr marL="514350" indent="-514350">
              <a:buFont typeface="Arial" panose="020B0604020202020204" pitchFamily="34" charset="0"/>
              <a:buChar char="•"/>
            </a:pPr>
            <a:r>
              <a:rPr lang="en-US" sz="2800" dirty="0" smtClean="0"/>
              <a:t>Industry-oriented noises such as heavy machines, mills, factories, etc.</a:t>
            </a:r>
          </a:p>
          <a:p>
            <a:pPr marL="514350" indent="-514350">
              <a:buFont typeface="Arial" panose="020B0604020202020204" pitchFamily="34" charset="0"/>
              <a:buChar char="•"/>
            </a:pPr>
            <a:r>
              <a:rPr lang="en-US" sz="2800" dirty="0" smtClean="0"/>
              <a:t>Transportation noises from vehicles, aeroplanes, etc.</a:t>
            </a:r>
          </a:p>
          <a:p>
            <a:pPr marL="514350" indent="-514350">
              <a:buFont typeface="Arial" panose="020B0604020202020204" pitchFamily="34" charset="0"/>
              <a:buChar char="•"/>
            </a:pPr>
            <a:r>
              <a:rPr lang="en-US" sz="2800" dirty="0" smtClean="0"/>
              <a:t>Construction noises</a:t>
            </a:r>
          </a:p>
          <a:p>
            <a:pPr marL="514350" indent="-514350">
              <a:buFont typeface="Arial" panose="020B0604020202020204" pitchFamily="34" charset="0"/>
              <a:buChar char="•"/>
            </a:pPr>
            <a:r>
              <a:rPr lang="en-US" sz="2800" dirty="0" smtClean="0"/>
              <a:t>Noise from social events (loudspeakers, firecrackers, etc.)</a:t>
            </a:r>
          </a:p>
          <a:p>
            <a:pPr marL="514350" indent="-514350">
              <a:buFont typeface="Arial" panose="020B0604020202020204" pitchFamily="34" charset="0"/>
              <a:buChar char="•"/>
            </a:pPr>
            <a:r>
              <a:rPr lang="en-US" sz="2800" dirty="0" smtClean="0"/>
              <a:t>Household noises (such as mixers, TV, washing machines, etc.)</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Noise Pollution</a:t>
            </a:r>
          </a:p>
        </p:txBody>
      </p:sp>
      <p:sp>
        <p:nvSpPr>
          <p:cNvPr id="2" name="TextBox 1"/>
          <p:cNvSpPr txBox="1"/>
          <p:nvPr/>
        </p:nvSpPr>
        <p:spPr>
          <a:xfrm>
            <a:off x="533400" y="1524000"/>
            <a:ext cx="7759065" cy="3538220"/>
          </a:xfrm>
          <a:prstGeom prst="rect">
            <a:avLst/>
          </a:prstGeom>
          <a:noFill/>
        </p:spPr>
        <p:txBody>
          <a:bodyPr wrap="square">
            <a:spAutoFit/>
          </a:bodyPr>
          <a:lstStyle/>
          <a:p>
            <a:pPr marL="0" indent="0">
              <a:buFont typeface="Arial" panose="020B0604020202020204" pitchFamily="34" charset="0"/>
              <a:buNone/>
            </a:pPr>
            <a:r>
              <a:rPr lang="en-US" sz="3200" b="1" dirty="0" smtClean="0"/>
              <a:t>Noise pollution can bring about adverse effects such as :</a:t>
            </a:r>
          </a:p>
          <a:p>
            <a:pPr marL="457200" indent="-457200">
              <a:buFont typeface="Arial" panose="020B0604020202020204" pitchFamily="34" charset="0"/>
              <a:buChar char="•"/>
            </a:pPr>
            <a:r>
              <a:rPr lang="en-US" sz="3200" dirty="0" smtClean="0"/>
              <a:t>Hearing loss</a:t>
            </a:r>
          </a:p>
          <a:p>
            <a:pPr marL="457200" indent="-457200">
              <a:buFont typeface="Arial" panose="020B0604020202020204" pitchFamily="34" charset="0"/>
              <a:buChar char="•"/>
            </a:pPr>
            <a:r>
              <a:rPr lang="en-US" sz="3200" dirty="0" smtClean="0"/>
              <a:t>Tinnitus</a:t>
            </a:r>
          </a:p>
          <a:p>
            <a:pPr marL="457200" indent="-457200">
              <a:buFont typeface="Arial" panose="020B0604020202020204" pitchFamily="34" charset="0"/>
              <a:buChar char="•"/>
            </a:pPr>
            <a:r>
              <a:rPr lang="en-US" sz="3200" dirty="0" smtClean="0"/>
              <a:t>Sleeping disorders</a:t>
            </a:r>
          </a:p>
          <a:p>
            <a:pPr marL="457200" indent="-457200">
              <a:buFont typeface="Arial" panose="020B0604020202020204" pitchFamily="34" charset="0"/>
              <a:buChar char="•"/>
            </a:pPr>
            <a:r>
              <a:rPr lang="en-US" sz="3200" dirty="0" smtClean="0"/>
              <a:t>Hypertension (high BP)</a:t>
            </a:r>
          </a:p>
          <a:p>
            <a:pPr marL="457200" indent="-457200">
              <a:buFont typeface="Arial" panose="020B0604020202020204" pitchFamily="34" charset="0"/>
              <a:buChar char="•"/>
            </a:pPr>
            <a:r>
              <a:rPr lang="en-US" sz="3200" dirty="0" smtClean="0"/>
              <a:t>Communication problems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pPr>
            <a:r>
              <a:rPr lang="en-IN" sz="2600" dirty="0" smtClean="0">
                <a:solidFill>
                  <a:schemeClr val="tx1"/>
                </a:solidFill>
                <a:latin typeface="Times New Roman" panose="02020603050405020304" pitchFamily="18" charset="0"/>
                <a:cs typeface="Times New Roman" panose="02020603050405020304" pitchFamily="18" charset="0"/>
                <a:sym typeface="+mn-ea"/>
              </a:rPr>
              <a:t>Air pollution</a:t>
            </a:r>
          </a:p>
          <a:p>
            <a:pPr lvl="1" eaLnBrk="1" hangingPunct="1">
              <a:buClr>
                <a:srgbClr val="0039A6"/>
              </a:buClr>
            </a:pPr>
            <a:r>
              <a:rPr lang="en-IN" sz="2600" dirty="0" smtClean="0">
                <a:solidFill>
                  <a:schemeClr val="tx1"/>
                </a:solidFill>
                <a:latin typeface="Times New Roman" panose="02020603050405020304" pitchFamily="18" charset="0"/>
                <a:cs typeface="Times New Roman" panose="02020603050405020304" pitchFamily="18" charset="0"/>
                <a:sym typeface="+mn-ea"/>
              </a:rPr>
              <a:t>Water Pollution</a:t>
            </a:r>
          </a:p>
          <a:p>
            <a:pPr lvl="1" eaLnBrk="1" hangingPunct="1">
              <a:buClr>
                <a:srgbClr val="0039A6"/>
              </a:buClr>
            </a:pPr>
            <a:r>
              <a:rPr lang="en-IN" sz="2600" dirty="0" smtClean="0">
                <a:solidFill>
                  <a:schemeClr val="tx1"/>
                </a:solidFill>
                <a:latin typeface="Times New Roman" panose="02020603050405020304" pitchFamily="18" charset="0"/>
                <a:cs typeface="Times New Roman" panose="02020603050405020304" pitchFamily="18" charset="0"/>
                <a:sym typeface="+mn-ea"/>
              </a:rPr>
              <a:t>Soil Pollution</a:t>
            </a:r>
          </a:p>
          <a:p>
            <a:pPr lvl="1" eaLnBrk="1" hangingPunct="1">
              <a:buClr>
                <a:srgbClr val="0039A6"/>
              </a:buClr>
            </a:pPr>
            <a:r>
              <a:rPr lang="en-IN" sz="2600" dirty="0" smtClean="0">
                <a:solidFill>
                  <a:schemeClr val="tx1"/>
                </a:solidFill>
                <a:latin typeface="Times New Roman" panose="02020603050405020304" pitchFamily="18" charset="0"/>
                <a:cs typeface="Times New Roman" panose="02020603050405020304" pitchFamily="18" charset="0"/>
                <a:sym typeface="+mn-ea"/>
              </a:rPr>
              <a:t>Noise Pollution</a:t>
            </a:r>
          </a:p>
          <a:p>
            <a:pPr lvl="1" eaLnBrk="1" hangingPunct="1">
              <a:buClr>
                <a:srgbClr val="0039A6"/>
              </a:buClr>
            </a:pPr>
            <a:r>
              <a:rPr lang="en-IN" sz="2600" dirty="0" smtClean="0">
                <a:solidFill>
                  <a:schemeClr val="tx1"/>
                </a:solidFill>
                <a:latin typeface="Times New Roman" panose="02020603050405020304" pitchFamily="18" charset="0"/>
                <a:cs typeface="Times New Roman" panose="02020603050405020304" pitchFamily="18" charset="0"/>
                <a:sym typeface="+mn-ea"/>
              </a:rPr>
              <a:t>Prevention of Pollution</a:t>
            </a: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None/>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Prevention </a:t>
            </a:r>
            <a:r>
              <a:rPr lang="en-US" altLang="en-US" sz="3600" b="1" dirty="0" smtClean="0">
                <a:solidFill>
                  <a:schemeClr val="accent2"/>
                </a:solidFill>
                <a:latin typeface="Times New Roman" panose="02020603050405020304" pitchFamily="18" charset="0"/>
                <a:cs typeface="Times New Roman" panose="02020603050405020304" pitchFamily="18" charset="0"/>
              </a:rPr>
              <a:t>of Pollution</a:t>
            </a:r>
          </a:p>
        </p:txBody>
      </p:sp>
      <p:sp>
        <p:nvSpPr>
          <p:cNvPr id="2" name="TextBox 1"/>
          <p:cNvSpPr txBox="1"/>
          <p:nvPr/>
        </p:nvSpPr>
        <p:spPr>
          <a:xfrm>
            <a:off x="685800" y="1525270"/>
            <a:ext cx="7957185" cy="4523105"/>
          </a:xfrm>
          <a:prstGeom prst="rect">
            <a:avLst/>
          </a:prstGeom>
          <a:noFill/>
        </p:spPr>
        <p:txBody>
          <a:bodyPr wrap="square">
            <a:spAutoFit/>
          </a:bodyPr>
          <a:lstStyle/>
          <a:p>
            <a:pPr marL="514350" indent="-514350">
              <a:buFont typeface="Arial" panose="020B0604020202020204" pitchFamily="34" charset="0"/>
              <a:buChar char="•"/>
            </a:pPr>
            <a:r>
              <a:rPr lang="en-US" sz="3200" dirty="0" smtClean="0"/>
              <a:t>Ventilate well the space you live in - ensure good air ventilation (with outside air) of your home and your office space, especially in the areas (rooms) where you spend more time.</a:t>
            </a:r>
          </a:p>
          <a:p>
            <a:pPr marL="514350" indent="-514350">
              <a:buFont typeface="Arial" panose="020B0604020202020204" pitchFamily="34" charset="0"/>
              <a:buChar char="•"/>
            </a:pPr>
            <a:r>
              <a:rPr lang="en-US" sz="3200" dirty="0" smtClean="0"/>
              <a:t>Store your household chemicals (including cleaning products, paints, fuel canisters, etc.) as far away as possible from the living space and, if possible, in metal cabinets.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20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Prevention </a:t>
            </a:r>
            <a:r>
              <a:rPr lang="en-US" altLang="en-US" sz="3600" b="1" dirty="0" smtClean="0">
                <a:solidFill>
                  <a:schemeClr val="accent2"/>
                </a:solidFill>
                <a:latin typeface="Times New Roman" panose="02020603050405020304" pitchFamily="18" charset="0"/>
                <a:cs typeface="Times New Roman" panose="02020603050405020304" pitchFamily="18" charset="0"/>
              </a:rPr>
              <a:t>of Pollution</a:t>
            </a:r>
          </a:p>
        </p:txBody>
      </p:sp>
      <p:sp>
        <p:nvSpPr>
          <p:cNvPr id="2" name="TextBox 1"/>
          <p:cNvSpPr txBox="1"/>
          <p:nvPr/>
        </p:nvSpPr>
        <p:spPr>
          <a:xfrm>
            <a:off x="685800" y="1525270"/>
            <a:ext cx="7957185" cy="4523105"/>
          </a:xfrm>
          <a:prstGeom prst="rect">
            <a:avLst/>
          </a:prstGeom>
          <a:noFill/>
        </p:spPr>
        <p:txBody>
          <a:bodyPr wrap="square">
            <a:spAutoFit/>
          </a:bodyPr>
          <a:lstStyle/>
          <a:p>
            <a:pPr marL="514350" indent="-514350">
              <a:buFont typeface="Arial" panose="020B0604020202020204" pitchFamily="34" charset="0"/>
              <a:buChar char="•"/>
            </a:pPr>
            <a:r>
              <a:rPr lang="en-US" sz="3200" dirty="0" smtClean="0"/>
              <a:t>Ventilate your garage</a:t>
            </a:r>
          </a:p>
          <a:p>
            <a:pPr marL="514350" indent="-514350">
              <a:buFont typeface="Arial" panose="020B0604020202020204" pitchFamily="34" charset="0"/>
              <a:buChar char="•"/>
            </a:pPr>
            <a:r>
              <a:rPr lang="en-US" sz="3200" dirty="0" smtClean="0"/>
              <a:t>Regularly vacuum, clean, and wipe the dust</a:t>
            </a:r>
            <a:r>
              <a:rPr lang="en-IN" altLang="en-US" sz="3200" dirty="0" smtClean="0"/>
              <a:t>.</a:t>
            </a:r>
          </a:p>
          <a:p>
            <a:pPr marL="514350" indent="-514350">
              <a:buFont typeface="Arial" panose="020B0604020202020204" pitchFamily="34" charset="0"/>
              <a:buChar char="•"/>
            </a:pPr>
            <a:r>
              <a:rPr lang="en-IN" altLang="en-US" sz="3200" dirty="0" smtClean="0"/>
              <a:t>Avoid living (or spending most time) directly above an enclosed parking structure. </a:t>
            </a:r>
          </a:p>
          <a:p>
            <a:pPr marL="514350" indent="-514350">
              <a:buFont typeface="Arial" panose="020B0604020202020204" pitchFamily="34" charset="0"/>
              <a:buChar char="•"/>
            </a:pPr>
            <a:r>
              <a:rPr lang="en-IN" altLang="en-US" sz="3200" dirty="0" smtClean="0"/>
              <a:t>Evaluate the area before moving or buying real estate.</a:t>
            </a:r>
          </a:p>
          <a:p>
            <a:pPr marL="514350" indent="-514350">
              <a:buFont typeface="Arial" panose="020B0604020202020204" pitchFamily="34" charset="0"/>
              <a:buChar char="•"/>
            </a:pPr>
            <a:r>
              <a:rPr lang="en-IN" altLang="en-US" sz="3200" dirty="0" smtClean="0"/>
              <a:t>Drink water only from well monitored and trusted sources.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21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Prevention </a:t>
            </a:r>
            <a:r>
              <a:rPr lang="en-US" altLang="en-US" sz="3600" b="1" dirty="0" smtClean="0">
                <a:solidFill>
                  <a:schemeClr val="accent2"/>
                </a:solidFill>
                <a:latin typeface="Times New Roman" panose="02020603050405020304" pitchFamily="18" charset="0"/>
                <a:cs typeface="Times New Roman" panose="02020603050405020304" pitchFamily="18" charset="0"/>
              </a:rPr>
              <a:t>of Pollution</a:t>
            </a:r>
          </a:p>
        </p:txBody>
      </p:sp>
      <p:sp>
        <p:nvSpPr>
          <p:cNvPr id="2" name="TextBox 1"/>
          <p:cNvSpPr txBox="1"/>
          <p:nvPr/>
        </p:nvSpPr>
        <p:spPr>
          <a:xfrm>
            <a:off x="685800" y="1525270"/>
            <a:ext cx="7957185" cy="4030980"/>
          </a:xfrm>
          <a:prstGeom prst="rect">
            <a:avLst/>
          </a:prstGeom>
          <a:noFill/>
        </p:spPr>
        <p:txBody>
          <a:bodyPr wrap="square">
            <a:spAutoFit/>
          </a:bodyPr>
          <a:lstStyle/>
          <a:p>
            <a:pPr marL="514350" indent="-514350">
              <a:buFont typeface="Arial" panose="020B0604020202020204" pitchFamily="34" charset="0"/>
              <a:buChar char="•"/>
            </a:pPr>
            <a:r>
              <a:rPr lang="en-US" sz="3200" dirty="0" smtClean="0"/>
              <a:t>If you are in a risk category based on your home location, test the soil in your backyard before allowing your kids to play outside on the ground.</a:t>
            </a:r>
          </a:p>
          <a:p>
            <a:pPr marL="514350" indent="-514350">
              <a:buFont typeface="Arial" panose="020B0604020202020204" pitchFamily="34" charset="0"/>
              <a:buChar char="•"/>
            </a:pPr>
            <a:r>
              <a:rPr lang="en-US" sz="3200" dirty="0" smtClean="0"/>
              <a:t>If you have a garden, irrigate your lawn on a regular basis</a:t>
            </a:r>
            <a:r>
              <a:rPr lang="en-IN" altLang="en-US" sz="3200" dirty="0" smtClean="0"/>
              <a:t>.</a:t>
            </a:r>
          </a:p>
          <a:p>
            <a:pPr marL="514350" indent="-514350">
              <a:buFont typeface="Arial" panose="020B0604020202020204" pitchFamily="34" charset="0"/>
              <a:buChar char="•"/>
            </a:pPr>
            <a:r>
              <a:rPr lang="en-IN" altLang="en-US" sz="3200" dirty="0" smtClean="0"/>
              <a:t>Avoid using pesticides or herbicides in close proximity to your home.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22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Prevention </a:t>
            </a:r>
            <a:r>
              <a:rPr lang="en-US" altLang="en-US" sz="3600" b="1" dirty="0" smtClean="0">
                <a:solidFill>
                  <a:schemeClr val="accent2"/>
                </a:solidFill>
                <a:latin typeface="Times New Roman" panose="02020603050405020304" pitchFamily="18" charset="0"/>
                <a:cs typeface="Times New Roman" panose="02020603050405020304" pitchFamily="18" charset="0"/>
              </a:rPr>
              <a:t>of Pollution</a:t>
            </a:r>
          </a:p>
        </p:txBody>
      </p:sp>
      <p:sp>
        <p:nvSpPr>
          <p:cNvPr id="2" name="TextBox 1"/>
          <p:cNvSpPr txBox="1"/>
          <p:nvPr/>
        </p:nvSpPr>
        <p:spPr>
          <a:xfrm>
            <a:off x="685800" y="1525270"/>
            <a:ext cx="7957185" cy="3046095"/>
          </a:xfrm>
          <a:prstGeom prst="rect">
            <a:avLst/>
          </a:prstGeom>
          <a:noFill/>
        </p:spPr>
        <p:txBody>
          <a:bodyPr wrap="square">
            <a:spAutoFit/>
          </a:bodyPr>
          <a:lstStyle/>
          <a:p>
            <a:pPr marL="514350" indent="-514350">
              <a:buFont typeface="Arial" panose="020B0604020202020204" pitchFamily="34" charset="0"/>
              <a:buChar char="•"/>
            </a:pPr>
            <a:r>
              <a:rPr lang="en-US" sz="3200" dirty="0" smtClean="0"/>
              <a:t>Avoid using mothballs or other similar products</a:t>
            </a:r>
            <a:r>
              <a:rPr lang="en-IN" altLang="en-US" sz="3200" dirty="0" smtClean="0"/>
              <a:t>.</a:t>
            </a:r>
          </a:p>
          <a:p>
            <a:pPr marL="514350" indent="-514350">
              <a:buFont typeface="Arial" panose="020B0604020202020204" pitchFamily="34" charset="0"/>
              <a:buChar char="•"/>
            </a:pPr>
            <a:r>
              <a:rPr lang="en-IN" altLang="en-US" sz="3200" dirty="0" smtClean="0"/>
              <a:t>Always ventilate well after using cleaning chemicals on your carpet, furniture, etc.</a:t>
            </a:r>
          </a:p>
          <a:p>
            <a:pPr marL="514350" indent="-514350">
              <a:buFont typeface="Arial" panose="020B0604020202020204" pitchFamily="34" charset="0"/>
              <a:buChar char="•"/>
            </a:pPr>
            <a:r>
              <a:rPr lang="en-IN" altLang="en-US" sz="3200" dirty="0" smtClean="0"/>
              <a:t>Always wear a mask when spraying chemicals or working with paints.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23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2676525"/>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Pollution is the introduction of harmful materials into the environment. These harmful materials are called pollutants. </a:t>
            </a:r>
          </a:p>
          <a:p>
            <a:pPr marL="514350" indent="-514350">
              <a:buFont typeface="Wingdings" panose="05000000000000000000" pitchFamily="2" charset="2"/>
              <a:buChar char="ü"/>
            </a:pPr>
            <a:r>
              <a:rPr lang="en-US" sz="2800" dirty="0" smtClean="0"/>
              <a:t>Pollutants can be natural, such as volcanic ash. They can also be created by human activity, such as trash or runoff produced by factories.</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24</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accent4">
                    <a:lumMod val="25000"/>
                  </a:schemeClr>
                </a:solidFill>
              </a:rPr>
              <a:t>.org</a:t>
            </a:r>
            <a:endParaRPr lang="en-US" sz="5400" b="1" dirty="0">
              <a:solidFill>
                <a:schemeClr val="accent4">
                  <a:lumMod val="25000"/>
                </a:schemeClr>
              </a:solidFill>
            </a:endParaRPr>
          </a:p>
        </p:txBody>
      </p:sp>
    </p:spTree>
    <p:extLst>
      <p:ext uri="{BB962C8B-B14F-4D97-AF65-F5344CB8AC3E}">
        <p14:creationId xmlns:p14="http://schemas.microsoft.com/office/powerpoint/2010/main" val="1132500658"/>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533115" y="1371536"/>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2800" dirty="0" smtClean="0"/>
              <a:t>   </a:t>
            </a:r>
            <a:r>
              <a:rPr sz="2800" dirty="0" smtClean="0"/>
              <a:t>“Pollution is the introduction of substances (or energy) that cause adverse changes in the environment and living entities .”</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399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pollution"/>
          <p:cNvPicPr>
            <a:picLocks noChangeAspect="1"/>
          </p:cNvPicPr>
          <p:nvPr/>
        </p:nvPicPr>
        <p:blipFill>
          <a:blip r:embed="rId3"/>
          <a:stretch>
            <a:fillRect/>
          </a:stretch>
        </p:blipFill>
        <p:spPr>
          <a:xfrm>
            <a:off x="1838960" y="2895600"/>
            <a:ext cx="5584190" cy="3144520"/>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44780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dirty="0" smtClean="0"/>
              <a:t>Pollution need not always be caused by chemical substances such as particulates (like smoke and dust). Forms of energy such as sound, heat or light can also cause pollution. These substances that cause pollution are called pollutants.</a:t>
            </a:r>
          </a:p>
          <a:p>
            <a:r>
              <a:rPr lang="en-US" sz="2800" dirty="0" smtClean="0"/>
              <a:t>Pollution, even in minuscule amounts, impacts the ecological balance.  Pollutants can make their way up the food chain and eventually find their way inside the human body. </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Air_comparison_46527c80523046a5c0b3b8e30581599a"/>
          <p:cNvPicPr>
            <a:picLocks noChangeAspect="1"/>
          </p:cNvPicPr>
          <p:nvPr/>
        </p:nvPicPr>
        <p:blipFill>
          <a:blip r:embed="rId3"/>
          <a:stretch>
            <a:fillRect/>
          </a:stretch>
        </p:blipFill>
        <p:spPr>
          <a:xfrm>
            <a:off x="665480" y="914400"/>
            <a:ext cx="8021320" cy="4401820"/>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Air Pollution</a:t>
            </a:r>
          </a:p>
        </p:txBody>
      </p:sp>
      <p:sp>
        <p:nvSpPr>
          <p:cNvPr id="2" name="TextBox 1"/>
          <p:cNvSpPr txBox="1"/>
          <p:nvPr/>
        </p:nvSpPr>
        <p:spPr>
          <a:xfrm>
            <a:off x="609600" y="1600200"/>
            <a:ext cx="8209915" cy="3969385"/>
          </a:xfrm>
          <a:prstGeom prst="rect">
            <a:avLst/>
          </a:prstGeom>
          <a:noFill/>
        </p:spPr>
        <p:txBody>
          <a:bodyPr wrap="square">
            <a:spAutoFit/>
          </a:bodyPr>
          <a:lstStyle/>
          <a:p>
            <a:pPr marL="0" indent="0">
              <a:buFont typeface="Arial" panose="020B0604020202020204" pitchFamily="34" charset="0"/>
              <a:buNone/>
            </a:pPr>
            <a:r>
              <a:rPr lang="en-US" sz="2800" smtClean="0"/>
              <a:t>Air pollution refers to the release of harmful contaminants (chemicals, toxic gases, particulates, biological molecules, etc.) into the earth’s atmosphere. These contaminants are quite detrimental and in some cases, pose serious health issues. Some causes that contribute to air pollution are:</a:t>
            </a:r>
          </a:p>
          <a:p>
            <a:pPr marL="514350" indent="-514350">
              <a:buFont typeface="Arial" panose="020B0604020202020204" pitchFamily="34" charset="0"/>
              <a:buChar char="•"/>
            </a:pPr>
            <a:r>
              <a:rPr lang="en-US" sz="2800" smtClean="0"/>
              <a:t>Burning fossil fuels</a:t>
            </a:r>
          </a:p>
          <a:p>
            <a:pPr marL="514350" indent="-514350">
              <a:buFont typeface="Arial" panose="020B0604020202020204" pitchFamily="34" charset="0"/>
              <a:buChar char="•"/>
            </a:pPr>
            <a:r>
              <a:rPr lang="en-US" sz="2800" smtClean="0"/>
              <a:t>Mining operations</a:t>
            </a:r>
          </a:p>
          <a:p>
            <a:pPr marL="514350" indent="-514350">
              <a:buFont typeface="Arial" panose="020B0604020202020204" pitchFamily="34" charset="0"/>
              <a:buChar char="•"/>
            </a:pPr>
            <a:r>
              <a:rPr lang="en-US" sz="2800" smtClean="0"/>
              <a:t>Exhaust gases from industries and factories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Air Pollution</a:t>
            </a:r>
          </a:p>
        </p:txBody>
      </p:sp>
      <p:sp>
        <p:nvSpPr>
          <p:cNvPr id="2" name="TextBox 1"/>
          <p:cNvSpPr txBox="1"/>
          <p:nvPr/>
        </p:nvSpPr>
        <p:spPr>
          <a:xfrm>
            <a:off x="609600" y="1524000"/>
            <a:ext cx="8209915" cy="4831080"/>
          </a:xfrm>
          <a:prstGeom prst="rect">
            <a:avLst/>
          </a:prstGeom>
          <a:noFill/>
        </p:spPr>
        <p:txBody>
          <a:bodyPr wrap="square">
            <a:spAutoFit/>
          </a:bodyPr>
          <a:lstStyle/>
          <a:p>
            <a:pPr marL="0" indent="0">
              <a:buFont typeface="Arial" panose="020B0604020202020204" pitchFamily="34" charset="0"/>
              <a:buNone/>
            </a:pPr>
            <a:r>
              <a:rPr lang="en-US" sz="2800" smtClean="0"/>
              <a:t>The effects of air pollution vary based on the kind of pollutant. But generally, the impact of air pollution ranges from</a:t>
            </a:r>
            <a:r>
              <a:rPr lang="en-IN" altLang="en-US" sz="2800" smtClean="0"/>
              <a:t>:</a:t>
            </a:r>
            <a:endParaRPr lang="en-US" sz="2800" smtClean="0"/>
          </a:p>
          <a:p>
            <a:pPr marL="457200" indent="-457200">
              <a:buFont typeface="Arial" panose="020B0604020202020204" pitchFamily="34" charset="0"/>
              <a:buChar char="•"/>
            </a:pPr>
            <a:r>
              <a:rPr lang="en-US" sz="2800" smtClean="0"/>
              <a:t>Increased risk of respiratory illness and cardiovascular problems</a:t>
            </a:r>
          </a:p>
          <a:p>
            <a:pPr marL="457200" indent="-457200">
              <a:buFont typeface="Arial" panose="020B0604020202020204" pitchFamily="34" charset="0"/>
              <a:buChar char="•"/>
            </a:pPr>
            <a:r>
              <a:rPr lang="en-US" sz="2800" smtClean="0"/>
              <a:t>Increased risk of skin diseases</a:t>
            </a:r>
          </a:p>
          <a:p>
            <a:pPr marL="457200" indent="-457200">
              <a:buFont typeface="Arial" panose="020B0604020202020204" pitchFamily="34" charset="0"/>
              <a:buChar char="•"/>
            </a:pPr>
            <a:r>
              <a:rPr lang="en-US" sz="2800" smtClean="0"/>
              <a:t>May increase the risk of cancer</a:t>
            </a:r>
          </a:p>
          <a:p>
            <a:pPr marL="457200" indent="-457200">
              <a:buFont typeface="Arial" panose="020B0604020202020204" pitchFamily="34" charset="0"/>
              <a:buChar char="•"/>
            </a:pPr>
            <a:r>
              <a:rPr lang="en-US" sz="2800" smtClean="0"/>
              <a:t>Global warming</a:t>
            </a:r>
          </a:p>
          <a:p>
            <a:pPr marL="457200" indent="-457200">
              <a:buFont typeface="Arial" panose="020B0604020202020204" pitchFamily="34" charset="0"/>
              <a:buChar char="•"/>
            </a:pPr>
            <a:r>
              <a:rPr lang="en-US" sz="2800" smtClean="0"/>
              <a:t>Acid rain</a:t>
            </a:r>
          </a:p>
          <a:p>
            <a:pPr marL="457200" indent="-457200">
              <a:buFont typeface="Arial" panose="020B0604020202020204" pitchFamily="34" charset="0"/>
              <a:buChar char="•"/>
            </a:pPr>
            <a:r>
              <a:rPr lang="en-US" sz="2800" smtClean="0"/>
              <a:t>Ozone depletion</a:t>
            </a:r>
          </a:p>
          <a:p>
            <a:pPr marL="457200" indent="-457200">
              <a:buFont typeface="Arial" panose="020B0604020202020204" pitchFamily="34" charset="0"/>
              <a:buNone/>
            </a:pPr>
            <a:endParaRPr lang="en-US" sz="2800" smtClean="0"/>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Air Pollution</a:t>
            </a:r>
          </a:p>
        </p:txBody>
      </p:sp>
      <p:sp>
        <p:nvSpPr>
          <p:cNvPr id="2" name="TextBox 1"/>
          <p:cNvSpPr txBox="1"/>
          <p:nvPr/>
        </p:nvSpPr>
        <p:spPr>
          <a:xfrm>
            <a:off x="488950" y="1524000"/>
            <a:ext cx="8330565" cy="4246245"/>
          </a:xfrm>
          <a:prstGeom prst="rect">
            <a:avLst/>
          </a:prstGeom>
          <a:noFill/>
        </p:spPr>
        <p:txBody>
          <a:bodyPr wrap="square">
            <a:spAutoFit/>
          </a:bodyPr>
          <a:lstStyle/>
          <a:p>
            <a:pPr marL="457200" indent="-457200">
              <a:buFont typeface="Arial" panose="020B0604020202020204" pitchFamily="34" charset="0"/>
              <a:buChar char="•"/>
            </a:pPr>
            <a:r>
              <a:rPr sz="3000" smtClean="0"/>
              <a:t>Among the other types of pollution, air pollution is theorized to have a planet-wide implication. </a:t>
            </a:r>
          </a:p>
          <a:p>
            <a:pPr marL="457200" indent="-457200">
              <a:buFont typeface="Arial" panose="020B0604020202020204" pitchFamily="34" charset="0"/>
              <a:buChar char="•"/>
            </a:pPr>
            <a:r>
              <a:rPr sz="3000" smtClean="0"/>
              <a:t>Scientists have even speculated an apocalypse-like scenario where air pollution if left unchecked, can bring about an extreme form of global warming called the runaway greenhouse effect. </a:t>
            </a:r>
          </a:p>
          <a:p>
            <a:pPr marL="457200" indent="-457200">
              <a:buFont typeface="Arial" panose="020B0604020202020204" pitchFamily="34" charset="0"/>
              <a:buChar char="•"/>
            </a:pPr>
            <a:r>
              <a:rPr sz="3000" smtClean="0"/>
              <a:t>Though this is purely speculative, it is a phenomenon that has already occurred on Venus.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Water Pollution</a:t>
            </a:r>
          </a:p>
        </p:txBody>
      </p:sp>
      <p:sp>
        <p:nvSpPr>
          <p:cNvPr id="2" name="TextBox 1"/>
          <p:cNvSpPr txBox="1"/>
          <p:nvPr/>
        </p:nvSpPr>
        <p:spPr>
          <a:xfrm>
            <a:off x="685800" y="1600200"/>
            <a:ext cx="7696200" cy="4246245"/>
          </a:xfrm>
          <a:prstGeom prst="rect">
            <a:avLst/>
          </a:prstGeom>
          <a:noFill/>
        </p:spPr>
        <p:txBody>
          <a:bodyPr wrap="square">
            <a:spAutoFit/>
          </a:bodyPr>
          <a:lstStyle/>
          <a:p>
            <a:pPr marL="514350" indent="-514350">
              <a:buFont typeface="Arial" panose="020B0604020202020204" pitchFamily="34" charset="0"/>
              <a:buChar char="•"/>
            </a:pPr>
            <a:r>
              <a:rPr lang="en-US" sz="3000" dirty="0" smtClean="0"/>
              <a:t>Water pollution is said to occur when toxic pollutants and particulate matter are introduced into water bodies such as lakes, rivers and seas. </a:t>
            </a:r>
          </a:p>
          <a:p>
            <a:pPr marL="514350" indent="-514350">
              <a:buFont typeface="Arial" panose="020B0604020202020204" pitchFamily="34" charset="0"/>
              <a:buChar char="•"/>
            </a:pPr>
            <a:r>
              <a:rPr lang="en-US" sz="3000" dirty="0" smtClean="0"/>
              <a:t>These contaminants are generally introduced by human activities like improper sewage treatment and oil spills. However, even natural processes such as eutrophication can cause water pollution.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1244</Words>
  <Application>Microsoft Office PowerPoint</Application>
  <PresentationFormat>On-screen Show (4:3)</PresentationFormat>
  <Paragraphs>379</Paragraphs>
  <Slides>25</Slides>
  <Notes>24</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7_SEPDPO</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902</cp:revision>
  <cp:lastPrinted>2014-09-05T11:57:00Z</cp:lastPrinted>
  <dcterms:created xsi:type="dcterms:W3CDTF">2014-04-08T13:15:00Z</dcterms:created>
  <dcterms:modified xsi:type="dcterms:W3CDTF">2022-11-20T05:38:37Z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992DB6BADF474B25902E6413D975AF5F</vt:lpwstr>
  </property>
  <property fmtid="{D5CDD505-2E9C-101B-9397-08002B2CF9AE}" pid="3" name="KSOProductBuildVer">
    <vt:lpwstr>1033-11.2.0.11380</vt:lpwstr>
  </property>
</Properties>
</file>