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5"/>
  </p:notesMasterIdLst>
  <p:handoutMasterIdLst>
    <p:handoutMasterId r:id="rId26"/>
  </p:handoutMasterIdLst>
  <p:sldIdLst>
    <p:sldId id="429" r:id="rId3"/>
    <p:sldId id="322" r:id="rId4"/>
    <p:sldId id="324" r:id="rId5"/>
    <p:sldId id="362" r:id="rId6"/>
    <p:sldId id="325" r:id="rId7"/>
    <p:sldId id="397" r:id="rId8"/>
    <p:sldId id="418" r:id="rId9"/>
    <p:sldId id="419" r:id="rId10"/>
    <p:sldId id="420" r:id="rId11"/>
    <p:sldId id="398" r:id="rId12"/>
    <p:sldId id="421" r:id="rId13"/>
    <p:sldId id="422" r:id="rId14"/>
    <p:sldId id="399" r:id="rId15"/>
    <p:sldId id="423" r:id="rId16"/>
    <p:sldId id="425" r:id="rId17"/>
    <p:sldId id="424" r:id="rId18"/>
    <p:sldId id="407" r:id="rId19"/>
    <p:sldId id="426" r:id="rId20"/>
    <p:sldId id="427" r:id="rId21"/>
    <p:sldId id="428" r:id="rId22"/>
    <p:sldId id="351" r:id="rId23"/>
    <p:sldId id="430"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02"/>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50"/>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21.xml"/><Relationship Id="rId5" Type="http://schemas.openxmlformats.org/officeDocument/2006/relationships/slide" Target="slides/slide17.xml"/><Relationship Id="rId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33484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378908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11/21/2022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11/21/2022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11/21/2022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11/21/2022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11/21/2022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11/21/2022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11/21/2022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4"/>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11/21/2022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1372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tx1">
                    <a:lumMod val="95000"/>
                    <a:lumOff val="5000"/>
                  </a:schemeClr>
                </a:solidFill>
                <a:latin typeface="+mn-lt"/>
                <a:cs typeface="Times New Roman" pitchFamily="18" charset="0"/>
              </a:rPr>
              <a:t>                     </a:t>
            </a:r>
            <a:r>
              <a:rPr lang="en-US" sz="2000" b="1" dirty="0" smtClean="0">
                <a:solidFill>
                  <a:schemeClr val="tx1">
                    <a:lumMod val="95000"/>
                    <a:lumOff val="5000"/>
                  </a:schemeClr>
                </a:solidFill>
                <a:latin typeface="+mn-lt"/>
                <a:cs typeface="Times New Roman" pitchFamily="18" charset="0"/>
              </a:rPr>
              <a:t>Submitted </a:t>
            </a:r>
            <a:r>
              <a:rPr lang="en-US" sz="2000" b="1" dirty="0">
                <a:solidFill>
                  <a:schemeClr val="tx1">
                    <a:lumMod val="95000"/>
                    <a:lumOff val="5000"/>
                  </a:schemeClr>
                </a:solidFill>
                <a:latin typeface="+mn-lt"/>
                <a:cs typeface="Times New Roman" pitchFamily="18" charset="0"/>
              </a:rPr>
              <a:t>To:	 </a:t>
            </a:r>
            <a:r>
              <a:rPr lang="en-US" sz="2000" b="1" dirty="0" smtClean="0">
                <a:solidFill>
                  <a:schemeClr val="tx1">
                    <a:lumMod val="95000"/>
                    <a:lumOff val="5000"/>
                  </a:schemeClr>
                </a:solidFill>
                <a:latin typeface="+mn-lt"/>
                <a:cs typeface="Times New Roman" pitchFamily="18" charset="0"/>
              </a:rPr>
              <a:t>             </a:t>
            </a:r>
            <a:r>
              <a:rPr lang="en-US" sz="2000" b="1" dirty="0">
                <a:solidFill>
                  <a:schemeClr val="tx1">
                    <a:lumMod val="95000"/>
                    <a:lumOff val="5000"/>
                  </a:schemeClr>
                </a:solidFill>
                <a:latin typeface="+mn-lt"/>
                <a:cs typeface="Times New Roman" pitchFamily="18" charset="0"/>
              </a:rPr>
              <a:t> </a:t>
            </a:r>
            <a:r>
              <a:rPr lang="en-US" sz="2000" b="1" dirty="0" smtClean="0">
                <a:solidFill>
                  <a:schemeClr val="tx1">
                    <a:lumMod val="95000"/>
                    <a:lumOff val="5000"/>
                  </a:schemeClr>
                </a:solidFill>
                <a:latin typeface="+mn-lt"/>
                <a:cs typeface="Times New Roman" pitchFamily="18" charset="0"/>
              </a:rPr>
              <a:t>               </a:t>
            </a:r>
            <a:r>
              <a:rPr lang="en-US" sz="2000" b="1" dirty="0" smtClean="0">
                <a:solidFill>
                  <a:schemeClr val="tx1">
                    <a:lumMod val="95000"/>
                    <a:lumOff val="5000"/>
                  </a:schemeClr>
                </a:solidFill>
                <a:latin typeface="+mn-lt"/>
                <a:cs typeface="Times New Roman" pitchFamily="18" charset="0"/>
              </a:rPr>
              <a:t> Submitted </a:t>
            </a:r>
            <a:r>
              <a:rPr lang="en-US" sz="2000" b="1" dirty="0">
                <a:solidFill>
                  <a:schemeClr val="tx1">
                    <a:lumMod val="95000"/>
                    <a:lumOff val="5000"/>
                  </a:schemeClr>
                </a:solidFill>
                <a:latin typeface="+mn-lt"/>
                <a:cs typeface="Times New Roman" pitchFamily="18" charset="0"/>
              </a:rPr>
              <a:t>By:</a:t>
            </a:r>
          </a:p>
          <a:p>
            <a:pPr eaLnBrk="0" hangingPunct="0"/>
            <a:r>
              <a:rPr lang="en-US" sz="2000" b="1" dirty="0" smtClean="0">
                <a:solidFill>
                  <a:schemeClr val="tx1">
                    <a:lumMod val="95000"/>
                    <a:lumOff val="5000"/>
                  </a:schemeClr>
                </a:solidFill>
                <a:latin typeface="+mn-lt"/>
                <a:cs typeface="Times New Roman" pitchFamily="18" charset="0"/>
              </a:rPr>
              <a:t>                     Studymafia.org                              </a:t>
            </a:r>
            <a:r>
              <a:rPr lang="en-US" sz="2000" b="1" dirty="0" smtClean="0">
                <a:solidFill>
                  <a:schemeClr val="tx1">
                    <a:lumMod val="95000"/>
                    <a:lumOff val="5000"/>
                  </a:schemeClr>
                </a:solidFill>
                <a:latin typeface="+mn-lt"/>
                <a:cs typeface="Times New Roman" pitchFamily="18" charset="0"/>
              </a:rPr>
              <a:t>      Studymafia.org               </a:t>
            </a:r>
            <a:endParaRPr lang="en-US" sz="2000" b="1" dirty="0">
              <a:solidFill>
                <a:schemeClr val="tx1">
                  <a:lumMod val="95000"/>
                  <a:lumOff val="5000"/>
                </a:schemeClr>
              </a:solidFill>
              <a:latin typeface="+mn-lt"/>
              <a:cs typeface="Times New Roman" pitchFamily="18" charset="0"/>
            </a:endParaRPr>
          </a:p>
        </p:txBody>
      </p:sp>
      <p:sp>
        <p:nvSpPr>
          <p:cNvPr id="8" name="Rectangle 7"/>
          <p:cNvSpPr/>
          <p:nvPr/>
        </p:nvSpPr>
        <p:spPr>
          <a:xfrm>
            <a:off x="1600200" y="2092404"/>
            <a:ext cx="7060451" cy="923330"/>
          </a:xfrm>
          <a:prstGeom prst="rect">
            <a:avLst/>
          </a:prstGeom>
          <a:solidFill>
            <a:schemeClr val="tx2">
              <a:lumMod val="50000"/>
              <a:lumOff val="50000"/>
            </a:schemeClr>
          </a:solidFill>
        </p:spPr>
        <p:txBody>
          <a:bodyPr wrap="square">
            <a:spAutoFit/>
          </a:bodyPr>
          <a:lstStyle/>
          <a:p>
            <a:pPr algn="ctr" fontAlgn="auto">
              <a:spcBef>
                <a:spcPts val="0"/>
              </a:spcBef>
              <a:spcAft>
                <a:spcPts val="0"/>
              </a:spcAft>
              <a:defRPr/>
            </a:pPr>
            <a:r>
              <a:rPr lang="en-US" altLang="en-US" sz="5400" b="1" dirty="0" smtClean="0">
                <a:solidFill>
                  <a:schemeClr val="bg1"/>
                </a:solidFill>
                <a:latin typeface="Times New Roman" pitchFamily="18" charset="0"/>
                <a:cs typeface="Times New Roman" pitchFamily="18" charset="0"/>
              </a:rPr>
              <a:t>Mineral Resource</a:t>
            </a:r>
            <a:endParaRPr lang="en-US" sz="54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03023169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6764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The use of minerals depends upon their deposits. Some countries are rich in mineral deposits, while others have no deposits. The greatest use of minerals depends on their properties. </a:t>
            </a:r>
          </a:p>
          <a:p>
            <a:pPr marL="514350" indent="-514350">
              <a:buFont typeface="Arial" panose="020B0604020202020204" pitchFamily="34" charset="0"/>
              <a:buChar char="•"/>
            </a:pPr>
            <a:r>
              <a:rPr lang="en-US" sz="3200" smtClean="0"/>
              <a:t>For instance, Aluminum is light, strong and durable in nature, so it is used for aircraft, shipping, and car industries.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6764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Minerals are used in almost all industries. Gold, silver, and platinum metal are used in the jewellery industry. </a:t>
            </a:r>
          </a:p>
          <a:p>
            <a:pPr marL="514350" indent="-514350">
              <a:buFont typeface="Arial" panose="020B0604020202020204" pitchFamily="34" charset="0"/>
              <a:buChar char="•"/>
            </a:pPr>
            <a:r>
              <a:rPr lang="en-US" sz="3200" smtClean="0"/>
              <a:t>Copper is used in the coin industry and for making pipes and wires. Silicon obtained from quartz is used in the computer industry.</a:t>
            </a:r>
          </a:p>
          <a:p>
            <a:pPr marL="514350" indent="-514350">
              <a:buFont typeface="Arial" panose="020B0604020202020204" pitchFamily="34" charset="0"/>
              <a:buChar char="•"/>
            </a:pPr>
            <a:r>
              <a:rPr lang="en-US" sz="3200" smtClean="0"/>
              <a:t>Mineral elements give fireworks colour.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676400"/>
            <a:ext cx="7678420" cy="4523105"/>
          </a:xfrm>
          <a:prstGeom prst="rect">
            <a:avLst/>
          </a:prstGeom>
          <a:noFill/>
        </p:spPr>
        <p:txBody>
          <a:bodyPr wrap="square">
            <a:spAutoFit/>
          </a:bodyPr>
          <a:lstStyle/>
          <a:p>
            <a:pPr marL="514350" indent="-514350">
              <a:buFont typeface="Arial" panose="020B0604020202020204" pitchFamily="34" charset="0"/>
              <a:buChar char="•"/>
            </a:pPr>
            <a:r>
              <a:rPr lang="en-US" sz="3200" smtClean="0"/>
              <a:t>Barium produces glossy greens; strontium yields dark reds; copper yields blues; and zinc yields sodium. </a:t>
            </a:r>
          </a:p>
          <a:p>
            <a:pPr marL="514350" indent="-514350">
              <a:buFont typeface="Arial" panose="020B0604020202020204" pitchFamily="34" charset="0"/>
              <a:buChar char="•"/>
            </a:pPr>
            <a:r>
              <a:rPr lang="en-US" sz="3200" smtClean="0"/>
              <a:t>Mixing elements can make many colours: strontium and sodium create bright orange; titanium, zirconium, and magnesium alloys create silvery white; copper and strontium make lavender blue.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Minerals are compounds naturally produced on Earth. They have a clear structure and chemical composition. There are more than 3000 known minerals. </a:t>
            </a:r>
          </a:p>
          <a:p>
            <a:pPr marL="514350" indent="-514350">
              <a:buFont typeface="Arial" panose="020B0604020202020204" pitchFamily="34" charset="0"/>
              <a:buChar char="•"/>
            </a:pPr>
            <a:r>
              <a:rPr lang="en-US" sz="3200" dirty="0" smtClean="0"/>
              <a:t>Some, like gold and diamond, are rare and precious, while others, like quartz, are more ordinary.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524000"/>
            <a:ext cx="7672070" cy="4707890"/>
          </a:xfrm>
          <a:prstGeom prst="rect">
            <a:avLst/>
          </a:prstGeom>
          <a:noFill/>
        </p:spPr>
        <p:txBody>
          <a:bodyPr wrap="square">
            <a:spAutoFit/>
          </a:bodyPr>
          <a:lstStyle/>
          <a:p>
            <a:pPr marL="514350" indent="-514350">
              <a:buFont typeface="Arial" panose="020B0604020202020204" pitchFamily="34" charset="0"/>
              <a:buChar char="•"/>
            </a:pPr>
            <a:r>
              <a:rPr lang="en-US" sz="3000" dirty="0" smtClean="0"/>
              <a:t>Over 99 per cent of the minerals that make up the surface of the Earth consists of only eight elements. Some of such elements are found as complexes in conjunction with other elements. </a:t>
            </a:r>
          </a:p>
          <a:p>
            <a:pPr marL="514350" indent="-514350">
              <a:buFont typeface="Arial" panose="020B0604020202020204" pitchFamily="34" charset="0"/>
              <a:buChar char="•"/>
            </a:pPr>
            <a:r>
              <a:rPr lang="en-US" sz="3000" dirty="0" smtClean="0"/>
              <a:t>Minerals are naturally occurring elements or compounds in the Earth’s crust. Rocks are minerally shaped mixtures. Much as the building blocks of rocks are elements, the rocks form the rock building blocks.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676400"/>
            <a:ext cx="7672070" cy="3322955"/>
          </a:xfrm>
          <a:prstGeom prst="rect">
            <a:avLst/>
          </a:prstGeom>
          <a:noFill/>
        </p:spPr>
        <p:txBody>
          <a:bodyPr wrap="square">
            <a:spAutoFit/>
          </a:bodyPr>
          <a:lstStyle/>
          <a:p>
            <a:pPr marL="514350" indent="-514350">
              <a:buFont typeface="Arial" panose="020B0604020202020204" pitchFamily="34" charset="0"/>
              <a:buChar char="•"/>
            </a:pPr>
            <a:r>
              <a:rPr lang="en-US" sz="3000" dirty="0" smtClean="0"/>
              <a:t>The mineral biotite has basal cleavage which means that it has a complete cleavage. The cleavage plane on top of this sample is visible on the smooth, reflective surface. </a:t>
            </a:r>
          </a:p>
          <a:p>
            <a:pPr marL="514350" indent="-514350">
              <a:buFont typeface="Arial" panose="020B0604020202020204" pitchFamily="34" charset="0"/>
              <a:buChar char="•"/>
            </a:pPr>
            <a:r>
              <a:rPr lang="en-US" sz="3000" dirty="0" smtClean="0"/>
              <a:t>The flat surface at the bottom, in line with the top of the bowl, is similar to the rim and thus reflects the same cleavage axis.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524000"/>
            <a:ext cx="7672070" cy="4246245"/>
          </a:xfrm>
          <a:prstGeom prst="rect">
            <a:avLst/>
          </a:prstGeom>
          <a:noFill/>
        </p:spPr>
        <p:txBody>
          <a:bodyPr wrap="square">
            <a:spAutoFit/>
          </a:bodyPr>
          <a:lstStyle/>
          <a:p>
            <a:pPr marL="514350" indent="-514350">
              <a:buFont typeface="Arial" panose="020B0604020202020204" pitchFamily="34" charset="0"/>
              <a:buChar char="•"/>
            </a:pPr>
            <a:r>
              <a:rPr lang="en-US" sz="3000" dirty="0" smtClean="0"/>
              <a:t>Minerals are composed of atoms as are all compounds. There are just only a hundred components around us, and they are the fundamental building blocks in everything of us. </a:t>
            </a:r>
          </a:p>
          <a:p>
            <a:pPr marL="514350" indent="-514350">
              <a:buFont typeface="Arial" panose="020B0604020202020204" pitchFamily="34" charset="0"/>
              <a:buChar char="•"/>
            </a:pPr>
            <a:r>
              <a:rPr lang="en-US" sz="3000" dirty="0" smtClean="0"/>
              <a:t>They can be found in their pure form, or chemically combined with other compound-making elements. A compound is composed of two or more chemically united elements.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Conservation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524000"/>
            <a:ext cx="7612380" cy="4246245"/>
          </a:xfrm>
          <a:prstGeom prst="rect">
            <a:avLst/>
          </a:prstGeom>
          <a:noFill/>
        </p:spPr>
        <p:txBody>
          <a:bodyPr wrap="square">
            <a:spAutoFit/>
          </a:bodyPr>
          <a:lstStyle/>
          <a:p>
            <a:pPr marL="514350" indent="-514350">
              <a:buFont typeface="Arial" panose="020B0604020202020204" pitchFamily="34" charset="0"/>
              <a:buChar char="•"/>
            </a:pPr>
            <a:r>
              <a:rPr lang="en-US" sz="3000" dirty="0" smtClean="0"/>
              <a:t>The total volume of consumable mineral resources is just 1% of all the minerals present in the earth’s crust. </a:t>
            </a:r>
          </a:p>
          <a:p>
            <a:pPr marL="514350" indent="-514350">
              <a:buFont typeface="Arial" panose="020B0604020202020204" pitchFamily="34" charset="0"/>
              <a:buChar char="•"/>
            </a:pPr>
            <a:r>
              <a:rPr lang="en-US" sz="3000" dirty="0" smtClean="0"/>
              <a:t>However, the consumption rate is so high that these mineral resources which are non-renewable will get exhausted very soon. </a:t>
            </a:r>
          </a:p>
          <a:p>
            <a:pPr marL="514350" indent="-514350">
              <a:buFont typeface="Arial" panose="020B0604020202020204" pitchFamily="34" charset="0"/>
              <a:buChar char="•"/>
            </a:pPr>
            <a:r>
              <a:rPr lang="en-US" sz="3000" dirty="0" smtClean="0"/>
              <a:t>Any minerals usually occur as well-developed crystals and are treated in their crystal types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Conservation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524000"/>
            <a:ext cx="7638415" cy="4030980"/>
          </a:xfrm>
          <a:prstGeom prst="rect">
            <a:avLst/>
          </a:prstGeom>
          <a:noFill/>
        </p:spPr>
        <p:txBody>
          <a:bodyPr wrap="square">
            <a:spAutoFit/>
          </a:bodyPr>
          <a:lstStyle/>
          <a:p>
            <a:pPr marL="0" indent="0">
              <a:buFont typeface="Arial" panose="020B0604020202020204" pitchFamily="34" charset="0"/>
              <a:buNone/>
            </a:pPr>
            <a:r>
              <a:rPr lang="en-US" sz="3200" dirty="0" smtClean="0"/>
              <a:t>Here are some measures to conserve minerals:</a:t>
            </a:r>
          </a:p>
          <a:p>
            <a:pPr marL="514350" indent="-514350">
              <a:buFont typeface="Arial" panose="020B0604020202020204" pitchFamily="34" charset="0"/>
              <a:buChar char="•"/>
            </a:pPr>
            <a:r>
              <a:rPr lang="en-US" sz="3200" dirty="0" smtClean="0"/>
              <a:t>Use of minerals in a planned and sustainable manner.</a:t>
            </a:r>
          </a:p>
          <a:p>
            <a:pPr marL="514350" indent="-514350">
              <a:buFont typeface="Arial" panose="020B0604020202020204" pitchFamily="34" charset="0"/>
              <a:buChar char="•"/>
            </a:pPr>
            <a:r>
              <a:rPr lang="en-US" sz="3200" dirty="0" smtClean="0"/>
              <a:t>Recycling of metals</a:t>
            </a:r>
          </a:p>
          <a:p>
            <a:pPr marL="514350" indent="-514350">
              <a:buFont typeface="Arial" panose="020B0604020202020204" pitchFamily="34" charset="0"/>
              <a:buChar char="•"/>
            </a:pPr>
            <a:r>
              <a:rPr lang="en-US" sz="3200" dirty="0" smtClean="0"/>
              <a:t>Use of alternative renewable substitutes.</a:t>
            </a:r>
          </a:p>
          <a:p>
            <a:pPr marL="514350" indent="-514350">
              <a:buFont typeface="Arial" panose="020B0604020202020204" pitchFamily="34" charset="0"/>
              <a:buChar char="•"/>
            </a:pPr>
            <a:r>
              <a:rPr lang="en-US" sz="3200" dirty="0" smtClean="0"/>
              <a:t>Technology should be improved to use the low-grade ores profitably.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Conservation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533400" y="1524000"/>
            <a:ext cx="7638415" cy="4523105"/>
          </a:xfrm>
          <a:prstGeom prst="rect">
            <a:avLst/>
          </a:prstGeom>
          <a:noFill/>
        </p:spPr>
        <p:txBody>
          <a:bodyPr wrap="square">
            <a:spAutoFit/>
          </a:bodyPr>
          <a:lstStyle/>
          <a:p>
            <a:pPr marL="457200" indent="-457200">
              <a:buFont typeface="Arial" panose="020B0604020202020204" pitchFamily="34" charset="0"/>
              <a:buChar char="•"/>
            </a:pPr>
            <a:r>
              <a:rPr lang="en-US" sz="3200" dirty="0" smtClean="0"/>
              <a:t>A detailed nomenclature has emerged to classify crystal types and may be familiar with some common names. Different properties aid in the detection of other minerals. </a:t>
            </a:r>
          </a:p>
          <a:p>
            <a:pPr marL="457200" indent="-457200">
              <a:buFont typeface="Arial" panose="020B0604020202020204" pitchFamily="34" charset="0"/>
              <a:buChar char="•"/>
            </a:pPr>
            <a:r>
              <a:rPr lang="en-US" sz="3200" dirty="0" smtClean="0"/>
              <a:t>For certain minerals, these properties may not be distinguishable enough to aid in their detection. And, they can only be found in some minerals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Categories of Mineral Resource</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Uses </a:t>
            </a:r>
            <a:r>
              <a:rPr lang="en-IN" sz="2600" dirty="0" smtClean="0">
                <a:latin typeface="Times New Roman" panose="02020603050405020304" pitchFamily="18" charset="0"/>
                <a:cs typeface="Times New Roman" panose="02020603050405020304" pitchFamily="18" charset="0"/>
                <a:sym typeface="+mn-ea"/>
              </a:rPr>
              <a:t>of Mineral Resource</a:t>
            </a:r>
            <a:endParaRPr lang="en-IN"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Examples </a:t>
            </a:r>
            <a:r>
              <a:rPr lang="en-IN" sz="2600" dirty="0" smtClean="0">
                <a:latin typeface="Times New Roman" panose="02020603050405020304" pitchFamily="18" charset="0"/>
                <a:cs typeface="Times New Roman" panose="02020603050405020304" pitchFamily="18" charset="0"/>
                <a:sym typeface="+mn-ea"/>
              </a:rPr>
              <a:t>of Mineral Resource</a:t>
            </a:r>
            <a:endParaRPr lang="en-IN"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Conservation </a:t>
            </a:r>
            <a:r>
              <a:rPr lang="en-IN" sz="2600" dirty="0" smtClean="0">
                <a:latin typeface="Times New Roman" panose="02020603050405020304" pitchFamily="18" charset="0"/>
                <a:cs typeface="Times New Roman" panose="02020603050405020304" pitchFamily="18" charset="0"/>
                <a:sym typeface="+mn-ea"/>
              </a:rPr>
              <a:t>of Mineral Resource</a:t>
            </a:r>
            <a:endParaRPr lang="en-IN"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20</a:t>
            </a:fld>
            <a:endParaRPr kumimoji="0" lang="en-US" sz="1000" b="0">
              <a:solidFill>
                <a:schemeClr val="tx1"/>
              </a:solidFill>
            </a:endParaRPr>
          </a:p>
        </p:txBody>
      </p:sp>
      <p:pic>
        <p:nvPicPr>
          <p:cNvPr id="4" name="Picture 3" descr="Mineral+Use+Has+Advantages+and+Disadvantages"/>
          <p:cNvPicPr>
            <a:picLocks noChangeAspect="1"/>
          </p:cNvPicPr>
          <p:nvPr/>
        </p:nvPicPr>
        <p:blipFill>
          <a:blip r:embed="rId2"/>
          <a:stretch>
            <a:fillRect/>
          </a:stretch>
        </p:blipFill>
        <p:spPr>
          <a:xfrm>
            <a:off x="-76200" y="0"/>
            <a:ext cx="9276080" cy="6858000"/>
          </a:xfrm>
          <a:prstGeom prst="rect">
            <a:avLst/>
          </a:prstGeom>
        </p:spPr>
      </p:pic>
    </p:spTree>
  </p:cSld>
  <p:clrMapOvr>
    <a:masterClrMapping/>
  </p:clrMapOvr>
  <p:transition spd="slow">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 mineral resource is a concentration or occurrence of solid material of economic interest in or on the Earth's crust in such form, grade (or quality), and quantity that there are reasonable prospects for eventual economic extraction.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94007892"/>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A mineral is a naturally occurring substance, representable by a chemical formula, that is usually solid and inorganic, and has a crystal structure.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Mineral-Resources-1-700x278"/>
          <p:cNvPicPr>
            <a:picLocks noChangeAspect="1"/>
          </p:cNvPicPr>
          <p:nvPr/>
        </p:nvPicPr>
        <p:blipFill>
          <a:blip r:embed="rId3"/>
          <a:srcRect t="16595"/>
          <a:stretch>
            <a:fillRect/>
          </a:stretch>
        </p:blipFill>
        <p:spPr>
          <a:xfrm>
            <a:off x="1066800" y="3507105"/>
            <a:ext cx="6667500" cy="279844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Mineral resources are the key material basis for socio-economic development.</a:t>
            </a:r>
            <a:r>
              <a:rPr lang="en-IN" altLang="en-US" sz="2800" dirty="0" smtClean="0"/>
              <a:t> </a:t>
            </a:r>
            <a:r>
              <a:rPr lang="en-US" sz="2800" dirty="0" smtClean="0"/>
              <a:t>Statistical results show that more than 95% of energy used by mankind, 80% of industrial raw materials and 70% of raw materials for agricultural production are from mineral resources.</a:t>
            </a:r>
          </a:p>
          <a:p>
            <a:r>
              <a:rPr lang="en-US" sz="2800" dirty="0" smtClean="0"/>
              <a:t>A mineral is a pure inorganic substance that occurs naturally in the earth’s crust. More than two-thousand minerals have been identified and most of these are inorganic, which are formed by the various combination of elements.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Categories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Mineral-Resources-2"/>
          <p:cNvPicPr>
            <a:picLocks noChangeAspect="1"/>
          </p:cNvPicPr>
          <p:nvPr/>
        </p:nvPicPr>
        <p:blipFill>
          <a:blip r:embed="rId3"/>
          <a:srcRect t="13315"/>
          <a:stretch>
            <a:fillRect/>
          </a:stretch>
        </p:blipFill>
        <p:spPr>
          <a:xfrm>
            <a:off x="608965" y="1959610"/>
            <a:ext cx="7525385" cy="393573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Categories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631190" y="1524000"/>
            <a:ext cx="7847965" cy="4399915"/>
          </a:xfrm>
          <a:prstGeom prst="rect">
            <a:avLst/>
          </a:prstGeom>
          <a:noFill/>
        </p:spPr>
        <p:txBody>
          <a:bodyPr wrap="square">
            <a:spAutoFit/>
          </a:bodyPr>
          <a:lstStyle/>
          <a:p>
            <a:pPr marL="0" indent="0">
              <a:buFont typeface="Arial" panose="020B0604020202020204" pitchFamily="34" charset="0"/>
              <a:buNone/>
            </a:pPr>
            <a:r>
              <a:rPr lang="en-US" sz="2800" dirty="0" smtClean="0"/>
              <a:t>Mineral resources can be divided into two major categories.</a:t>
            </a:r>
          </a:p>
          <a:p>
            <a:pPr marL="514350" indent="-514350">
              <a:buFont typeface="Arial" panose="020B0604020202020204" pitchFamily="34" charset="0"/>
              <a:buChar char="•"/>
            </a:pPr>
            <a:r>
              <a:rPr lang="en-US" sz="2800" b="1" dirty="0" smtClean="0"/>
              <a:t>Metallic Mineral Resources</a:t>
            </a:r>
          </a:p>
          <a:p>
            <a:pPr marL="514350" indent="-514350">
              <a:buFont typeface="Arial" panose="020B0604020202020204" pitchFamily="34" charset="0"/>
              <a:buChar char="•"/>
            </a:pPr>
            <a:r>
              <a:rPr lang="en-US" sz="2800" b="1" dirty="0" smtClean="0"/>
              <a:t>Non-metallic Mineral Resources</a:t>
            </a:r>
          </a:p>
          <a:p>
            <a:pPr marL="0" indent="0">
              <a:buFont typeface="Arial" panose="020B0604020202020204" pitchFamily="34" charset="0"/>
              <a:buNone/>
            </a:pPr>
            <a:endParaRPr lang="en-US" sz="2800" b="1" dirty="0" smtClean="0"/>
          </a:p>
          <a:p>
            <a:pPr marL="0" indent="0">
              <a:buFont typeface="Arial" panose="020B0604020202020204" pitchFamily="34" charset="0"/>
              <a:buNone/>
            </a:pPr>
            <a:r>
              <a:rPr lang="en-US" sz="2800" dirty="0" smtClean="0"/>
              <a:t>There are metals that are hard and conduct electricity and heat with characteristics of lustre or shine. Such metals are called metallic minerals. For example Silver, Chromium, Tin, Nickel, Copper, Iron, Lead, Aluminum, Gold, and Zinc.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Categories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631190" y="1600200"/>
            <a:ext cx="7847965" cy="4523105"/>
          </a:xfrm>
          <a:prstGeom prst="rect">
            <a:avLst/>
          </a:prstGeom>
          <a:noFill/>
        </p:spPr>
        <p:txBody>
          <a:bodyPr wrap="square">
            <a:spAutoFit/>
          </a:bodyPr>
          <a:lstStyle/>
          <a:p>
            <a:pPr marL="0" indent="0">
              <a:buFont typeface="Arial" panose="020B0604020202020204" pitchFamily="34" charset="0"/>
              <a:buNone/>
            </a:pPr>
            <a:r>
              <a:rPr lang="en-US" sz="3200" b="1" dirty="0" smtClean="0"/>
              <a:t>Metallic Minerals</a:t>
            </a:r>
          </a:p>
          <a:p>
            <a:pPr marL="457200" indent="-457200">
              <a:buFont typeface="Arial" panose="020B0604020202020204" pitchFamily="34" charset="0"/>
              <a:buChar char="•"/>
            </a:pPr>
            <a:r>
              <a:rPr lang="en-US" sz="3200" dirty="0" smtClean="0"/>
              <a:t>Metallic Minerals show a metallic shine in their appearance.</a:t>
            </a:r>
          </a:p>
          <a:p>
            <a:pPr marL="457200" indent="-457200">
              <a:buFont typeface="Arial" panose="020B0604020202020204" pitchFamily="34" charset="0"/>
              <a:buChar char="•"/>
            </a:pPr>
            <a:r>
              <a:rPr lang="en-US" sz="3200" dirty="0" smtClean="0"/>
              <a:t>The potential source of the metal can be got through mining.</a:t>
            </a:r>
          </a:p>
          <a:p>
            <a:pPr marL="457200" indent="-457200">
              <a:buFont typeface="Arial" panose="020B0604020202020204" pitchFamily="34" charset="0"/>
              <a:buChar char="•"/>
            </a:pPr>
            <a:r>
              <a:rPr lang="en-US" sz="3200" dirty="0" smtClean="0"/>
              <a:t>Contains metals in their chemical composition.</a:t>
            </a:r>
          </a:p>
          <a:p>
            <a:pPr marL="457200" indent="-457200">
              <a:buFont typeface="Arial" panose="020B0604020202020204" pitchFamily="34" charset="0"/>
              <a:buChar char="•"/>
            </a:pPr>
            <a:r>
              <a:rPr lang="en-US" sz="3200" dirty="0" smtClean="0"/>
              <a:t>Metallic minerals contain metal in raw form.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Categories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631190" y="1600200"/>
            <a:ext cx="7847965"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Minerals that contain iron are called </a:t>
            </a:r>
            <a:r>
              <a:rPr lang="en-US" sz="3200" b="1" dirty="0" smtClean="0"/>
              <a:t>ferrous minerals</a:t>
            </a:r>
            <a:r>
              <a:rPr lang="en-US" sz="3200" dirty="0" smtClean="0"/>
              <a:t>. Example of ferrous minerals is Chromites, Iron ore, and manganese.</a:t>
            </a:r>
          </a:p>
          <a:p>
            <a:pPr marL="457200" indent="-457200">
              <a:buFont typeface="Arial" panose="020B0604020202020204" pitchFamily="34" charset="0"/>
              <a:buChar char="•"/>
            </a:pPr>
            <a:r>
              <a:rPr lang="en-US" sz="3200" dirty="0" smtClean="0"/>
              <a:t>Minerals that do not contain iron are called </a:t>
            </a:r>
            <a:r>
              <a:rPr lang="en-US" sz="3200" b="1" dirty="0" smtClean="0"/>
              <a:t>non-ferrous minerals</a:t>
            </a:r>
            <a:r>
              <a:rPr lang="en-US" sz="3200" dirty="0" smtClean="0"/>
              <a:t>. Examples of nonferrous minerals are lead, silver, gold, and copper.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Categories </a:t>
            </a:r>
            <a:r>
              <a:rPr lang="en-US" altLang="en-US" sz="3600" b="1" dirty="0" smtClean="0">
                <a:solidFill>
                  <a:schemeClr val="accent2"/>
                </a:solidFill>
                <a:latin typeface="Times New Roman" panose="02020603050405020304" pitchFamily="18" charset="0"/>
                <a:cs typeface="Times New Roman" panose="02020603050405020304" pitchFamily="18" charset="0"/>
              </a:rPr>
              <a:t>of Mineral Resource</a:t>
            </a:r>
          </a:p>
        </p:txBody>
      </p:sp>
      <p:sp>
        <p:nvSpPr>
          <p:cNvPr id="2" name="TextBox 1"/>
          <p:cNvSpPr txBox="1"/>
          <p:nvPr/>
        </p:nvSpPr>
        <p:spPr>
          <a:xfrm>
            <a:off x="631190" y="1600200"/>
            <a:ext cx="7847965" cy="4461510"/>
          </a:xfrm>
          <a:prstGeom prst="rect">
            <a:avLst/>
          </a:prstGeom>
          <a:noFill/>
        </p:spPr>
        <p:txBody>
          <a:bodyPr wrap="square">
            <a:spAutoFit/>
          </a:bodyPr>
          <a:lstStyle/>
          <a:p>
            <a:pPr marL="0" indent="0">
              <a:buFont typeface="Arial" panose="020B0604020202020204" pitchFamily="34" charset="0"/>
              <a:buNone/>
            </a:pPr>
            <a:r>
              <a:rPr lang="en-US" sz="3200" b="1" dirty="0" smtClean="0">
                <a:sym typeface="+mn-ea"/>
              </a:rPr>
              <a:t>Nonmetallic Mineral</a:t>
            </a:r>
          </a:p>
          <a:p>
            <a:pPr marL="457200" indent="-457200">
              <a:buFont typeface="Arial" panose="020B0604020202020204" pitchFamily="34" charset="0"/>
              <a:buChar char="•"/>
            </a:pPr>
            <a:r>
              <a:rPr lang="en-US" sz="2800" dirty="0" smtClean="0"/>
              <a:t>There is a group of chemical elements that when melted do not generate a new product. Such special groups are called Nonmetallic minerals. Example: Dimension stone, halite, sand, gypsum, uranium metal, gravel.</a:t>
            </a:r>
          </a:p>
          <a:p>
            <a:pPr marL="457200" indent="-457200">
              <a:buFont typeface="Arial" panose="020B0604020202020204" pitchFamily="34" charset="0"/>
              <a:buChar char="•"/>
            </a:pPr>
            <a:r>
              <a:rPr lang="en-US" sz="2800" dirty="0" smtClean="0"/>
              <a:t>Minerals appear with a non-metallic shine or lustre</a:t>
            </a:r>
          </a:p>
          <a:p>
            <a:pPr marL="457200" indent="-457200">
              <a:buFont typeface="Arial" panose="020B0604020202020204" pitchFamily="34" charset="0"/>
              <a:buChar char="•"/>
            </a:pPr>
            <a:r>
              <a:rPr lang="en-US" sz="2800" dirty="0" smtClean="0"/>
              <a:t>Do not contain extractable metals in their chemical composition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Blue Wa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1115</Words>
  <Application>Microsoft Office PowerPoint</Application>
  <PresentationFormat>On-screen Show (4:3)</PresentationFormat>
  <Paragraphs>297</Paragraphs>
  <Slides>22</Slides>
  <Notes>20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1_Blue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2022-11-21T09:35:27Z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D1A3284F242B41278FB122FD3EC62100</vt:lpwstr>
  </property>
  <property fmtid="{D5CDD505-2E9C-101B-9397-08002B2CF9AE}" pid="3" name="KSOProductBuildVer">
    <vt:lpwstr>1033-11.2.0.11380</vt:lpwstr>
  </property>
</Properties>
</file>