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2"/>
  </p:notesMasterIdLst>
  <p:handoutMasterIdLst>
    <p:handoutMasterId r:id="rId23"/>
  </p:handoutMasterIdLst>
  <p:sldIdLst>
    <p:sldId id="426" r:id="rId3"/>
    <p:sldId id="322" r:id="rId4"/>
    <p:sldId id="324" r:id="rId5"/>
    <p:sldId id="362" r:id="rId6"/>
    <p:sldId id="361" r:id="rId7"/>
    <p:sldId id="325" r:id="rId8"/>
    <p:sldId id="418" r:id="rId9"/>
    <p:sldId id="419" r:id="rId10"/>
    <p:sldId id="420" r:id="rId11"/>
    <p:sldId id="421" r:id="rId12"/>
    <p:sldId id="397" r:id="rId13"/>
    <p:sldId id="398" r:id="rId14"/>
    <p:sldId id="422" r:id="rId15"/>
    <p:sldId id="423" r:id="rId16"/>
    <p:sldId id="424" r:id="rId17"/>
    <p:sldId id="425" r:id="rId18"/>
    <p:sldId id="399" r:id="rId19"/>
    <p:sldId id="351" r:id="rId20"/>
    <p:sldId id="427"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11.xml"/><Relationship Id="rId1" Type="http://schemas.openxmlformats.org/officeDocument/2006/relationships/slide" Target="slides/slide6.xml"/><Relationship Id="rId5" Type="http://schemas.openxmlformats.org/officeDocument/2006/relationships/slide" Target="slides/slide18.xml"/><Relationship Id="rId4"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11/19/2022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1357903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11/19/2022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37033049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44213AF-26F6-41FA-8D85-E2C5388D6E58}" type="datetimeFigureOut">
              <a:rPr lang="en-US" smtClean="0"/>
              <a:t>11/19/2022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comb/>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t>11/19/2022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overrideClrMapping bg1="lt1" tx1="dk1" bg2="lt2" tx2="dk2" accent1="accent1" accent2="accent2" accent3="accent3" accent4="accent4" accent5="accent5" accent6="accent6" hlink="hlink" folHlink="folHlink"/>
  </p:clrMapOvr>
  <p:transition spd="slow">
    <p:comb/>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44213AF-26F6-41FA-8D85-E2C5388D6E58}" type="datetimeFigureOut">
              <a:rPr lang="en-US" smtClean="0"/>
              <a:t>11/19/2022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44213AF-26F6-41FA-8D85-E2C5388D6E58}" type="datetimeFigureOut">
              <a:rPr lang="en-US" smtClean="0"/>
              <a:t>11/19/2022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5BBC35B-A44B-4119-B8DA-DE9E3DFADA20}" type="slidenum">
              <a:rPr kumimoji="0" lang="en-US" smtClean="0"/>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image" Target="../media/image2.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9">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44213AF-26F6-41FA-8D85-E2C5388D6E58}" type="datetimeFigureOut">
              <a:rPr lang="en-US" smtClean="0"/>
              <a:t>11/19/2022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p:transition spd="slow">
    <p:comb/>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457200" y="5845314"/>
            <a:ext cx="9061060"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Studymafia.org                                  </a:t>
            </a:r>
            <a:r>
              <a:rPr lang="en-US" sz="2000" b="1" dirty="0" smtClean="0">
                <a:solidFill>
                  <a:schemeClr val="bg1"/>
                </a:solidFill>
                <a:latin typeface="+mn-lt"/>
                <a:cs typeface="Times New Roman" pitchFamily="18" charset="0"/>
              </a:rPr>
              <a:t>Studymafia.org               </a:t>
            </a:r>
            <a:endParaRPr lang="en-US" sz="2000" b="1" dirty="0">
              <a:solidFill>
                <a:schemeClr val="bg1"/>
              </a:solidFill>
              <a:latin typeface="+mn-lt"/>
              <a:cs typeface="Times New Roman" pitchFamily="18" charset="0"/>
            </a:endParaRPr>
          </a:p>
        </p:txBody>
      </p:sp>
      <p:sp>
        <p:nvSpPr>
          <p:cNvPr id="8" name="Rectangle 7"/>
          <p:cNvSpPr/>
          <p:nvPr/>
        </p:nvSpPr>
        <p:spPr>
          <a:xfrm>
            <a:off x="2776129" y="2337137"/>
            <a:ext cx="3945311" cy="1107996"/>
          </a:xfrm>
          <a:prstGeom prst="rect">
            <a:avLst/>
          </a:prstGeom>
          <a:noFill/>
        </p:spPr>
        <p:txBody>
          <a:bodyPr wrap="none">
            <a:spAutoFit/>
          </a:bodyPr>
          <a:lstStyle/>
          <a:p>
            <a:pPr algn="ctr" fontAlgn="auto">
              <a:spcBef>
                <a:spcPts val="0"/>
              </a:spcBef>
              <a:spcAft>
                <a:spcPts val="0"/>
              </a:spcAft>
              <a:defRPr/>
            </a:pPr>
            <a:r>
              <a:rPr lang="en-US" altLang="en-US" sz="6600" b="1" dirty="0" err="1" smtClean="0">
                <a:solidFill>
                  <a:schemeClr val="accent4">
                    <a:lumMod val="75000"/>
                  </a:schemeClr>
                </a:solidFill>
                <a:latin typeface="Times New Roman" pitchFamily="18" charset="0"/>
                <a:cs typeface="Times New Roman" pitchFamily="18" charset="0"/>
              </a:rPr>
              <a:t>Javascript</a:t>
            </a:r>
            <a:endParaRPr lang="en-US" sz="6600" b="1" spc="300" dirty="0">
              <a:ln w="11430" cmpd="sng">
                <a:solidFill>
                  <a:schemeClr val="accent1">
                    <a:tint val="10000"/>
                  </a:schemeClr>
                </a:solidFill>
                <a:prstDash val="solid"/>
                <a:miter lim="800000"/>
              </a:ln>
              <a:solidFill>
                <a:schemeClr val="accent4">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6615857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Why</a:t>
            </a:r>
            <a:r>
              <a:rPr lang="en-US" altLang="en-US" sz="3600" b="1" dirty="0" smtClean="0">
                <a:solidFill>
                  <a:schemeClr val="accent2"/>
                </a:solidFill>
                <a:latin typeface="Times New Roman" panose="02020603050405020304" pitchFamily="18" charset="0"/>
                <a:cs typeface="Times New Roman" panose="02020603050405020304" pitchFamily="18" charset="0"/>
              </a:rPr>
              <a:t> Javascript </a:t>
            </a:r>
          </a:p>
        </p:txBody>
      </p:sp>
      <p:sp>
        <p:nvSpPr>
          <p:cNvPr id="2" name="TextBox 1"/>
          <p:cNvSpPr txBox="1"/>
          <p:nvPr/>
        </p:nvSpPr>
        <p:spPr>
          <a:xfrm>
            <a:off x="609600" y="1600200"/>
            <a:ext cx="7924800" cy="3046095"/>
          </a:xfrm>
          <a:prstGeom prst="rect">
            <a:avLst/>
          </a:prstGeom>
          <a:noFill/>
        </p:spPr>
        <p:txBody>
          <a:bodyPr wrap="square">
            <a:spAutoFit/>
          </a:bodyPr>
          <a:lstStyle/>
          <a:p>
            <a:pPr marL="514350" indent="-514350">
              <a:buFont typeface="Arial" panose="020B0604020202020204" pitchFamily="34" charset="0"/>
              <a:buChar char="•"/>
            </a:pPr>
            <a:r>
              <a:rPr lang="en-US" sz="3200" smtClean="0"/>
              <a:t>Due to high demand, there is tons of job growth and high pay for those who know JavaScript. </a:t>
            </a:r>
          </a:p>
          <a:p>
            <a:pPr marL="514350" indent="-514350">
              <a:buFont typeface="Arial" panose="020B0604020202020204" pitchFamily="34" charset="0"/>
              <a:buChar char="•"/>
            </a:pPr>
            <a:r>
              <a:rPr lang="en-US" sz="3200" smtClean="0"/>
              <a:t>You can navigate over to different job sites to see what having JavaScript skills looks like in the job market.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Frameworks </a:t>
            </a:r>
            <a:r>
              <a:rPr lang="en-US" altLang="en-US" sz="3600" b="1" dirty="0" smtClean="0">
                <a:solidFill>
                  <a:schemeClr val="accent2"/>
                </a:solidFill>
                <a:latin typeface="Times New Roman" panose="02020603050405020304" pitchFamily="18" charset="0"/>
                <a:cs typeface="Times New Roman" panose="02020603050405020304" pitchFamily="18" charset="0"/>
              </a:rPr>
              <a:t>of Javascript </a:t>
            </a:r>
          </a:p>
        </p:txBody>
      </p:sp>
      <p:sp>
        <p:nvSpPr>
          <p:cNvPr id="2" name="TextBox 1"/>
          <p:cNvSpPr txBox="1"/>
          <p:nvPr/>
        </p:nvSpPr>
        <p:spPr>
          <a:xfrm>
            <a:off x="609600" y="1676400"/>
            <a:ext cx="7696200" cy="4030980"/>
          </a:xfrm>
          <a:prstGeom prst="rect">
            <a:avLst/>
          </a:prstGeom>
          <a:noFill/>
        </p:spPr>
        <p:txBody>
          <a:bodyPr wrap="square">
            <a:spAutoFit/>
          </a:bodyPr>
          <a:lstStyle/>
          <a:p>
            <a:pPr marL="0" indent="0">
              <a:buFont typeface="Arial" panose="020B0604020202020204" pitchFamily="34" charset="0"/>
              <a:buNone/>
            </a:pPr>
            <a:r>
              <a:rPr lang="en-US" sz="3200" dirty="0" smtClean="0"/>
              <a:t>There are many useful Javascript frameworks and libraries available:</a:t>
            </a:r>
          </a:p>
          <a:p>
            <a:pPr marL="514350" indent="-514350">
              <a:buFont typeface="Arial" panose="020B0604020202020204" pitchFamily="34" charset="0"/>
              <a:buChar char="•"/>
            </a:pPr>
            <a:r>
              <a:rPr lang="en-US" sz="3200" dirty="0" smtClean="0"/>
              <a:t>Angular</a:t>
            </a:r>
          </a:p>
          <a:p>
            <a:pPr marL="514350" indent="-514350">
              <a:buFont typeface="Arial" panose="020B0604020202020204" pitchFamily="34" charset="0"/>
              <a:buChar char="•"/>
            </a:pPr>
            <a:r>
              <a:rPr lang="en-US" sz="3200" dirty="0" smtClean="0"/>
              <a:t>React</a:t>
            </a:r>
          </a:p>
          <a:p>
            <a:pPr marL="514350" indent="-514350">
              <a:buFont typeface="Arial" panose="020B0604020202020204" pitchFamily="34" charset="0"/>
              <a:buChar char="•"/>
            </a:pPr>
            <a:r>
              <a:rPr lang="en-US" sz="3200" dirty="0" smtClean="0"/>
              <a:t>jQuery</a:t>
            </a:r>
          </a:p>
          <a:p>
            <a:pPr marL="514350" indent="-514350">
              <a:buFont typeface="Arial" panose="020B0604020202020204" pitchFamily="34" charset="0"/>
              <a:buChar char="•"/>
            </a:pPr>
            <a:r>
              <a:rPr lang="en-US" sz="3200" dirty="0" smtClean="0"/>
              <a:t>Vue.js</a:t>
            </a:r>
          </a:p>
          <a:p>
            <a:pPr marL="514350" indent="-514350">
              <a:buFont typeface="Arial" panose="020B0604020202020204" pitchFamily="34" charset="0"/>
              <a:buChar char="•"/>
            </a:pPr>
            <a:r>
              <a:rPr lang="en-US" sz="3200" dirty="0" smtClean="0"/>
              <a:t>Ext.js</a:t>
            </a:r>
          </a:p>
          <a:p>
            <a:pPr marL="514350" indent="-514350">
              <a:buFont typeface="Arial" panose="020B0604020202020204" pitchFamily="34" charset="0"/>
              <a:buChar char="•"/>
            </a:pPr>
            <a:r>
              <a:rPr lang="en-US" sz="3200" dirty="0" smtClean="0"/>
              <a:t>Ember.js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Applications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Javascript  </a:t>
            </a:r>
          </a:p>
        </p:txBody>
      </p:sp>
      <p:sp>
        <p:nvSpPr>
          <p:cNvPr id="2" name="TextBox 1"/>
          <p:cNvSpPr txBox="1"/>
          <p:nvPr/>
        </p:nvSpPr>
        <p:spPr>
          <a:xfrm>
            <a:off x="533400" y="1676400"/>
            <a:ext cx="7924800" cy="2553335"/>
          </a:xfrm>
          <a:prstGeom prst="rect">
            <a:avLst/>
          </a:prstGeom>
          <a:noFill/>
        </p:spPr>
        <p:txBody>
          <a:bodyPr wrap="square">
            <a:spAutoFit/>
          </a:bodyPr>
          <a:lstStyle/>
          <a:p>
            <a:pPr marL="0" indent="0">
              <a:buFont typeface="Arial" panose="020B0604020202020204" pitchFamily="34" charset="0"/>
              <a:buNone/>
            </a:pPr>
            <a:r>
              <a:rPr lang="en-US" sz="3200" b="1" smtClean="0"/>
              <a:t>Client side validation - </a:t>
            </a:r>
          </a:p>
          <a:p>
            <a:pPr marL="514350" indent="-514350">
              <a:buFont typeface="Arial" panose="020B0604020202020204" pitchFamily="34" charset="0"/>
              <a:buChar char="•"/>
            </a:pPr>
            <a:r>
              <a:rPr lang="en-US" sz="3200" smtClean="0"/>
              <a:t>This is really important to verify any user input before submitting it to the server and Javascript plays an important role in validting those inputs at front-end itself.</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Applications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Javascript  </a:t>
            </a:r>
          </a:p>
        </p:txBody>
      </p:sp>
      <p:sp>
        <p:nvSpPr>
          <p:cNvPr id="2" name="TextBox 1"/>
          <p:cNvSpPr txBox="1"/>
          <p:nvPr/>
        </p:nvSpPr>
        <p:spPr>
          <a:xfrm>
            <a:off x="533400" y="17526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Manipulating HTML Pages - </a:t>
            </a:r>
          </a:p>
          <a:p>
            <a:pPr marL="457200" indent="-457200">
              <a:buFont typeface="Arial" panose="020B0604020202020204" pitchFamily="34" charset="0"/>
              <a:buChar char="•"/>
            </a:pPr>
            <a:r>
              <a:rPr lang="en-US" sz="3200" smtClean="0"/>
              <a:t>Javascript helps in manipulating HTML page on the fly. This helps in adding and deleting any HTML tag very easily using javascript and modify your HTML to change its look and feel based on different devices and requirements.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Applications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Javascript  </a:t>
            </a:r>
          </a:p>
        </p:txBody>
      </p:sp>
      <p:sp>
        <p:nvSpPr>
          <p:cNvPr id="2" name="TextBox 1"/>
          <p:cNvSpPr txBox="1"/>
          <p:nvPr/>
        </p:nvSpPr>
        <p:spPr>
          <a:xfrm>
            <a:off x="533400" y="1524000"/>
            <a:ext cx="7924800" cy="4030980"/>
          </a:xfrm>
          <a:prstGeom prst="rect">
            <a:avLst/>
          </a:prstGeom>
          <a:noFill/>
        </p:spPr>
        <p:txBody>
          <a:bodyPr wrap="square">
            <a:spAutoFit/>
          </a:bodyPr>
          <a:lstStyle/>
          <a:p>
            <a:pPr marL="0" indent="0">
              <a:buFont typeface="Arial" panose="020B0604020202020204" pitchFamily="34" charset="0"/>
              <a:buNone/>
            </a:pPr>
            <a:r>
              <a:rPr lang="en-US" sz="3200" b="1" smtClean="0"/>
              <a:t>User Notifications - </a:t>
            </a:r>
          </a:p>
          <a:p>
            <a:pPr marL="457200" indent="-457200">
              <a:buFont typeface="Arial" panose="020B0604020202020204" pitchFamily="34" charset="0"/>
              <a:buChar char="•"/>
            </a:pPr>
            <a:r>
              <a:rPr lang="en-US" sz="3200" smtClean="0"/>
              <a:t>You can use Javascript to raise dynamic pop-ups on the webpages to give different types of notifications to your website visitors.</a:t>
            </a:r>
          </a:p>
          <a:p>
            <a:pPr marL="457200" indent="-457200">
              <a:buFont typeface="Arial" panose="020B0604020202020204" pitchFamily="34" charset="0"/>
              <a:buNone/>
            </a:pPr>
            <a:r>
              <a:rPr lang="en-US" sz="3200" b="1" smtClean="0"/>
              <a:t>Back-end Data Loading - </a:t>
            </a:r>
          </a:p>
          <a:p>
            <a:pPr marL="457200" indent="-457200">
              <a:buFont typeface="Arial" panose="020B0604020202020204" pitchFamily="34" charset="0"/>
              <a:buChar char="•"/>
            </a:pPr>
            <a:r>
              <a:rPr lang="en-US" sz="3200" smtClean="0"/>
              <a:t>Javascript provides Ajax library which helps in loading back-end data while you are doing some other processing.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Applications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Javascript  </a:t>
            </a:r>
          </a:p>
        </p:txBody>
      </p:sp>
      <p:sp>
        <p:nvSpPr>
          <p:cNvPr id="2" name="TextBox 1"/>
          <p:cNvSpPr txBox="1"/>
          <p:nvPr/>
        </p:nvSpPr>
        <p:spPr>
          <a:xfrm>
            <a:off x="533400" y="15240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Presentations - </a:t>
            </a:r>
          </a:p>
          <a:p>
            <a:pPr marL="457200" indent="-457200">
              <a:buFont typeface="Arial" panose="020B0604020202020204" pitchFamily="34" charset="0"/>
              <a:buChar char="•"/>
            </a:pPr>
            <a:r>
              <a:rPr lang="en-US" sz="3200" smtClean="0"/>
              <a:t>JavaScript also provides the facility of creating presentations which gives website look and feel. </a:t>
            </a:r>
          </a:p>
          <a:p>
            <a:pPr marL="457200" indent="-457200">
              <a:buFont typeface="Arial" panose="020B0604020202020204" pitchFamily="34" charset="0"/>
              <a:buChar char="•"/>
            </a:pPr>
            <a:r>
              <a:rPr lang="en-US" sz="3200" smtClean="0"/>
              <a:t>JavaScript provides RevealJS and BespokeJS libraries to build a web-based slide presentations.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Applications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Javascript  </a:t>
            </a:r>
          </a:p>
        </p:txBody>
      </p:sp>
      <p:sp>
        <p:nvSpPr>
          <p:cNvPr id="2" name="TextBox 1"/>
          <p:cNvSpPr txBox="1"/>
          <p:nvPr/>
        </p:nvSpPr>
        <p:spPr>
          <a:xfrm>
            <a:off x="533400" y="15240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Server Applications - </a:t>
            </a:r>
          </a:p>
          <a:p>
            <a:pPr marL="457200" indent="-457200">
              <a:buFont typeface="Arial" panose="020B0604020202020204" pitchFamily="34" charset="0"/>
              <a:buChar char="•"/>
            </a:pPr>
            <a:r>
              <a:rPr lang="en-US" sz="3200" smtClean="0"/>
              <a:t>Node JS is built on Chrome's Javascript runtime for building fast and scalable network applications. </a:t>
            </a:r>
          </a:p>
          <a:p>
            <a:pPr marL="457200" indent="-457200">
              <a:buFont typeface="Arial" panose="020B0604020202020204" pitchFamily="34" charset="0"/>
              <a:buChar char="•"/>
            </a:pPr>
            <a:r>
              <a:rPr lang="en-US" sz="3200" smtClean="0"/>
              <a:t>This is an event based library which helps in developing very sophisticated server applications including Web Servers.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Program using </a:t>
            </a:r>
            <a:r>
              <a:rPr lang="en-US" altLang="en-US" sz="3600" b="1" dirty="0" smtClean="0">
                <a:solidFill>
                  <a:schemeClr val="accent2"/>
                </a:solidFill>
                <a:latin typeface="Times New Roman" panose="02020603050405020304" pitchFamily="18" charset="0"/>
                <a:cs typeface="Times New Roman" panose="02020603050405020304" pitchFamily="18" charset="0"/>
              </a:rPr>
              <a:t>Javascript </a:t>
            </a:r>
          </a:p>
        </p:txBody>
      </p:sp>
      <p:sp>
        <p:nvSpPr>
          <p:cNvPr id="2" name="TextBox 1"/>
          <p:cNvSpPr txBox="1"/>
          <p:nvPr/>
        </p:nvSpPr>
        <p:spPr>
          <a:xfrm>
            <a:off x="533400" y="1524000"/>
            <a:ext cx="8118475" cy="4276725"/>
          </a:xfrm>
          <a:prstGeom prst="rect">
            <a:avLst/>
          </a:prstGeom>
          <a:noFill/>
        </p:spPr>
        <p:txBody>
          <a:bodyPr wrap="square">
            <a:spAutoFit/>
          </a:bodyPr>
          <a:lstStyle/>
          <a:p>
            <a:pPr marL="0" indent="0">
              <a:buFont typeface="Arial" panose="020B0604020202020204" pitchFamily="34" charset="0"/>
              <a:buNone/>
            </a:pPr>
            <a:r>
              <a:rPr lang="en-US" sz="2800" b="1" dirty="0" smtClean="0"/>
              <a:t>I'm going to give you a small conventional Javascript Hello World program</a:t>
            </a:r>
          </a:p>
          <a:p>
            <a:pPr marL="0" indent="0">
              <a:buFont typeface="Arial" panose="020B0604020202020204" pitchFamily="34" charset="0"/>
              <a:buNone/>
            </a:pPr>
            <a:r>
              <a:rPr lang="en-US" sz="2400" dirty="0" smtClean="0"/>
              <a:t>&lt;html&gt;</a:t>
            </a:r>
          </a:p>
          <a:p>
            <a:pPr marL="0" indent="0">
              <a:buFont typeface="Arial" panose="020B0604020202020204" pitchFamily="34" charset="0"/>
              <a:buNone/>
            </a:pPr>
            <a:r>
              <a:rPr lang="en-US" sz="2400" dirty="0" smtClean="0"/>
              <a:t>   &lt;body&gt;   </a:t>
            </a:r>
          </a:p>
          <a:p>
            <a:pPr marL="0" indent="0">
              <a:buFont typeface="Arial" panose="020B0604020202020204" pitchFamily="34" charset="0"/>
              <a:buNone/>
            </a:pPr>
            <a:r>
              <a:rPr lang="en-US" sz="2400" dirty="0" smtClean="0"/>
              <a:t>      &lt;script language = "javascript" type = "text/javascript"&gt;</a:t>
            </a:r>
          </a:p>
          <a:p>
            <a:pPr marL="0" indent="0">
              <a:buFont typeface="Arial" panose="020B0604020202020204" pitchFamily="34" charset="0"/>
              <a:buNone/>
            </a:pPr>
            <a:r>
              <a:rPr lang="en-US" sz="2400" dirty="0" smtClean="0"/>
              <a:t>         &lt;!--</a:t>
            </a:r>
          </a:p>
          <a:p>
            <a:pPr marL="0" indent="0">
              <a:buFont typeface="Arial" panose="020B0604020202020204" pitchFamily="34" charset="0"/>
              <a:buNone/>
            </a:pPr>
            <a:r>
              <a:rPr lang="en-US" sz="2400" dirty="0" smtClean="0"/>
              <a:t>            document.write("Hello World!")</a:t>
            </a:r>
          </a:p>
          <a:p>
            <a:pPr marL="0" indent="0">
              <a:buFont typeface="Arial" panose="020B0604020202020204" pitchFamily="34" charset="0"/>
              <a:buNone/>
            </a:pPr>
            <a:r>
              <a:rPr lang="en-US" sz="2400" dirty="0" smtClean="0"/>
              <a:t>         //--&gt;</a:t>
            </a:r>
          </a:p>
          <a:p>
            <a:pPr marL="0" indent="0">
              <a:buFont typeface="Arial" panose="020B0604020202020204" pitchFamily="34" charset="0"/>
              <a:buNone/>
            </a:pPr>
            <a:r>
              <a:rPr lang="en-US" sz="2400" dirty="0" smtClean="0"/>
              <a:t>      &lt;/script&gt;      </a:t>
            </a:r>
          </a:p>
          <a:p>
            <a:pPr marL="0" indent="0">
              <a:buFont typeface="Arial" panose="020B0604020202020204" pitchFamily="34" charset="0"/>
              <a:buNone/>
            </a:pPr>
            <a:r>
              <a:rPr lang="en-US" sz="2400" dirty="0" smtClean="0"/>
              <a:t>   &lt;/body&gt;</a:t>
            </a:r>
          </a:p>
          <a:p>
            <a:pPr marL="0" indent="0">
              <a:buFont typeface="Arial" panose="020B0604020202020204" pitchFamily="34" charset="0"/>
              <a:buNone/>
            </a:pPr>
            <a:r>
              <a:rPr lang="en-US" sz="2400" dirty="0" smtClean="0"/>
              <a:t>&lt;/html&gt;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676525"/>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JavaScript is a wonderful technology to use on the web. It is not that hard to learn and it is very versatile. </a:t>
            </a:r>
          </a:p>
          <a:p>
            <a:pPr marL="514350" indent="-514350">
              <a:buFont typeface="Wingdings" panose="05000000000000000000" pitchFamily="2" charset="2"/>
              <a:buChar char="ü"/>
            </a:pPr>
            <a:r>
              <a:rPr lang="en-US" sz="2800" dirty="0" smtClean="0"/>
              <a:t>It plays nicely with other web technologies — such as HTML and CSS — and can even interact with plugins such as Flash.</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18</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676505270"/>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Why </a:t>
            </a:r>
            <a:r>
              <a:rPr lang="en-US" altLang="en-US" sz="2600" dirty="0" smtClean="0">
                <a:solidFill>
                  <a:schemeClr val="tx1"/>
                </a:solidFill>
                <a:latin typeface="Times New Roman" panose="02020603050405020304" pitchFamily="18" charset="0"/>
                <a:cs typeface="Times New Roman" panose="02020603050405020304" pitchFamily="18" charset="0"/>
                <a:sym typeface="+mn-ea"/>
              </a:rPr>
              <a:t>Javascript </a:t>
            </a:r>
          </a:p>
          <a:p>
            <a:pPr lvl="1" eaLnBrk="1" hangingPunct="1">
              <a:buClr>
                <a:srgbClr val="0039A6"/>
              </a:buClr>
            </a:pPr>
            <a:r>
              <a:rPr lang="en-IN" altLang="en-US" sz="2600" dirty="0" smtClean="0">
                <a:latin typeface="Times New Roman" panose="02020603050405020304" pitchFamily="18" charset="0"/>
                <a:cs typeface="Times New Roman" panose="02020603050405020304" pitchFamily="18" charset="0"/>
                <a:sym typeface="+mn-ea"/>
              </a:rPr>
              <a:t>Frameworks </a:t>
            </a:r>
            <a:r>
              <a:rPr lang="en-US" altLang="en-US" sz="2600" dirty="0" smtClean="0">
                <a:latin typeface="Times New Roman" panose="02020603050405020304" pitchFamily="18" charset="0"/>
                <a:cs typeface="Times New Roman" panose="02020603050405020304" pitchFamily="18" charset="0"/>
                <a:sym typeface="+mn-ea"/>
              </a:rPr>
              <a:t>of Javascript</a:t>
            </a: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Applications </a:t>
            </a:r>
            <a:r>
              <a:rPr lang="en-US" altLang="en-US" sz="2600" dirty="0" smtClean="0">
                <a:solidFill>
                  <a:schemeClr val="tx1"/>
                </a:solidFill>
                <a:latin typeface="Times New Roman" panose="02020603050405020304" pitchFamily="18" charset="0"/>
                <a:cs typeface="Times New Roman" panose="02020603050405020304" pitchFamily="18" charset="0"/>
                <a:sym typeface="+mn-ea"/>
              </a:rPr>
              <a:t>of Javascript</a:t>
            </a:r>
            <a:endParaRPr lang="en-US" altLang="en-US" sz="2600" b="1" dirty="0" smtClean="0">
              <a:solidFill>
                <a:schemeClr val="accent2"/>
              </a:solidFill>
              <a:latin typeface="Times New Roman" panose="02020603050405020304" pitchFamily="18" charset="0"/>
              <a:cs typeface="Times New Roman" panose="02020603050405020304" pitchFamily="18" charset="0"/>
              <a:sym typeface="+mn-ea"/>
            </a:endParaRP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Program using Javascript</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930" y="1603375"/>
            <a:ext cx="404304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dirty="0" smtClean="0"/>
              <a:t>    </a:t>
            </a:r>
            <a:r>
              <a:rPr dirty="0" smtClean="0"/>
              <a:t>JavaScript is a lightweight, interpreted programming language. It is designed for creating network-centric applications.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javascp1"/>
          <p:cNvPicPr>
            <a:picLocks noChangeAspect="1"/>
          </p:cNvPicPr>
          <p:nvPr/>
        </p:nvPicPr>
        <p:blipFill>
          <a:blip r:embed="rId3"/>
          <a:stretch>
            <a:fillRect/>
          </a:stretch>
        </p:blipFill>
        <p:spPr>
          <a:xfrm>
            <a:off x="3581400" y="1905000"/>
            <a:ext cx="6422390" cy="361061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3000" dirty="0" smtClean="0"/>
              <a:t>It is complimentary to and integrated with Java. JavaScript is very easy to implement because it is integrated with HTML. </a:t>
            </a:r>
          </a:p>
          <a:p>
            <a:r>
              <a:rPr lang="en-US" sz="3000" dirty="0" smtClean="0"/>
              <a:t>It is open and cross-platform.</a:t>
            </a:r>
          </a:p>
          <a:p>
            <a:r>
              <a:rPr lang="en-US" sz="3000" dirty="0" smtClean="0"/>
              <a:t>Javascript is a MUST for students and working professionals to become a great Software Engineer specially when they are working in Web Development Domain.</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Content Placeholder 1" descr="2"/>
          <p:cNvPicPr>
            <a:picLocks noGrp="1" noChangeAspect="1"/>
          </p:cNvPicPr>
          <p:nvPr>
            <p:ph idx="1"/>
          </p:nvPr>
        </p:nvPicPr>
        <p:blipFill>
          <a:blip r:embed="rId3"/>
          <a:stretch>
            <a:fillRect/>
          </a:stretch>
        </p:blipFill>
        <p:spPr>
          <a:xfrm>
            <a:off x="194945" y="838200"/>
            <a:ext cx="8644255" cy="442087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Why</a:t>
            </a:r>
            <a:r>
              <a:rPr lang="en-US" altLang="en-US" sz="3600" b="1" dirty="0" smtClean="0">
                <a:solidFill>
                  <a:schemeClr val="accent2"/>
                </a:solidFill>
                <a:latin typeface="Times New Roman" panose="02020603050405020304" pitchFamily="18" charset="0"/>
                <a:cs typeface="Times New Roman" panose="02020603050405020304" pitchFamily="18" charset="0"/>
              </a:rPr>
              <a:t> Javascript </a:t>
            </a:r>
          </a:p>
        </p:txBody>
      </p:sp>
      <p:sp>
        <p:nvSpPr>
          <p:cNvPr id="2" name="TextBox 1"/>
          <p:cNvSpPr txBox="1"/>
          <p:nvPr/>
        </p:nvSpPr>
        <p:spPr>
          <a:xfrm>
            <a:off x="609600" y="16002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smtClean="0"/>
              <a:t>Javascript is the most popular programming language in the world and that makes it a programmer’s great choice. </a:t>
            </a:r>
          </a:p>
          <a:p>
            <a:pPr marL="514350" indent="-514350">
              <a:buFont typeface="Arial" panose="020B0604020202020204" pitchFamily="34" charset="0"/>
              <a:buChar char="•"/>
            </a:pPr>
            <a:r>
              <a:rPr lang="en-US" sz="3200" smtClean="0"/>
              <a:t>Once you learnt Javascript, it helps you developing great front-end as well as back-end softwares using different Javascript based frameworks like jQuery, Node.JS etc.</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Why</a:t>
            </a:r>
            <a:r>
              <a:rPr lang="en-US" altLang="en-US" sz="3600" b="1" dirty="0" smtClean="0">
                <a:solidFill>
                  <a:schemeClr val="accent2"/>
                </a:solidFill>
                <a:latin typeface="Times New Roman" panose="02020603050405020304" pitchFamily="18" charset="0"/>
                <a:cs typeface="Times New Roman" panose="02020603050405020304" pitchFamily="18" charset="0"/>
              </a:rPr>
              <a:t> Javascript </a:t>
            </a:r>
          </a:p>
        </p:txBody>
      </p:sp>
      <p:sp>
        <p:nvSpPr>
          <p:cNvPr id="2" name="TextBox 1"/>
          <p:cNvSpPr txBox="1"/>
          <p:nvPr/>
        </p:nvSpPr>
        <p:spPr>
          <a:xfrm>
            <a:off x="609600" y="16002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smtClean="0"/>
              <a:t>Javascript is everywhere, it comes installed on every modern web browser and so to learn Javascript you really do not need any special environment setup. </a:t>
            </a:r>
          </a:p>
          <a:p>
            <a:pPr marL="514350" indent="-514350">
              <a:buFont typeface="Arial" panose="020B0604020202020204" pitchFamily="34" charset="0"/>
              <a:buChar char="•"/>
            </a:pPr>
            <a:r>
              <a:rPr lang="en-US" sz="3200" smtClean="0"/>
              <a:t>For example Chrome, Mozilla Firefox , Safari and every browser you know as of today, supports Javascript.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Why</a:t>
            </a:r>
            <a:r>
              <a:rPr lang="en-US" altLang="en-US" sz="3600" b="1" dirty="0" smtClean="0">
                <a:solidFill>
                  <a:schemeClr val="accent2"/>
                </a:solidFill>
                <a:latin typeface="Times New Roman" panose="02020603050405020304" pitchFamily="18" charset="0"/>
                <a:cs typeface="Times New Roman" panose="02020603050405020304" pitchFamily="18" charset="0"/>
              </a:rPr>
              <a:t> Javascript </a:t>
            </a:r>
          </a:p>
        </p:txBody>
      </p:sp>
      <p:sp>
        <p:nvSpPr>
          <p:cNvPr id="2" name="TextBox 1"/>
          <p:cNvSpPr txBox="1"/>
          <p:nvPr/>
        </p:nvSpPr>
        <p:spPr>
          <a:xfrm>
            <a:off x="609600" y="1600200"/>
            <a:ext cx="7924800" cy="2553335"/>
          </a:xfrm>
          <a:prstGeom prst="rect">
            <a:avLst/>
          </a:prstGeom>
          <a:noFill/>
        </p:spPr>
        <p:txBody>
          <a:bodyPr wrap="square">
            <a:spAutoFit/>
          </a:bodyPr>
          <a:lstStyle/>
          <a:p>
            <a:pPr marL="514350" indent="-514350">
              <a:buFont typeface="Arial" panose="020B0604020202020204" pitchFamily="34" charset="0"/>
              <a:buChar char="•"/>
            </a:pPr>
            <a:r>
              <a:rPr lang="en-US" sz="3200" smtClean="0"/>
              <a:t>Javascript helps you create really beautiful and crazy fast websites. </a:t>
            </a:r>
          </a:p>
          <a:p>
            <a:pPr marL="514350" indent="-514350">
              <a:buFont typeface="Arial" panose="020B0604020202020204" pitchFamily="34" charset="0"/>
              <a:buChar char="•"/>
            </a:pPr>
            <a:r>
              <a:rPr lang="en-US" sz="3200" smtClean="0"/>
              <a:t>You can develop your website with a console like look and feel and give your users the best Graphical User Experience.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Why</a:t>
            </a:r>
            <a:r>
              <a:rPr lang="en-US" altLang="en-US" sz="3600" b="1" dirty="0" smtClean="0">
                <a:solidFill>
                  <a:schemeClr val="accent2"/>
                </a:solidFill>
                <a:latin typeface="Times New Roman" panose="02020603050405020304" pitchFamily="18" charset="0"/>
                <a:cs typeface="Times New Roman" panose="02020603050405020304" pitchFamily="18" charset="0"/>
              </a:rPr>
              <a:t> Javascript </a:t>
            </a:r>
          </a:p>
        </p:txBody>
      </p:sp>
      <p:sp>
        <p:nvSpPr>
          <p:cNvPr id="2" name="TextBox 1"/>
          <p:cNvSpPr txBox="1"/>
          <p:nvPr/>
        </p:nvSpPr>
        <p:spPr>
          <a:xfrm>
            <a:off x="609600" y="1600200"/>
            <a:ext cx="7924800" cy="2553335"/>
          </a:xfrm>
          <a:prstGeom prst="rect">
            <a:avLst/>
          </a:prstGeom>
          <a:noFill/>
        </p:spPr>
        <p:txBody>
          <a:bodyPr wrap="square">
            <a:spAutoFit/>
          </a:bodyPr>
          <a:lstStyle/>
          <a:p>
            <a:pPr marL="514350" indent="-514350">
              <a:buFont typeface="Arial" panose="020B0604020202020204" pitchFamily="34" charset="0"/>
              <a:buChar char="•"/>
            </a:pPr>
            <a:r>
              <a:rPr lang="en-US" sz="3200" smtClean="0"/>
              <a:t>JavaScript usage has now extended to mobile app development, desktop app development, and game development. </a:t>
            </a:r>
          </a:p>
          <a:p>
            <a:pPr marL="514350" indent="-514350">
              <a:buFont typeface="Arial" panose="020B0604020202020204" pitchFamily="34" charset="0"/>
              <a:buChar char="•"/>
            </a:pPr>
            <a:r>
              <a:rPr lang="en-US" sz="3200" smtClean="0"/>
              <a:t>This opens many opportunities for you as Javascript Programmer.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725</Words>
  <Application>Microsoft Office PowerPoint</Application>
  <PresentationFormat>On-screen Show (4:3)</PresentationFormat>
  <Paragraphs>269</Paragraphs>
  <Slides>19</Slides>
  <Notes>18</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7_SEPDPO</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903</cp:revision>
  <cp:lastPrinted>2014-09-05T11:57:00Z</cp:lastPrinted>
  <dcterms:created xsi:type="dcterms:W3CDTF">2014-04-08T13:15:00Z</dcterms:created>
  <dcterms:modified xsi:type="dcterms:W3CDTF">2022-11-19T14:31:01Z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D30C3D8AAB484689AA374182E648F04C</vt:lpwstr>
  </property>
  <property fmtid="{D5CDD505-2E9C-101B-9397-08002B2CF9AE}" pid="3" name="KSOProductBuildVer">
    <vt:lpwstr>1033-11.2.0.11380</vt:lpwstr>
  </property>
</Properties>
</file>