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55" r:id="rId2"/>
  </p:sldMasterIdLst>
  <p:notesMasterIdLst>
    <p:notesMasterId r:id="rId22"/>
  </p:notesMasterIdLst>
  <p:handoutMasterIdLst>
    <p:handoutMasterId r:id="rId23"/>
  </p:handoutMasterIdLst>
  <p:sldIdLst>
    <p:sldId id="411" r:id="rId3"/>
    <p:sldId id="322" r:id="rId4"/>
    <p:sldId id="324" r:id="rId5"/>
    <p:sldId id="362" r:id="rId6"/>
    <p:sldId id="361" r:id="rId7"/>
    <p:sldId id="407" r:id="rId8"/>
    <p:sldId id="325" r:id="rId9"/>
    <p:sldId id="397" r:id="rId10"/>
    <p:sldId id="384" r:id="rId11"/>
    <p:sldId id="401" r:id="rId12"/>
    <p:sldId id="385" r:id="rId13"/>
    <p:sldId id="402" r:id="rId14"/>
    <p:sldId id="386" r:id="rId15"/>
    <p:sldId id="403" r:id="rId16"/>
    <p:sldId id="405" r:id="rId17"/>
    <p:sldId id="406" r:id="rId18"/>
    <p:sldId id="351" r:id="rId19"/>
    <p:sldId id="409" r:id="rId20"/>
    <p:sldId id="412"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8.xml"/><Relationship Id="rId1" Type="http://schemas.openxmlformats.org/officeDocument/2006/relationships/slide" Target="slides/slide7.xml"/><Relationship Id="rId6" Type="http://schemas.openxmlformats.org/officeDocument/2006/relationships/slide" Target="slides/slide12.xml"/><Relationship Id="rId5" Type="http://schemas.openxmlformats.org/officeDocument/2006/relationships/slide" Target="slides/slide11.xml"/><Relationship Id="rId10" Type="http://schemas.openxmlformats.org/officeDocument/2006/relationships/slide" Target="slides/slide17.xml"/><Relationship Id="rId4" Type="http://schemas.openxmlformats.org/officeDocument/2006/relationships/slide" Target="slides/slide10.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11/1/2022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11/1/2022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11/1/2022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11/1/2022</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dirty="0">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solidFill>
                <a:srgbClr val="FFFFFF"/>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pPr>
                <a:defRPr/>
              </a:pPr>
              <a:t>‹#›</a:t>
            </a:fld>
            <a:endParaRPr lang="en-US" alt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pPr/>
              <a:t>11/1/2022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pPr/>
              <a:t>11/1/2022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pPr>
                <a:defRPr/>
              </a:pPr>
              <a:t>‹#›</a:t>
            </a:fld>
            <a:endParaRPr lang="en-US" alt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11/1/2022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44213AF-26F6-41FA-8D85-E2C5388D6E58}" type="datetimeFigureOut">
              <a:rPr lang="en-US" smtClean="0"/>
              <a:pPr/>
              <a:t>11/1/2022</a:t>
            </a:fld>
            <a:endParaRPr lang="en-US" dirty="0">
              <a:solidFill>
                <a:schemeClr val="tx1"/>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solidFill>
                <a:schemeClr val="tx1"/>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D5BBC35B-A44B-4119-B8DA-DE9E3DFADA20}" type="slidenum">
              <a:rPr kumimoji="0" lang="en-US" smtClean="0"/>
              <a:pPr/>
              <a:t>‹#›</a:t>
            </a:fld>
            <a:endParaRPr kumimoji="0" lang="en-US" dirty="0">
              <a:solidFill>
                <a:schemeClr val="tx1"/>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11/1/2022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11/1/2022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p>
        </p:txBody>
      </p:sp>
    </p:spTree>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6029" r:id="rId36"/>
    <p:sldLayoutId id="2147486030" r:id="rId37"/>
    <p:sldLayoutId id="2147486031" r:id="rId38"/>
    <p:sldLayoutId id="2147486032" r:id="rId39"/>
    <p:sldLayoutId id="2147486033" r:id="rId40"/>
    <p:sldLayoutId id="2147486034" r:id="rId41"/>
    <p:sldLayoutId id="2147486035" r:id="rId4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11/1/2022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dk1" tx1="lt1" bg2="dk2" tx2="lt2" accent1="accent1" accent2="accent2" accent3="accent3" accent4="accent4" accent5="accent5" accent6="accent6" hlink="hlink" folHlink="folHlink"/>
  <p:sldLayoutIdLst>
    <p:sldLayoutId id="2147486056" r:id="rId1"/>
    <p:sldLayoutId id="2147486057" r:id="rId2"/>
    <p:sldLayoutId id="2147486058" r:id="rId3"/>
    <p:sldLayoutId id="2147486059" r:id="rId4"/>
    <p:sldLayoutId id="2147486060" r:id="rId5"/>
    <p:sldLayoutId id="2147486061" r:id="rId6"/>
    <p:sldLayoutId id="2147486062" r:id="rId7"/>
    <p:sldLayoutId id="2147486063" r:id="rId8"/>
    <p:sldLayoutId id="2147486064" r:id="rId9"/>
    <p:sldLayoutId id="2147486065" r:id="rId10"/>
    <p:sldLayoutId id="2147486066" r:id="rId11"/>
    <p:sldLayoutId id="2147486067" r:id="rId12"/>
    <p:sldLayoutId id="2147486068" r:id="rId13"/>
    <p:sldLayoutId id="2147486069" r:id="rId14"/>
    <p:sldLayoutId id="2147486070" r:id="rId15"/>
    <p:sldLayoutId id="2147486071" r:id="rId16"/>
    <p:sldLayoutId id="2147486051" r:id="rId17"/>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533400" y="5616714"/>
            <a:ext cx="10047902"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latin typeface="+mn-lt"/>
                <a:cs typeface="Times New Roman" pitchFamily="18" charset="0"/>
              </a:rPr>
              <a:t>                                     Submitted </a:t>
            </a:r>
            <a:r>
              <a:rPr lang="en-US" sz="2000" b="1" dirty="0">
                <a:latin typeface="+mn-lt"/>
                <a:cs typeface="Times New Roman" pitchFamily="18" charset="0"/>
              </a:rPr>
              <a:t>To:	 </a:t>
            </a:r>
            <a:r>
              <a:rPr lang="en-US" sz="2000" b="1" dirty="0" smtClean="0">
                <a:latin typeface="+mn-lt"/>
                <a:cs typeface="Times New Roman" pitchFamily="18" charset="0"/>
              </a:rPr>
              <a:t>             		  </a:t>
            </a:r>
            <a:r>
              <a:rPr lang="en-US" sz="2000" b="1" dirty="0" smtClean="0">
                <a:latin typeface="+mn-lt"/>
                <a:cs typeface="Times New Roman" pitchFamily="18" charset="0"/>
              </a:rPr>
              <a:t>             Submitted </a:t>
            </a:r>
            <a:r>
              <a:rPr lang="en-US" sz="2000" b="1" dirty="0">
                <a:latin typeface="+mn-lt"/>
                <a:cs typeface="Times New Roman" pitchFamily="18" charset="0"/>
              </a:rPr>
              <a:t>By:</a:t>
            </a:r>
          </a:p>
          <a:p>
            <a:pPr eaLnBrk="0" hangingPunct="0"/>
            <a:r>
              <a:rPr lang="en-US" sz="2000" b="1" dirty="0" smtClean="0">
                <a:latin typeface="+mn-lt"/>
                <a:cs typeface="Times New Roman" pitchFamily="18" charset="0"/>
              </a:rPr>
              <a:t>                                     Studymafia.org                                                  Studymafia.org               </a:t>
            </a:r>
            <a:endParaRPr lang="en-US" sz="2000" b="1" dirty="0">
              <a:latin typeface="+mn-lt"/>
              <a:cs typeface="Times New Roman" pitchFamily="18" charset="0"/>
            </a:endParaRPr>
          </a:p>
        </p:txBody>
      </p:sp>
      <p:sp>
        <p:nvSpPr>
          <p:cNvPr id="8" name="Rectangle 7"/>
          <p:cNvSpPr/>
          <p:nvPr/>
        </p:nvSpPr>
        <p:spPr>
          <a:xfrm>
            <a:off x="3203815" y="2133600"/>
            <a:ext cx="3211457" cy="923330"/>
          </a:xfrm>
          <a:prstGeom prst="rect">
            <a:avLst/>
          </a:prstGeom>
          <a:noFill/>
        </p:spPr>
        <p:txBody>
          <a:bodyPr wrap="none">
            <a:spAutoFit/>
          </a:bodyPr>
          <a:lstStyle/>
          <a:p>
            <a:pPr algn="ctr" fontAlgn="auto">
              <a:spcBef>
                <a:spcPts val="0"/>
              </a:spcBef>
              <a:spcAft>
                <a:spcPts val="0"/>
              </a:spcAft>
              <a:defRPr/>
            </a:pPr>
            <a:r>
              <a:rPr lang="en-US" altLang="en-US" sz="5400" b="1" dirty="0">
                <a:solidFill>
                  <a:schemeClr val="tx1">
                    <a:lumMod val="85000"/>
                  </a:schemeClr>
                </a:solidFill>
                <a:latin typeface="Times New Roman" pitchFamily="18" charset="0"/>
                <a:cs typeface="Times New Roman" pitchFamily="18" charset="0"/>
              </a:rPr>
              <a:t>Hydrocele</a:t>
            </a:r>
            <a:endParaRPr lang="en-US" sz="5400" b="1" spc="300" dirty="0">
              <a:ln w="11430" cmpd="sng">
                <a:solidFill>
                  <a:schemeClr val="accent1">
                    <a:tint val="10000"/>
                  </a:schemeClr>
                </a:solidFill>
                <a:prstDash val="solid"/>
                <a:miter lim="800000"/>
              </a:ln>
              <a:solidFill>
                <a:schemeClr val="tx1">
                  <a:lumMod val="8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309631128"/>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Risk-Factors of Hydrocele  </a:t>
            </a:r>
          </a:p>
        </p:txBody>
      </p:sp>
      <p:sp>
        <p:nvSpPr>
          <p:cNvPr id="2" name="TextBox 1"/>
          <p:cNvSpPr txBox="1"/>
          <p:nvPr/>
        </p:nvSpPr>
        <p:spPr>
          <a:xfrm>
            <a:off x="609600" y="1676400"/>
            <a:ext cx="7924800" cy="4832092"/>
          </a:xfrm>
          <a:prstGeom prst="rect">
            <a:avLst/>
          </a:prstGeom>
          <a:noFill/>
        </p:spPr>
        <p:txBody>
          <a:bodyPr wrap="square">
            <a:spAutoFit/>
          </a:bodyPr>
          <a:lstStyle/>
          <a:p>
            <a:r>
              <a:rPr lang="en-US" sz="2800" dirty="0" smtClean="0"/>
              <a:t>Most hydroceles are present at birth. At least 5 percent of newborn boys have a hydrocele. Babies who are born prematurely have a higher risk of having a hydrocele.</a:t>
            </a:r>
          </a:p>
          <a:p>
            <a:pPr marL="514350" indent="-514350">
              <a:buFont typeface="Arial" pitchFamily="34" charset="0"/>
              <a:buChar char="•"/>
            </a:pPr>
            <a:r>
              <a:rPr lang="en-US" sz="2800" dirty="0" smtClean="0"/>
              <a:t>Risk factors for developing a hydrocele later in life include:</a:t>
            </a:r>
          </a:p>
          <a:p>
            <a:pPr marL="514350" indent="-514350">
              <a:buFont typeface="Arial" pitchFamily="34" charset="0"/>
              <a:buChar char="•"/>
            </a:pPr>
            <a:r>
              <a:rPr lang="en-US" sz="2800" dirty="0" smtClean="0"/>
              <a:t>Injury or inflammation to the scrotum</a:t>
            </a:r>
          </a:p>
          <a:p>
            <a:pPr marL="514350" indent="-514350">
              <a:buFont typeface="Arial" pitchFamily="34" charset="0"/>
              <a:buChar char="•"/>
            </a:pPr>
            <a:r>
              <a:rPr lang="en-US" sz="2800" dirty="0" smtClean="0"/>
              <a:t>Infection, including a sexually transmitted infection (STI)</a:t>
            </a:r>
          </a:p>
          <a:p>
            <a:r>
              <a:rPr lang="en-US" sz="2800" b="1" dirty="0" smtClean="0"/>
              <a:t/>
            </a:r>
            <a:br>
              <a:rPr lang="en-US" sz="2800" b="1" dirty="0" smtClean="0"/>
            </a:b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Diagnosis of Hydrocele  </a:t>
            </a:r>
          </a:p>
        </p:txBody>
      </p:sp>
      <p:sp>
        <p:nvSpPr>
          <p:cNvPr id="2" name="TextBox 1"/>
          <p:cNvSpPr txBox="1"/>
          <p:nvPr/>
        </p:nvSpPr>
        <p:spPr>
          <a:xfrm>
            <a:off x="457200" y="1676400"/>
            <a:ext cx="8270875" cy="3323987"/>
          </a:xfrm>
          <a:prstGeom prst="rect">
            <a:avLst/>
          </a:prstGeom>
          <a:noFill/>
        </p:spPr>
        <p:txBody>
          <a:bodyPr wrap="square">
            <a:spAutoFit/>
          </a:bodyPr>
          <a:lstStyle/>
          <a:p>
            <a:pPr marL="514350" indent="-514350">
              <a:buFont typeface="Arial" pitchFamily="34" charset="0"/>
              <a:buChar char="•"/>
            </a:pPr>
            <a:r>
              <a:rPr lang="en-US" sz="3000" dirty="0" smtClean="0"/>
              <a:t>Checking for tenderness in an enlarged scrotum.</a:t>
            </a:r>
          </a:p>
          <a:p>
            <a:pPr marL="514350" indent="-514350">
              <a:buFont typeface="Arial" pitchFamily="34" charset="0"/>
              <a:buChar char="•"/>
            </a:pPr>
            <a:r>
              <a:rPr lang="en-US" sz="3000" dirty="0" smtClean="0"/>
              <a:t>Applying pressure to the abdomen and scrotum to check for inguinal hernia.</a:t>
            </a:r>
          </a:p>
          <a:p>
            <a:pPr marL="514350" indent="-514350">
              <a:buFont typeface="Arial" pitchFamily="34" charset="0"/>
              <a:buChar char="•"/>
            </a:pPr>
            <a:r>
              <a:rPr lang="en-US" sz="3000" dirty="0" smtClean="0"/>
              <a:t>Shining a light through the scrotum (transillumination). If you or your child has a hydrocele, transillumination will show clear fluid surrounding the testicle.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Diagnosis of Hydrocele  </a:t>
            </a:r>
          </a:p>
        </p:txBody>
      </p:sp>
      <p:sp>
        <p:nvSpPr>
          <p:cNvPr id="2" name="TextBox 1"/>
          <p:cNvSpPr txBox="1"/>
          <p:nvPr/>
        </p:nvSpPr>
        <p:spPr>
          <a:xfrm>
            <a:off x="457200" y="1676400"/>
            <a:ext cx="8270875" cy="2554545"/>
          </a:xfrm>
          <a:prstGeom prst="rect">
            <a:avLst/>
          </a:prstGeom>
          <a:noFill/>
        </p:spPr>
        <p:txBody>
          <a:bodyPr wrap="square">
            <a:spAutoFit/>
          </a:bodyPr>
          <a:lstStyle/>
          <a:p>
            <a:pPr marL="514350" indent="-514350">
              <a:buFont typeface="Arial" pitchFamily="34" charset="0"/>
              <a:buChar char="•"/>
            </a:pPr>
            <a:r>
              <a:rPr lang="en-US" sz="3200" dirty="0" smtClean="0"/>
              <a:t>Blood and urine tests to help determine if you or your child has an infection, such as epididymitis</a:t>
            </a:r>
          </a:p>
          <a:p>
            <a:pPr marL="514350" indent="-514350">
              <a:buFont typeface="Arial" pitchFamily="34" charset="0"/>
              <a:buChar char="•"/>
            </a:pPr>
            <a:r>
              <a:rPr lang="en-US" sz="3200" dirty="0" smtClean="0"/>
              <a:t>Ultrasound to help rule out hernia, testicular tumor or other causes of scrotal swelling</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Treatment of Hydrocele  </a:t>
            </a:r>
          </a:p>
        </p:txBody>
      </p:sp>
      <p:sp>
        <p:nvSpPr>
          <p:cNvPr id="2" name="TextBox 1"/>
          <p:cNvSpPr txBox="1"/>
          <p:nvPr/>
        </p:nvSpPr>
        <p:spPr>
          <a:xfrm>
            <a:off x="609601" y="1676400"/>
            <a:ext cx="7696200" cy="3785652"/>
          </a:xfrm>
          <a:prstGeom prst="rect">
            <a:avLst/>
          </a:prstGeom>
          <a:noFill/>
        </p:spPr>
        <p:txBody>
          <a:bodyPr wrap="square">
            <a:spAutoFit/>
          </a:bodyPr>
          <a:lstStyle/>
          <a:p>
            <a:pPr marL="514350" indent="-514350">
              <a:buFont typeface="Arial" pitchFamily="34" charset="0"/>
              <a:buChar char="•"/>
            </a:pPr>
            <a:r>
              <a:rPr lang="en-US" sz="3000" dirty="0" smtClean="0"/>
              <a:t>In baby boys, a hydrocele sometimes disappears on its own. But for males of any age, it's important for a doctor to evaluate a hydrocele because it can be associated with an underlying testicular condition.</a:t>
            </a:r>
          </a:p>
          <a:p>
            <a:pPr marL="514350" indent="-514350">
              <a:buFont typeface="Arial" pitchFamily="34" charset="0"/>
              <a:buChar char="•"/>
            </a:pPr>
            <a:r>
              <a:rPr lang="en-US" sz="3000" dirty="0" smtClean="0"/>
              <a:t>A hydrocele that doesn't disappear on its own might need to be surgically removed, typically as an outpatient procedure.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Treatment of Hydrocele  </a:t>
            </a:r>
          </a:p>
        </p:txBody>
      </p:sp>
      <p:sp>
        <p:nvSpPr>
          <p:cNvPr id="2" name="TextBox 1"/>
          <p:cNvSpPr txBox="1"/>
          <p:nvPr/>
        </p:nvSpPr>
        <p:spPr>
          <a:xfrm>
            <a:off x="609601" y="1676400"/>
            <a:ext cx="7696200" cy="4247317"/>
          </a:xfrm>
          <a:prstGeom prst="rect">
            <a:avLst/>
          </a:prstGeom>
          <a:noFill/>
        </p:spPr>
        <p:txBody>
          <a:bodyPr wrap="square">
            <a:spAutoFit/>
          </a:bodyPr>
          <a:lstStyle/>
          <a:p>
            <a:pPr marL="514350" indent="-514350">
              <a:buFont typeface="Arial" pitchFamily="34" charset="0"/>
              <a:buChar char="•"/>
            </a:pPr>
            <a:r>
              <a:rPr lang="en-US" sz="3000" dirty="0" smtClean="0"/>
              <a:t>The surgery to remove a hydrocele (hydrocelectomy) can be done under general or regional anesthesia. An incision is made in the scrotum or lower abdomen to remove the hydrocele. </a:t>
            </a:r>
          </a:p>
          <a:p>
            <a:pPr marL="514350" indent="-514350">
              <a:buFont typeface="Arial" pitchFamily="34" charset="0"/>
              <a:buChar char="•"/>
            </a:pPr>
            <a:r>
              <a:rPr lang="en-US" sz="3000" dirty="0" smtClean="0"/>
              <a:t>If a hydrocele is found during surgery to repair an inguinal hernia, the surgeon might remove the hydrocele even if it's causing no discomfort.</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Treatment of Hydrocele  </a:t>
            </a:r>
          </a:p>
        </p:txBody>
      </p:sp>
      <p:sp>
        <p:nvSpPr>
          <p:cNvPr id="2" name="TextBox 1"/>
          <p:cNvSpPr txBox="1"/>
          <p:nvPr/>
        </p:nvSpPr>
        <p:spPr>
          <a:xfrm>
            <a:off x="609601" y="1676400"/>
            <a:ext cx="7696200" cy="3046988"/>
          </a:xfrm>
          <a:prstGeom prst="rect">
            <a:avLst/>
          </a:prstGeom>
          <a:noFill/>
        </p:spPr>
        <p:txBody>
          <a:bodyPr wrap="square">
            <a:spAutoFit/>
          </a:bodyPr>
          <a:lstStyle/>
          <a:p>
            <a:pPr marL="514350" indent="-514350">
              <a:buFont typeface="Arial" pitchFamily="34" charset="0"/>
              <a:buChar char="•"/>
            </a:pPr>
            <a:r>
              <a:rPr lang="en-US" sz="3200" dirty="0" smtClean="0"/>
              <a:t>After hydrocelectomy, you might need a tube to drain fluid and a bulky dressing for a few days. </a:t>
            </a:r>
          </a:p>
          <a:p>
            <a:pPr marL="514350" indent="-514350">
              <a:buFont typeface="Arial" pitchFamily="34" charset="0"/>
              <a:buChar char="•"/>
            </a:pPr>
            <a:r>
              <a:rPr lang="en-US" sz="3200" dirty="0" smtClean="0"/>
              <a:t>Your doctor is likely to recommend a follow-up exam because a hydrocele might recur.</a:t>
            </a:r>
            <a:endParaRPr lang="en-US" sz="3000" dirty="0" smtClean="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92601f1f-052f-476c-8401-68281e8be7b5.png"/>
          <p:cNvPicPr>
            <a:picLocks noChangeAspect="1"/>
          </p:cNvPicPr>
          <p:nvPr/>
        </p:nvPicPr>
        <p:blipFill>
          <a:blip r:embed="rId2"/>
          <a:stretch>
            <a:fillRect/>
          </a:stretch>
        </p:blipFill>
        <p:spPr>
          <a:xfrm>
            <a:off x="0" y="1143000"/>
            <a:ext cx="9144000" cy="4572000"/>
          </a:xfrm>
          <a:prstGeom prst="rect">
            <a:avLst/>
          </a:prstGeom>
        </p:spPr>
      </p:pic>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Conclusion</a:t>
            </a:r>
          </a:p>
        </p:txBody>
      </p:sp>
      <p:sp>
        <p:nvSpPr>
          <p:cNvPr id="2" name="TextBox 1"/>
          <p:cNvSpPr txBox="1"/>
          <p:nvPr/>
        </p:nvSpPr>
        <p:spPr>
          <a:xfrm>
            <a:off x="533400" y="1676400"/>
            <a:ext cx="7924800" cy="3539430"/>
          </a:xfrm>
          <a:prstGeom prst="rect">
            <a:avLst/>
          </a:prstGeom>
          <a:noFill/>
        </p:spPr>
        <p:txBody>
          <a:bodyPr wrap="square">
            <a:spAutoFit/>
          </a:bodyPr>
          <a:lstStyle/>
          <a:p>
            <a:pPr marL="514350" indent="-514350">
              <a:buFont typeface="Wingdings" pitchFamily="2" charset="2"/>
              <a:buChar char="ü"/>
            </a:pPr>
            <a:r>
              <a:rPr lang="en-US" sz="3200" dirty="0" smtClean="0"/>
              <a:t>A hydrocele (HI-droe-seel) is </a:t>
            </a:r>
            <a:r>
              <a:rPr lang="en-US" sz="3200" b="1" dirty="0" smtClean="0"/>
              <a:t>a type of swelling in the scrotum that occurs when fluid collects in the thin sheath surrounding a testicle</a:t>
            </a:r>
            <a:r>
              <a:rPr lang="en-US" sz="3200" dirty="0" smtClean="0"/>
              <a:t>. </a:t>
            </a:r>
          </a:p>
          <a:p>
            <a:pPr marL="514350" indent="-514350">
              <a:buFont typeface="Wingdings" pitchFamily="2" charset="2"/>
              <a:buChar char="ü"/>
            </a:pPr>
            <a:r>
              <a:rPr lang="en-US" sz="3200" dirty="0" smtClean="0"/>
              <a:t>Hydrocele is common in newborns and usually disappears without treatment by age 1. </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83880" cy="1051560"/>
          </a:xfrm>
        </p:spPr>
        <p:txBody>
          <a:bodyPr>
            <a:normAutofit/>
          </a:bodyPr>
          <a:lstStyle/>
          <a:p>
            <a:r>
              <a:rPr lang="en-US" sz="4800" dirty="0">
                <a:solidFill>
                  <a:schemeClr val="accent1">
                    <a:lumMod val="60000"/>
                    <a:lumOff val="40000"/>
                  </a:schemeClr>
                </a:solidFill>
              </a:rPr>
              <a:t>References</a:t>
            </a:r>
          </a:p>
        </p:txBody>
      </p:sp>
      <p:sp>
        <p:nvSpPr>
          <p:cNvPr id="3" name="Content Placeholder 2"/>
          <p:cNvSpPr>
            <a:spLocks noGrp="1"/>
          </p:cNvSpPr>
          <p:nvPr>
            <p:ph sz="quarter" idx="1"/>
          </p:nvPr>
        </p:nvSpPr>
        <p:spPr>
          <a:xfrm>
            <a:off x="152400" y="1828800"/>
            <a:ext cx="8183880" cy="4187952"/>
          </a:xfrm>
        </p:spPr>
        <p:txBody>
          <a:bodyPr/>
          <a:lstStyle/>
          <a:p>
            <a:pPr lvl="1"/>
            <a:r>
              <a:rPr lang="en-US" dirty="0" smtClean="0">
                <a:solidFill>
                  <a:srgbClr val="FFFF00"/>
                </a:solidFill>
              </a:rPr>
              <a:t>Google.com</a:t>
            </a:r>
          </a:p>
          <a:p>
            <a:pPr lvl="1"/>
            <a:r>
              <a:rPr lang="en-US" dirty="0" smtClean="0">
                <a:solidFill>
                  <a:srgbClr val="FFFF00"/>
                </a:solidFill>
              </a:rPr>
              <a:t>Wikipedia.org</a:t>
            </a:r>
          </a:p>
          <a:p>
            <a:pPr lvl="1"/>
            <a:r>
              <a:rPr lang="en-US" dirty="0" smtClean="0">
                <a:solidFill>
                  <a:srgbClr val="FFFF00"/>
                </a:solidFill>
              </a:rPr>
              <a:t>Studymafia.org</a:t>
            </a:r>
          </a:p>
          <a:p>
            <a:pPr lvl="1"/>
            <a:r>
              <a:rPr lang="en-US" dirty="0" smtClean="0">
                <a:solidFill>
                  <a:srgbClr val="FFFF00"/>
                </a:solidFill>
              </a:rPr>
              <a:t>Slidespanda.com</a:t>
            </a:r>
          </a:p>
        </p:txBody>
      </p:sp>
    </p:spTree>
    <p:extLst>
      <p:ext uri="{BB962C8B-B14F-4D97-AF65-F5344CB8AC3E}">
        <p14:creationId xmlns:p14="http://schemas.microsoft.com/office/powerpoint/2010/main" val="1435849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133600"/>
            <a:ext cx="5943600" cy="2514600"/>
          </a:xfrm>
          <a:solidFill>
            <a:schemeClr val="tx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2">
                    <a:lumMod val="10000"/>
                  </a:schemeClr>
                </a:solidFill>
              </a:rPr>
              <a:t>.org</a:t>
            </a:r>
            <a:endParaRPr lang="en-US" sz="5400" b="1" dirty="0">
              <a:solidFill>
                <a:schemeClr val="tx2">
                  <a:lumMod val="10000"/>
                </a:schemeClr>
              </a:solidFill>
            </a:endParaRPr>
          </a:p>
        </p:txBody>
      </p:sp>
    </p:spTree>
    <p:extLst>
      <p:ext uri="{BB962C8B-B14F-4D97-AF65-F5344CB8AC3E}">
        <p14:creationId xmlns:p14="http://schemas.microsoft.com/office/powerpoint/2010/main" val="358944347"/>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057400" y="381000"/>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764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Hydrocele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When to see a Doctor?</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Hydrocele</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Complications of Hydrocele   </a:t>
            </a:r>
            <a:endParaRPr 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Risk-Factors of Hydrocele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Diagnosis of Hydrocele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Treatment of Hydrocele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Definition</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dirty="0" smtClean="0"/>
              <a:t>   A hydrocele (HI-droe-seel) is a type of swelling in the scrotum that occurs when fluid collects in the thin sheath surrounding a testicle.</a:t>
            </a:r>
            <a:endParaRPr lang="en-US" sz="3000"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7" name="Picture 6" descr="testicles-hydrocele-835x477-1.jpg"/>
          <p:cNvPicPr>
            <a:picLocks noChangeAspect="1"/>
          </p:cNvPicPr>
          <p:nvPr/>
        </p:nvPicPr>
        <p:blipFill>
          <a:blip r:embed="rId3"/>
          <a:stretch>
            <a:fillRect/>
          </a:stretch>
        </p:blipFill>
        <p:spPr>
          <a:xfrm>
            <a:off x="2667000" y="3276600"/>
            <a:ext cx="4586288" cy="2619951"/>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68580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Hydrocele is common in newborns and usually disappears without treatment by age 1. Older boys and adult men can develop a hydrocele due to inflammation or injury within the scrotum.</a:t>
            </a:r>
          </a:p>
          <a:p>
            <a:r>
              <a:rPr lang="en-US" sz="2800" dirty="0" smtClean="0"/>
              <a:t>A hydrocele usually isn't painful or harmful and might not need any treatment. But if you have scrotal swelling, see your doctor to rule out other causes.</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7620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Symptoms of Hydrocele  </a:t>
            </a: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9" name="Content Placeholder 8"/>
          <p:cNvSpPr>
            <a:spLocks noGrp="1"/>
          </p:cNvSpPr>
          <p:nvPr>
            <p:ph idx="1"/>
          </p:nvPr>
        </p:nvSpPr>
        <p:spPr>
          <a:xfrm>
            <a:off x="457200" y="1905000"/>
            <a:ext cx="8229600" cy="4102291"/>
          </a:xfrm>
        </p:spPr>
        <p:txBody>
          <a:bodyPr>
            <a:normAutofit/>
          </a:bodyPr>
          <a:lstStyle/>
          <a:p>
            <a:r>
              <a:rPr lang="en-US" sz="2800" dirty="0" smtClean="0">
                <a:latin typeface="Times New Roman" pitchFamily="18" charset="0"/>
                <a:cs typeface="Times New Roman" pitchFamily="18" charset="0"/>
              </a:rPr>
              <a:t>Usually, the only indication of a hydrocele is a painless swelling of one or both testicles.</a:t>
            </a:r>
          </a:p>
          <a:p>
            <a:r>
              <a:rPr lang="en-US" sz="2800" dirty="0" smtClean="0">
                <a:latin typeface="Times New Roman" pitchFamily="18" charset="0"/>
                <a:cs typeface="Times New Roman" pitchFamily="18" charset="0"/>
              </a:rPr>
              <a:t>Adult men with a hydrocele might experience discomfort from the heaviness of a swollen scrotum. Pain generally increases with the size of the inflammation. </a:t>
            </a:r>
          </a:p>
          <a:p>
            <a:r>
              <a:rPr lang="en-US" sz="2800" dirty="0" smtClean="0">
                <a:latin typeface="Times New Roman" pitchFamily="18" charset="0"/>
                <a:cs typeface="Times New Roman" pitchFamily="18" charset="0"/>
              </a:rPr>
              <a:t>Sometimes, the swollen area might be smaller in the morning and larger later in the day.</a:t>
            </a:r>
          </a:p>
          <a:p>
            <a:endParaRPr lang="en-US" sz="2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7620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When to see a doctor</a:t>
            </a: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9" name="Content Placeholder 8"/>
          <p:cNvSpPr>
            <a:spLocks noGrp="1"/>
          </p:cNvSpPr>
          <p:nvPr>
            <p:ph idx="1"/>
          </p:nvPr>
        </p:nvSpPr>
        <p:spPr>
          <a:xfrm>
            <a:off x="457200" y="1676400"/>
            <a:ext cx="8229600" cy="4330891"/>
          </a:xfrm>
        </p:spPr>
        <p:txBody>
          <a:bodyPr>
            <a:normAutofit/>
          </a:bodyPr>
          <a:lstStyle/>
          <a:p>
            <a:r>
              <a:rPr lang="en-US" sz="2800" dirty="0" smtClean="0">
                <a:latin typeface="Times New Roman" pitchFamily="18" charset="0"/>
                <a:cs typeface="Times New Roman" pitchFamily="18" charset="0"/>
              </a:rPr>
              <a:t>It's important to rule out other causes of the swelling that might require treatment. For example, a hydrocele might be associated with a weak point in the abdominal wall that allows a loop of intestine to extend into the scrotum (inguinal hernia).</a:t>
            </a:r>
          </a:p>
          <a:p>
            <a:r>
              <a:rPr lang="en-US" sz="2800" dirty="0" smtClean="0">
                <a:latin typeface="Times New Roman" pitchFamily="18" charset="0"/>
                <a:cs typeface="Times New Roman" pitchFamily="18" charset="0"/>
              </a:rPr>
              <a:t>A baby's hydrocele typically disappears on its own. But if your baby's hydrocele doesn't disappear after a year or if it enlarges, ask your child's doctor to examine the hydrocele again.</a:t>
            </a:r>
            <a:endParaRPr lang="en-US" sz="2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Hydrocele  </a:t>
            </a:r>
          </a:p>
        </p:txBody>
      </p:sp>
      <p:sp>
        <p:nvSpPr>
          <p:cNvPr id="2" name="TextBox 1"/>
          <p:cNvSpPr txBox="1"/>
          <p:nvPr/>
        </p:nvSpPr>
        <p:spPr>
          <a:xfrm>
            <a:off x="609600" y="1676400"/>
            <a:ext cx="7924800" cy="3046988"/>
          </a:xfrm>
          <a:prstGeom prst="rect">
            <a:avLst/>
          </a:prstGeom>
          <a:noFill/>
        </p:spPr>
        <p:txBody>
          <a:bodyPr wrap="square">
            <a:spAutoFit/>
          </a:bodyPr>
          <a:lstStyle/>
          <a:p>
            <a:r>
              <a:rPr lang="en-US" sz="3200" b="1" dirty="0" smtClean="0"/>
              <a:t>Baby boys</a:t>
            </a:r>
          </a:p>
          <a:p>
            <a:r>
              <a:rPr lang="en-US" sz="3200" dirty="0" smtClean="0"/>
              <a:t>A hydrocele can develop before birth. Normally, the testicles descend from the developing baby's abdominal cavity into the scrotum. A sac accompanies each testicle, allowing fluid to surround the testicles. </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Hydrocele  </a:t>
            </a:r>
          </a:p>
        </p:txBody>
      </p:sp>
      <p:sp>
        <p:nvSpPr>
          <p:cNvPr id="2" name="TextBox 1"/>
          <p:cNvSpPr txBox="1"/>
          <p:nvPr/>
        </p:nvSpPr>
        <p:spPr>
          <a:xfrm>
            <a:off x="609600" y="1676400"/>
            <a:ext cx="7696200" cy="3539430"/>
          </a:xfrm>
          <a:prstGeom prst="rect">
            <a:avLst/>
          </a:prstGeom>
          <a:noFill/>
        </p:spPr>
        <p:txBody>
          <a:bodyPr wrap="square">
            <a:spAutoFit/>
          </a:bodyPr>
          <a:lstStyle/>
          <a:p>
            <a:r>
              <a:rPr lang="en-US" sz="3200" b="1" dirty="0" smtClean="0"/>
              <a:t>Older males</a:t>
            </a:r>
          </a:p>
          <a:p>
            <a:r>
              <a:rPr lang="en-US" sz="3200" dirty="0" smtClean="0"/>
              <a:t>A hydrocele can develop as a result of injury or inflammation within the scrotum. Inflammation might be caused by an infection in the testicle or in the small, coiled tube at the back of each testicle (epididymitis).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Complications of Hydrocele  </a:t>
            </a:r>
          </a:p>
        </p:txBody>
      </p:sp>
      <p:sp>
        <p:nvSpPr>
          <p:cNvPr id="2" name="TextBox 1"/>
          <p:cNvSpPr txBox="1"/>
          <p:nvPr/>
        </p:nvSpPr>
        <p:spPr>
          <a:xfrm>
            <a:off x="533400" y="1524000"/>
            <a:ext cx="7924800" cy="3539430"/>
          </a:xfrm>
          <a:prstGeom prst="rect">
            <a:avLst/>
          </a:prstGeom>
          <a:noFill/>
        </p:spPr>
        <p:txBody>
          <a:bodyPr wrap="square">
            <a:spAutoFit/>
          </a:bodyPr>
          <a:lstStyle/>
          <a:p>
            <a:r>
              <a:rPr lang="en-US" sz="3200" dirty="0" smtClean="0"/>
              <a:t>A hydrocele typically isn't dangerous and usually doesn't affect fertility. </a:t>
            </a:r>
          </a:p>
          <a:p>
            <a:pPr marL="514350" indent="-514350">
              <a:buFont typeface="Arial" pitchFamily="34" charset="0"/>
              <a:buChar char="•"/>
            </a:pPr>
            <a:r>
              <a:rPr lang="en-US" sz="3200" b="1" dirty="0" smtClean="0"/>
              <a:t>Infection or tumor.</a:t>
            </a:r>
            <a:r>
              <a:rPr lang="en-US" sz="3200" dirty="0" smtClean="0"/>
              <a:t> Either might reduce sperm production or function.</a:t>
            </a:r>
          </a:p>
          <a:p>
            <a:pPr marL="514350" indent="-514350">
              <a:buFont typeface="Arial" pitchFamily="34" charset="0"/>
              <a:buChar char="•"/>
            </a:pPr>
            <a:r>
              <a:rPr lang="en-US" sz="3200" b="1" dirty="0" smtClean="0"/>
              <a:t>Inguinal hernia.</a:t>
            </a:r>
            <a:r>
              <a:rPr lang="en-US" sz="3200" dirty="0" smtClean="0"/>
              <a:t> The loop of intestine trapped in the abdominal wall can lead to life-threatening complications.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Module">
  <a:themeElements>
    <a:clrScheme name="Custom 1">
      <a:dk1>
        <a:srgbClr val="FFFFFF"/>
      </a:dk1>
      <a:lt1>
        <a:srgbClr val="FFFFFF"/>
      </a:lt1>
      <a:dk2>
        <a:srgbClr val="D2533C"/>
      </a:dk2>
      <a:lt2>
        <a:srgbClr val="F3F2DC"/>
      </a:lt2>
      <a:accent1>
        <a:srgbClr val="93A299"/>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18505</TotalTime>
  <Words>786</Words>
  <Application>Microsoft Office PowerPoint</Application>
  <PresentationFormat>On-screen Show (4:3)</PresentationFormat>
  <Paragraphs>235</Paragraphs>
  <Slides>19</Slides>
  <Notes>16</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7_SEPDPO</vt:lpstr>
      <vt:lpstr>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897</cp:revision>
  <cp:lastPrinted>2014-09-05T11:57:32Z</cp:lastPrinted>
  <dcterms:created xsi:type="dcterms:W3CDTF">2014-04-08T13:15:54Z</dcterms:created>
  <dcterms:modified xsi:type="dcterms:W3CDTF">2022-11-01T15:28:42Z</dcterms:modified>
</cp:coreProperties>
</file>