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0"/>
  </p:notesMasterIdLst>
  <p:handoutMasterIdLst>
    <p:handoutMasterId r:id="rId21"/>
  </p:handoutMasterIdLst>
  <p:sldIdLst>
    <p:sldId id="425" r:id="rId3"/>
    <p:sldId id="322" r:id="rId4"/>
    <p:sldId id="324" r:id="rId5"/>
    <p:sldId id="362" r:id="rId6"/>
    <p:sldId id="361" r:id="rId7"/>
    <p:sldId id="325" r:id="rId8"/>
    <p:sldId id="418" r:id="rId9"/>
    <p:sldId id="397" r:id="rId10"/>
    <p:sldId id="419" r:id="rId11"/>
    <p:sldId id="420" r:id="rId12"/>
    <p:sldId id="421" r:id="rId13"/>
    <p:sldId id="422" r:id="rId14"/>
    <p:sldId id="398" r:id="rId15"/>
    <p:sldId id="423" r:id="rId16"/>
    <p:sldId id="424" r:id="rId17"/>
    <p:sldId id="351" r:id="rId18"/>
    <p:sldId id="426"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28"/>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6.xml"/><Relationship Id="rId4"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255024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246151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11/20/2022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11/20/2022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11/20/2022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526660" y="5845314"/>
            <a:ext cx="9213460" cy="707886"/>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Studymafia.org               </a:t>
            </a:r>
            <a:endParaRPr lang="en-US" sz="2000" b="1" dirty="0">
              <a:solidFill>
                <a:schemeClr val="bg1"/>
              </a:solidFill>
              <a:latin typeface="+mn-lt"/>
              <a:cs typeface="Times New Roman" pitchFamily="18" charset="0"/>
            </a:endParaRPr>
          </a:p>
        </p:txBody>
      </p:sp>
      <p:sp>
        <p:nvSpPr>
          <p:cNvPr id="8" name="Rectangle 7"/>
          <p:cNvSpPr/>
          <p:nvPr/>
        </p:nvSpPr>
        <p:spPr>
          <a:xfrm>
            <a:off x="2438400" y="2032337"/>
            <a:ext cx="5155451" cy="1015663"/>
          </a:xfrm>
          <a:prstGeom prst="rect">
            <a:avLst/>
          </a:prstGeom>
          <a:noFill/>
        </p:spPr>
        <p:txBody>
          <a:bodyPr wrap="square">
            <a:spAutoFit/>
          </a:bodyPr>
          <a:lstStyle/>
          <a:p>
            <a:pPr algn="ctr" fontAlgn="auto">
              <a:spcBef>
                <a:spcPts val="0"/>
              </a:spcBef>
              <a:spcAft>
                <a:spcPts val="0"/>
              </a:spcAft>
              <a:defRPr/>
            </a:pPr>
            <a:r>
              <a:rPr lang="en-US" altLang="en-US" sz="6000" b="1" dirty="0" smtClean="0">
                <a:solidFill>
                  <a:schemeClr val="accent4"/>
                </a:solidFill>
                <a:latin typeface="Times New Roman" pitchFamily="18" charset="0"/>
                <a:cs typeface="Times New Roman" pitchFamily="18" charset="0"/>
              </a:rPr>
              <a:t>Human </a:t>
            </a:r>
            <a:r>
              <a:rPr lang="en-US" altLang="en-US" sz="6000" b="1" dirty="0" smtClean="0">
                <a:solidFill>
                  <a:schemeClr val="accent2">
                    <a:lumMod val="75000"/>
                  </a:schemeClr>
                </a:solidFill>
                <a:latin typeface="Times New Roman" pitchFamily="18" charset="0"/>
                <a:cs typeface="Times New Roman" pitchFamily="18" charset="0"/>
              </a:rPr>
              <a:t>Values</a:t>
            </a:r>
            <a:endParaRPr lang="en-US" sz="6000" b="1" spc="300" dirty="0">
              <a:ln w="11430" cmpd="sng">
                <a:solidFill>
                  <a:schemeClr val="accent1">
                    <a:tint val="10000"/>
                  </a:schemeClr>
                </a:solidFill>
                <a:prstDash val="solid"/>
                <a:miter lim="800000"/>
              </a:ln>
              <a:solidFill>
                <a:schemeClr val="tx2">
                  <a:lumMod val="60000"/>
                  <a:lumOff val="4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893020209"/>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Human Values  </a:t>
            </a:r>
          </a:p>
        </p:txBody>
      </p:sp>
      <p:sp>
        <p:nvSpPr>
          <p:cNvPr id="2" name="TextBox 1"/>
          <p:cNvSpPr txBox="1"/>
          <p:nvPr/>
        </p:nvSpPr>
        <p:spPr>
          <a:xfrm>
            <a:off x="609600" y="1676400"/>
            <a:ext cx="7696200" cy="3046095"/>
          </a:xfrm>
          <a:prstGeom prst="rect">
            <a:avLst/>
          </a:prstGeom>
          <a:noFill/>
        </p:spPr>
        <p:txBody>
          <a:bodyPr wrap="square">
            <a:spAutoFit/>
          </a:bodyPr>
          <a:lstStyle/>
          <a:p>
            <a:pPr marL="514350" indent="-514350">
              <a:buFont typeface="Arial" panose="020B0604020202020204" pitchFamily="34" charset="0"/>
              <a:buChar char="•"/>
            </a:pPr>
            <a:r>
              <a:rPr lang="en-US" sz="3200" dirty="0" smtClean="0"/>
              <a:t>Creativity is all about having fun with new ideas and thinking outside the box. </a:t>
            </a:r>
          </a:p>
          <a:p>
            <a:pPr marL="514350" indent="-514350">
              <a:buFont typeface="Arial" panose="020B0604020202020204" pitchFamily="34" charset="0"/>
              <a:buChar char="•"/>
            </a:pPr>
            <a:r>
              <a:rPr lang="en-US" sz="3200" dirty="0" smtClean="0"/>
              <a:t>It’s important because it helps us solve problems in creative ways so we don’t have to rely on old methods that might not work anymore.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Human Values  </a:t>
            </a:r>
          </a:p>
        </p:txBody>
      </p:sp>
      <p:sp>
        <p:nvSpPr>
          <p:cNvPr id="2" name="TextBox 1"/>
          <p:cNvSpPr txBox="1"/>
          <p:nvPr/>
        </p:nvSpPr>
        <p:spPr>
          <a:xfrm>
            <a:off x="609600" y="1676400"/>
            <a:ext cx="7696200" cy="2553335"/>
          </a:xfrm>
          <a:prstGeom prst="rect">
            <a:avLst/>
          </a:prstGeom>
          <a:noFill/>
        </p:spPr>
        <p:txBody>
          <a:bodyPr wrap="square">
            <a:spAutoFit/>
          </a:bodyPr>
          <a:lstStyle/>
          <a:p>
            <a:pPr marL="514350" indent="-514350">
              <a:buFont typeface="Arial" panose="020B0604020202020204" pitchFamily="34" charset="0"/>
              <a:buChar char="•"/>
            </a:pPr>
            <a:r>
              <a:rPr lang="en-US" sz="3200" dirty="0" smtClean="0"/>
              <a:t>Justice means fairness for everyone and taking care of those who need it most, even if it costs more than usual.</a:t>
            </a:r>
          </a:p>
          <a:p>
            <a:pPr marL="514350" indent="-514350">
              <a:buFont typeface="Arial" panose="020B0604020202020204" pitchFamily="34" charset="0"/>
              <a:buChar char="•"/>
            </a:pPr>
            <a:r>
              <a:rPr lang="en-US" sz="3200" dirty="0" smtClean="0"/>
              <a:t>Power is the ability to act on one’s desires without interference from others.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Human Values  </a:t>
            </a:r>
          </a:p>
        </p:txBody>
      </p:sp>
      <p:sp>
        <p:nvSpPr>
          <p:cNvPr id="2" name="TextBox 1"/>
          <p:cNvSpPr txBox="1"/>
          <p:nvPr/>
        </p:nvSpPr>
        <p:spPr>
          <a:xfrm>
            <a:off x="609600" y="1676400"/>
            <a:ext cx="7696200" cy="2061210"/>
          </a:xfrm>
          <a:prstGeom prst="rect">
            <a:avLst/>
          </a:prstGeom>
          <a:noFill/>
        </p:spPr>
        <p:txBody>
          <a:bodyPr wrap="square">
            <a:spAutoFit/>
          </a:bodyPr>
          <a:lstStyle/>
          <a:p>
            <a:pPr marL="514350" indent="-514350">
              <a:buFont typeface="Arial" panose="020B0604020202020204" pitchFamily="34" charset="0"/>
              <a:buChar char="•"/>
            </a:pPr>
            <a:r>
              <a:rPr lang="en-US" sz="3200" dirty="0" smtClean="0"/>
              <a:t>Self-direction refers to making choices and living according to one’s beliefs instead of letting others tell you how to live your life.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Main Human Values  </a:t>
            </a:r>
          </a:p>
        </p:txBody>
      </p:sp>
      <p:sp>
        <p:nvSpPr>
          <p:cNvPr id="2" name="TextBox 1"/>
          <p:cNvSpPr txBox="1"/>
          <p:nvPr/>
        </p:nvSpPr>
        <p:spPr>
          <a:xfrm>
            <a:off x="609600" y="1548765"/>
            <a:ext cx="7924800" cy="4523105"/>
          </a:xfrm>
          <a:prstGeom prst="rect">
            <a:avLst/>
          </a:prstGeom>
          <a:noFill/>
        </p:spPr>
        <p:txBody>
          <a:bodyPr wrap="square">
            <a:spAutoFit/>
          </a:bodyPr>
          <a:lstStyle/>
          <a:p>
            <a:pPr marL="514350" indent="-514350">
              <a:buFont typeface="Arial" panose="020B0604020202020204" pitchFamily="34" charset="0"/>
              <a:buChar char="•"/>
            </a:pPr>
            <a:r>
              <a:rPr lang="en-US" sz="3200" smtClean="0"/>
              <a:t>The main Human Values are honesty, fairness, respect, responsibility, caring and citizenship. These values are the core of any human society and they should be applied in every area of life. </a:t>
            </a:r>
          </a:p>
          <a:p>
            <a:pPr marL="514350" indent="-514350">
              <a:buFont typeface="Arial" panose="020B0604020202020204" pitchFamily="34" charset="0"/>
              <a:buChar char="•"/>
            </a:pPr>
            <a:r>
              <a:rPr lang="en-US" sz="3200" smtClean="0"/>
              <a:t>Honesty is not just telling the truth, but also includes telling people how you feel about them when necessary to maintain their trust.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Main Human Values  </a:t>
            </a:r>
          </a:p>
        </p:txBody>
      </p:sp>
      <p:sp>
        <p:nvSpPr>
          <p:cNvPr id="2" name="TextBox 1"/>
          <p:cNvSpPr txBox="1"/>
          <p:nvPr/>
        </p:nvSpPr>
        <p:spPr>
          <a:xfrm>
            <a:off x="609600" y="1548765"/>
            <a:ext cx="7924800" cy="4523105"/>
          </a:xfrm>
          <a:prstGeom prst="rect">
            <a:avLst/>
          </a:prstGeom>
          <a:noFill/>
        </p:spPr>
        <p:txBody>
          <a:bodyPr wrap="square">
            <a:spAutoFit/>
          </a:bodyPr>
          <a:lstStyle/>
          <a:p>
            <a:pPr marL="514350" indent="-514350">
              <a:buFont typeface="Arial" panose="020B0604020202020204" pitchFamily="34" charset="0"/>
              <a:buChar char="•"/>
            </a:pPr>
            <a:r>
              <a:rPr lang="en-US" sz="3200" smtClean="0"/>
              <a:t>Fairness is not only making sure that everybody has an equal opportunity to play sports or succeed academically, but also means making sure that people are treated equitably within a team or group. </a:t>
            </a:r>
          </a:p>
          <a:p>
            <a:pPr marL="514350" indent="-514350">
              <a:buFont typeface="Arial" panose="020B0604020202020204" pitchFamily="34" charset="0"/>
              <a:buChar char="•"/>
            </a:pPr>
            <a:r>
              <a:rPr lang="en-US" sz="3200" smtClean="0"/>
              <a:t>Respect goes beyond basic politeness and good manners; it involves recognizing other people’s achievements as well as their differences from ourselves.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Main Human Values  </a:t>
            </a:r>
          </a:p>
        </p:txBody>
      </p:sp>
      <p:sp>
        <p:nvSpPr>
          <p:cNvPr id="2" name="TextBox 1"/>
          <p:cNvSpPr txBox="1"/>
          <p:nvPr/>
        </p:nvSpPr>
        <p:spPr>
          <a:xfrm>
            <a:off x="609600" y="1548765"/>
            <a:ext cx="7924800" cy="4246245"/>
          </a:xfrm>
          <a:prstGeom prst="rect">
            <a:avLst/>
          </a:prstGeom>
          <a:noFill/>
        </p:spPr>
        <p:txBody>
          <a:bodyPr wrap="square">
            <a:spAutoFit/>
          </a:bodyPr>
          <a:lstStyle/>
          <a:p>
            <a:pPr marL="514350" indent="-514350">
              <a:buFont typeface="Arial" panose="020B0604020202020204" pitchFamily="34" charset="0"/>
              <a:buChar char="•"/>
            </a:pPr>
            <a:r>
              <a:rPr lang="en-US" sz="3000" smtClean="0"/>
              <a:t>Responsibility requires us to care for others, but also to do what we say we’re going to do. </a:t>
            </a:r>
          </a:p>
          <a:p>
            <a:pPr marL="514350" indent="-514350">
              <a:buFont typeface="Arial" panose="020B0604020202020204" pitchFamily="34" charset="0"/>
              <a:buChar char="•"/>
            </a:pPr>
            <a:r>
              <a:rPr lang="en-US" sz="3000" smtClean="0"/>
              <a:t>Caring is not simply providing emotional support for someone who needs it, but acting with concern for their needs even if there is nothing in it for us personally. </a:t>
            </a:r>
          </a:p>
          <a:p>
            <a:pPr marL="514350" indent="-514350">
              <a:buFont typeface="Arial" panose="020B0604020202020204" pitchFamily="34" charset="0"/>
              <a:buChar char="•"/>
            </a:pPr>
            <a:r>
              <a:rPr lang="en-US" sz="3000" smtClean="0"/>
              <a:t>Citizenship means being loyal citizens of our country, but also promoting justice and peace around the world.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668020" y="1447800"/>
            <a:ext cx="7924800" cy="396938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 term human values is a difficult one to define, but they are essentially moral values that apply to all humans. Different cultures will have different sets of human values, but some can be found in every culture. </a:t>
            </a:r>
          </a:p>
          <a:p>
            <a:pPr marL="514350" indent="-514350">
              <a:buFont typeface="Wingdings" panose="05000000000000000000" pitchFamily="2" charset="2"/>
              <a:buChar char="ü"/>
            </a:pPr>
            <a:r>
              <a:rPr lang="en-US" sz="2800" dirty="0" smtClean="0"/>
              <a:t>These are things such as equality, freedom, and justice. It may be easier to think of human values as principles or guiding beliefs instead of an organized list. </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130608767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v"/>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v"/>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v"/>
            </a:pPr>
            <a:r>
              <a:rPr lang="en-US" altLang="en-IN" sz="2600" dirty="0">
                <a:latin typeface="Times New Roman" panose="02020603050405020304" pitchFamily="18" charset="0"/>
                <a:cs typeface="Times New Roman" panose="02020603050405020304" pitchFamily="18" charset="0"/>
              </a:rPr>
              <a:t>Importance of Human Values</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v"/>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Human Values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v"/>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Main </a:t>
            </a:r>
            <a:r>
              <a:rPr lang="en-US" altLang="en-US" sz="2600" dirty="0" smtClean="0">
                <a:latin typeface="Times New Roman" panose="02020603050405020304" pitchFamily="18" charset="0"/>
                <a:cs typeface="Times New Roman" panose="02020603050405020304" pitchFamily="18" charset="0"/>
                <a:sym typeface="+mn-ea"/>
              </a:rPr>
              <a:t>Human Values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v"/>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v"/>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v"/>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dirty="0" smtClean="0"/>
              <a:t>    </a:t>
            </a:r>
            <a:r>
              <a:rPr dirty="0" smtClean="0"/>
              <a:t>Human values are the core values that make up our personality and define how we act in life.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canvas"/>
          <p:cNvPicPr>
            <a:picLocks noChangeAspect="1"/>
          </p:cNvPicPr>
          <p:nvPr/>
        </p:nvPicPr>
        <p:blipFill>
          <a:blip r:embed="rId3"/>
          <a:stretch>
            <a:fillRect/>
          </a:stretch>
        </p:blipFill>
        <p:spPr>
          <a:xfrm>
            <a:off x="762000" y="3434715"/>
            <a:ext cx="7503160" cy="312166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These values are very important as they make up who we are and are what guide us through life. </a:t>
            </a:r>
          </a:p>
          <a:p>
            <a:r>
              <a:rPr lang="en-US" sz="2800" dirty="0" smtClean="0"/>
              <a:t>The values that we hold determine who we want to be as well as how we live our lives and the decisions that we make on an everyday basis. </a:t>
            </a:r>
          </a:p>
          <a:p>
            <a:r>
              <a:rPr lang="en-US" sz="2800" dirty="0" smtClean="0"/>
              <a:t>Without these values, our lives would become chaotic and there would be no meaning behind any of the things that we do or say.</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human-value-professional-ethics"/>
          <p:cNvPicPr>
            <a:picLocks noChangeAspect="1"/>
          </p:cNvPicPr>
          <p:nvPr/>
        </p:nvPicPr>
        <p:blipFill>
          <a:blip r:embed="rId3"/>
          <a:stretch>
            <a:fillRect/>
          </a:stretch>
        </p:blipFill>
        <p:spPr>
          <a:xfrm>
            <a:off x="1295400" y="228600"/>
            <a:ext cx="6784975" cy="651319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Importance of Human Values  </a:t>
            </a:r>
          </a:p>
        </p:txBody>
      </p:sp>
      <p:sp>
        <p:nvSpPr>
          <p:cNvPr id="2" name="TextBox 1"/>
          <p:cNvSpPr txBox="1"/>
          <p:nvPr/>
        </p:nvSpPr>
        <p:spPr>
          <a:xfrm>
            <a:off x="609600" y="1600200"/>
            <a:ext cx="7924800" cy="3969385"/>
          </a:xfrm>
          <a:prstGeom prst="rect">
            <a:avLst/>
          </a:prstGeom>
          <a:noFill/>
        </p:spPr>
        <p:txBody>
          <a:bodyPr wrap="square">
            <a:spAutoFit/>
          </a:bodyPr>
          <a:lstStyle/>
          <a:p>
            <a:pPr marL="514350" indent="-514350">
              <a:buFont typeface="Arial" panose="020B0604020202020204" pitchFamily="34" charset="0"/>
              <a:buChar char="•"/>
            </a:pPr>
            <a:r>
              <a:rPr lang="en-US" sz="2800" smtClean="0"/>
              <a:t>The importance of human values is that it provides an understanding of what people find to be important in their lives. </a:t>
            </a:r>
          </a:p>
          <a:p>
            <a:pPr marL="514350" indent="-514350">
              <a:buFont typeface="Arial" panose="020B0604020202020204" pitchFamily="34" charset="0"/>
              <a:buChar char="•"/>
            </a:pPr>
            <a:r>
              <a:rPr lang="en-US" sz="2800" smtClean="0"/>
              <a:t>There are many different aspects of human values. For example, integrity, morality, and benevolence are all aspects of human values. </a:t>
            </a:r>
          </a:p>
          <a:p>
            <a:pPr marL="514350" indent="-514350">
              <a:buFont typeface="Arial" panose="020B0604020202020204" pitchFamily="34" charset="0"/>
              <a:buChar char="•"/>
            </a:pPr>
            <a:r>
              <a:rPr lang="en-US" sz="2800" smtClean="0"/>
              <a:t>This means that some people have a certain set of values for one context but may have completely different values in another context.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Importance of Human Values  </a:t>
            </a:r>
          </a:p>
        </p:txBody>
      </p:sp>
      <p:sp>
        <p:nvSpPr>
          <p:cNvPr id="2" name="TextBox 1"/>
          <p:cNvSpPr txBox="1"/>
          <p:nvPr/>
        </p:nvSpPr>
        <p:spPr>
          <a:xfrm>
            <a:off x="609600" y="1600200"/>
            <a:ext cx="7924800" cy="4399915"/>
          </a:xfrm>
          <a:prstGeom prst="rect">
            <a:avLst/>
          </a:prstGeom>
          <a:noFill/>
        </p:spPr>
        <p:txBody>
          <a:bodyPr wrap="square">
            <a:spAutoFit/>
          </a:bodyPr>
          <a:lstStyle/>
          <a:p>
            <a:pPr marL="514350" indent="-514350">
              <a:buFont typeface="Arial" panose="020B0604020202020204" pitchFamily="34" charset="0"/>
              <a:buChar char="•"/>
            </a:pPr>
            <a:r>
              <a:rPr lang="en-US" sz="2800" smtClean="0"/>
              <a:t>One specific aspect of values is the idea of self-esteem. Self-esteem has two forms: internal and external self-esteem. External self-esteem deals with how others perceive you while internal self-esteem deals with how you perceive yourself. </a:t>
            </a:r>
          </a:p>
          <a:p>
            <a:pPr marL="514350" indent="-514350">
              <a:buFont typeface="Arial" panose="020B0604020202020204" pitchFamily="34" charset="0"/>
              <a:buChar char="•"/>
            </a:pPr>
            <a:r>
              <a:rPr lang="en-US" sz="2800" smtClean="0"/>
              <a:t>If someone has high external esteem, they want to make sure other people think highly of them as well whereas if someone has high internal esteem, they only want other people to like them because they do themselves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Human Values  </a:t>
            </a:r>
          </a:p>
        </p:txBody>
      </p:sp>
      <p:sp>
        <p:nvSpPr>
          <p:cNvPr id="2" name="TextBox 1"/>
          <p:cNvSpPr txBox="1"/>
          <p:nvPr/>
        </p:nvSpPr>
        <p:spPr>
          <a:xfrm>
            <a:off x="609600" y="1676400"/>
            <a:ext cx="76962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Autonomy is the ability to be self-directed and take charge of our own actions. When someone has autonomy they have the freedom to choose their own path in life and they can pursue a career or lifestyle they want without feeling like they are being pushed into something that isn’t for them.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Human Values  </a:t>
            </a:r>
          </a:p>
        </p:txBody>
      </p:sp>
      <p:sp>
        <p:nvSpPr>
          <p:cNvPr id="2" name="TextBox 1"/>
          <p:cNvSpPr txBox="1"/>
          <p:nvPr/>
        </p:nvSpPr>
        <p:spPr>
          <a:xfrm>
            <a:off x="609600" y="1676400"/>
            <a:ext cx="7696200" cy="2553335"/>
          </a:xfrm>
          <a:prstGeom prst="rect">
            <a:avLst/>
          </a:prstGeom>
          <a:noFill/>
        </p:spPr>
        <p:txBody>
          <a:bodyPr wrap="square">
            <a:spAutoFit/>
          </a:bodyPr>
          <a:lstStyle/>
          <a:p>
            <a:pPr marL="514350" indent="-514350">
              <a:buFont typeface="Arial" panose="020B0604020202020204" pitchFamily="34" charset="0"/>
              <a:buChar char="•"/>
            </a:pPr>
            <a:r>
              <a:rPr lang="en-US" sz="3200" dirty="0" smtClean="0"/>
              <a:t>Community is the sense of belonging and connection to other people. </a:t>
            </a:r>
          </a:p>
          <a:p>
            <a:pPr marL="514350" indent="-514350">
              <a:buFont typeface="Arial" panose="020B0604020202020204" pitchFamily="34" charset="0"/>
              <a:buChar char="•"/>
            </a:pPr>
            <a:r>
              <a:rPr lang="en-US" sz="3200" dirty="0" smtClean="0"/>
              <a:t>People who value community tend to feel like everyone needs each other to survive and succeed.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841</Words>
  <Application>Microsoft Office PowerPoint</Application>
  <PresentationFormat>On-screen Show (4:3)</PresentationFormat>
  <Paragraphs>221</Paragraphs>
  <Slides>17</Slides>
  <Notes>16</Notes>
  <HiddenSlides>2</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2022-11-20T09:19:22Z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27775CA7D6AE4AEE8706F77A9D5F48D6</vt:lpwstr>
  </property>
  <property fmtid="{D5CDD505-2E9C-101B-9397-08002B2CF9AE}" pid="3" name="KSOProductBuildVer">
    <vt:lpwstr>1033-11.2.0.11380</vt:lpwstr>
  </property>
</Properties>
</file>