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5"/>
  </p:notesMasterIdLst>
  <p:handoutMasterIdLst>
    <p:handoutMasterId r:id="rId26"/>
  </p:handoutMasterIdLst>
  <p:sldIdLst>
    <p:sldId id="427" r:id="rId3"/>
    <p:sldId id="322" r:id="rId4"/>
    <p:sldId id="324" r:id="rId5"/>
    <p:sldId id="362" r:id="rId6"/>
    <p:sldId id="361" r:id="rId7"/>
    <p:sldId id="325" r:id="rId8"/>
    <p:sldId id="418" r:id="rId9"/>
    <p:sldId id="397" r:id="rId10"/>
    <p:sldId id="419" r:id="rId11"/>
    <p:sldId id="398" r:id="rId12"/>
    <p:sldId id="420" r:id="rId13"/>
    <p:sldId id="421" r:id="rId14"/>
    <p:sldId id="422" r:id="rId15"/>
    <p:sldId id="399" r:id="rId16"/>
    <p:sldId id="423" r:id="rId17"/>
    <p:sldId id="424" r:id="rId18"/>
    <p:sldId id="407" r:id="rId19"/>
    <p:sldId id="409" r:id="rId20"/>
    <p:sldId id="425" r:id="rId21"/>
    <p:sldId id="426" r:id="rId22"/>
    <p:sldId id="351" r:id="rId23"/>
    <p:sldId id="428"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7" Type="http://schemas.openxmlformats.org/officeDocument/2006/relationships/slide" Target="slides/slide21.xml"/><Relationship Id="rId2" Type="http://schemas.openxmlformats.org/officeDocument/2006/relationships/slide" Target="slides/slide8.xml"/><Relationship Id="rId1" Type="http://schemas.openxmlformats.org/officeDocument/2006/relationships/slide" Target="slides/slide6.xml"/><Relationship Id="rId6" Type="http://schemas.openxmlformats.org/officeDocument/2006/relationships/slide" Target="slides/slide18.xml"/><Relationship Id="rId5" Type="http://schemas.openxmlformats.org/officeDocument/2006/relationships/slide" Target="slides/slide17.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555769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535335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11/20/2022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33" Type="http://schemas.openxmlformats.org/officeDocument/2006/relationships/image" Target="../media/image2.jpeg"/><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slideLayout" Target="../slideLayouts/slideLayout71.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32" Type="http://schemas.openxmlformats.org/officeDocument/2006/relationships/theme" Target="../theme/theme2.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slideLayout" Target="../slideLayouts/slideLayout70.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31" Type="http://schemas.openxmlformats.org/officeDocument/2006/relationships/slideLayout" Target="../slideLayouts/slideLayout73.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 Id="rId30"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33"/>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11/20/2022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 id="2147483719" r:id="rId28"/>
    <p:sldLayoutId id="2147483720" r:id="rId29"/>
    <p:sldLayoutId id="2147483721" r:id="rId30"/>
    <p:sldLayoutId id="2147483722" r:id="rId31"/>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791200"/>
            <a:ext cx="9213460" cy="769441"/>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sz="2200" b="1" dirty="0" smtClean="0">
                <a:solidFill>
                  <a:schemeClr val="bg1"/>
                </a:solidFill>
                <a:latin typeface="+mn-lt"/>
                <a:cs typeface="Times New Roman" pitchFamily="18" charset="0"/>
              </a:rPr>
              <a:t>                     </a:t>
            </a:r>
            <a:r>
              <a:rPr lang="en-US" sz="2200" b="1" dirty="0" smtClean="0">
                <a:solidFill>
                  <a:schemeClr val="bg1"/>
                </a:solidFill>
                <a:latin typeface="+mn-lt"/>
                <a:cs typeface="Times New Roman" pitchFamily="18" charset="0"/>
              </a:rPr>
              <a:t>Submitted </a:t>
            </a:r>
            <a:r>
              <a:rPr lang="en-US" sz="2200" b="1" dirty="0">
                <a:solidFill>
                  <a:schemeClr val="bg1"/>
                </a:solidFill>
                <a:latin typeface="+mn-lt"/>
                <a:cs typeface="Times New Roman" pitchFamily="18" charset="0"/>
              </a:rPr>
              <a:t>To:	 </a:t>
            </a:r>
            <a:r>
              <a:rPr lang="en-US" sz="2200" b="1" dirty="0" smtClean="0">
                <a:solidFill>
                  <a:schemeClr val="bg1"/>
                </a:solidFill>
                <a:latin typeface="+mn-lt"/>
                <a:cs typeface="Times New Roman" pitchFamily="18" charset="0"/>
              </a:rPr>
              <a:t>             </a:t>
            </a:r>
            <a:r>
              <a:rPr lang="en-US" sz="2200" b="1" dirty="0">
                <a:solidFill>
                  <a:schemeClr val="bg1"/>
                </a:solidFill>
                <a:latin typeface="+mn-lt"/>
                <a:cs typeface="Times New Roman" pitchFamily="18" charset="0"/>
              </a:rPr>
              <a:t> </a:t>
            </a:r>
            <a:r>
              <a:rPr lang="en-US" sz="2200" b="1" dirty="0" smtClean="0">
                <a:solidFill>
                  <a:schemeClr val="bg1"/>
                </a:solidFill>
                <a:latin typeface="+mn-lt"/>
                <a:cs typeface="Times New Roman" pitchFamily="18" charset="0"/>
              </a:rPr>
              <a:t>               </a:t>
            </a:r>
            <a:r>
              <a:rPr lang="en-US" sz="2200" b="1" dirty="0" smtClean="0">
                <a:solidFill>
                  <a:schemeClr val="bg1"/>
                </a:solidFill>
                <a:latin typeface="+mn-lt"/>
                <a:cs typeface="Times New Roman" pitchFamily="18" charset="0"/>
              </a:rPr>
              <a:t> Submitted </a:t>
            </a:r>
            <a:r>
              <a:rPr lang="en-US" sz="2200" b="1" dirty="0">
                <a:solidFill>
                  <a:schemeClr val="bg1"/>
                </a:solidFill>
                <a:latin typeface="+mn-lt"/>
                <a:cs typeface="Times New Roman" pitchFamily="18" charset="0"/>
              </a:rPr>
              <a:t>By:</a:t>
            </a:r>
          </a:p>
          <a:p>
            <a:pPr eaLnBrk="0" hangingPunct="0"/>
            <a:r>
              <a:rPr lang="en-US" sz="2200" b="1" dirty="0" smtClean="0">
                <a:solidFill>
                  <a:schemeClr val="bg1"/>
                </a:solidFill>
                <a:latin typeface="+mn-lt"/>
                <a:cs typeface="Times New Roman" pitchFamily="18" charset="0"/>
              </a:rPr>
              <a:t>                     Studymafia.org                              </a:t>
            </a:r>
            <a:r>
              <a:rPr lang="en-US" sz="2200" b="1" dirty="0" smtClean="0">
                <a:solidFill>
                  <a:schemeClr val="bg1"/>
                </a:solidFill>
                <a:latin typeface="+mn-lt"/>
                <a:cs typeface="Times New Roman" pitchFamily="18" charset="0"/>
              </a:rPr>
              <a:t> </a:t>
            </a:r>
            <a:r>
              <a:rPr lang="en-US" sz="2200" b="1" dirty="0" smtClean="0">
                <a:solidFill>
                  <a:schemeClr val="bg1"/>
                </a:solidFill>
                <a:latin typeface="+mn-lt"/>
                <a:cs typeface="Times New Roman" pitchFamily="18" charset="0"/>
              </a:rPr>
              <a:t>Studymafia.org               </a:t>
            </a:r>
            <a:endParaRPr lang="en-US" sz="2200" b="1" dirty="0">
              <a:solidFill>
                <a:schemeClr val="bg1"/>
              </a:solidFill>
              <a:latin typeface="+mn-lt"/>
              <a:cs typeface="Times New Roman" pitchFamily="18" charset="0"/>
            </a:endParaRPr>
          </a:p>
        </p:txBody>
      </p:sp>
      <p:sp>
        <p:nvSpPr>
          <p:cNvPr id="8" name="Rectangle 7"/>
          <p:cNvSpPr/>
          <p:nvPr/>
        </p:nvSpPr>
        <p:spPr>
          <a:xfrm>
            <a:off x="1600200" y="2092404"/>
            <a:ext cx="7060451" cy="1015663"/>
          </a:xfrm>
          <a:prstGeom prst="rect">
            <a:avLst/>
          </a:prstGeom>
          <a:solidFill>
            <a:schemeClr val="tx1">
              <a:lumMod val="95000"/>
              <a:lumOff val="5000"/>
            </a:schemeClr>
          </a:solidFill>
        </p:spPr>
        <p:txBody>
          <a:bodyPr wrap="square">
            <a:spAutoFit/>
          </a:bodyPr>
          <a:lstStyle/>
          <a:p>
            <a:pPr algn="ctr" fontAlgn="auto">
              <a:spcBef>
                <a:spcPts val="0"/>
              </a:spcBef>
              <a:spcAft>
                <a:spcPts val="0"/>
              </a:spcAft>
              <a:defRPr/>
            </a:pPr>
            <a:r>
              <a:rPr lang="en-US" altLang="en-US" sz="6000" b="1" dirty="0" err="1" smtClean="0">
                <a:solidFill>
                  <a:srgbClr val="FFFF00"/>
                </a:solidFill>
                <a:latin typeface="Times New Roman" pitchFamily="18" charset="0"/>
                <a:cs typeface="Times New Roman" pitchFamily="18" charset="0"/>
              </a:rPr>
              <a:t>Harmones</a:t>
            </a:r>
            <a:endParaRPr lang="en-US" sz="6000" b="1" spc="300" dirty="0">
              <a:ln w="11430" cmpd="sng">
                <a:solidFill>
                  <a:schemeClr val="accent1">
                    <a:tint val="10000"/>
                  </a:schemeClr>
                </a:solidFill>
                <a:prstDash val="solid"/>
                <a:miter lim="800000"/>
              </a:ln>
              <a:solidFill>
                <a:schemeClr val="tx2">
                  <a:lumMod val="25000"/>
                  <a:lumOff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4239299468"/>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Harmones Secreted</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b="1" smtClean="0"/>
              <a:t>Hypothalamus</a:t>
            </a:r>
            <a:r>
              <a:rPr lang="en-US" sz="3200" smtClean="0"/>
              <a:t>: It controls the body temperature, regulates emotions, hunger, thirst, sleep, moods and allow the production of hormones.</a:t>
            </a:r>
          </a:p>
          <a:p>
            <a:pPr marL="514350" indent="-514350">
              <a:buFont typeface="Arial" panose="020B0604020202020204" pitchFamily="34" charset="0"/>
              <a:buChar char="•"/>
            </a:pPr>
            <a:r>
              <a:rPr lang="en-US" sz="3200" b="1" smtClean="0"/>
              <a:t>Pineal</a:t>
            </a:r>
            <a:r>
              <a:rPr lang="en-US" sz="3200" smtClean="0"/>
              <a:t>: Pineal is also known as the thalamus. It produces serotonin derivatives of melatonin, which affects sleep patterns.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Harmones Secreted</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b="1" smtClean="0"/>
              <a:t>Parathyroid</a:t>
            </a:r>
            <a:r>
              <a:rPr lang="en-US" sz="3200" smtClean="0"/>
              <a:t>: This gland helps in controlling the amount of calcium present in the body.</a:t>
            </a:r>
          </a:p>
          <a:p>
            <a:pPr marL="514350" indent="-514350">
              <a:buFont typeface="Arial" panose="020B0604020202020204" pitchFamily="34" charset="0"/>
              <a:buChar char="•"/>
            </a:pPr>
            <a:r>
              <a:rPr lang="en-US" sz="3200" b="1" smtClean="0"/>
              <a:t>Thymus</a:t>
            </a:r>
            <a:r>
              <a:rPr lang="en-US" sz="3200" smtClean="0"/>
              <a:t>: It helps in the production of T-cells, functioning of the adaptive immune system and maturity of the thymus.</a:t>
            </a:r>
          </a:p>
          <a:p>
            <a:pPr marL="514350" indent="-514350">
              <a:buFont typeface="Arial" panose="020B0604020202020204" pitchFamily="34" charset="0"/>
              <a:buChar char="•"/>
            </a:pPr>
            <a:r>
              <a:rPr lang="en-US" sz="3200" b="1" smtClean="0"/>
              <a:t>Thyroid</a:t>
            </a:r>
            <a:r>
              <a:rPr lang="en-US" sz="3200" smtClean="0"/>
              <a:t>: It produces hormones that affect the heart rate and how calories are burnt.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Harmones Secreted</a:t>
            </a:r>
          </a:p>
        </p:txBody>
      </p:sp>
      <p:sp>
        <p:nvSpPr>
          <p:cNvPr id="2" name="TextBox 1"/>
          <p:cNvSpPr txBox="1"/>
          <p:nvPr/>
        </p:nvSpPr>
        <p:spPr>
          <a:xfrm>
            <a:off x="533400" y="16764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b="1" smtClean="0"/>
              <a:t>Adrenal</a:t>
            </a:r>
            <a:r>
              <a:rPr lang="en-US" sz="3200" smtClean="0"/>
              <a:t>: This gland produces the hormones that control the sex drive, cortisol and stress hormone.</a:t>
            </a:r>
          </a:p>
          <a:p>
            <a:pPr marL="514350" indent="-514350">
              <a:buFont typeface="Arial" panose="020B0604020202020204" pitchFamily="34" charset="0"/>
              <a:buChar char="•"/>
            </a:pPr>
            <a:r>
              <a:rPr lang="en-US" sz="3200" b="1" smtClean="0"/>
              <a:t>Pituitary</a:t>
            </a:r>
            <a:r>
              <a:rPr lang="en-US" sz="3200" smtClean="0"/>
              <a:t>: It is also termed as the “master control gland,”. This is because the pituitary gland helps in controlling other glands. Moreover, it develops the hormones that trigger growth and development.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Harmones Secreted</a:t>
            </a:r>
          </a:p>
        </p:txBody>
      </p:sp>
      <p:sp>
        <p:nvSpPr>
          <p:cNvPr id="2" name="TextBox 1"/>
          <p:cNvSpPr txBox="1"/>
          <p:nvPr/>
        </p:nvSpPr>
        <p:spPr>
          <a:xfrm>
            <a:off x="533400" y="1676400"/>
            <a:ext cx="7924800" cy="4246245"/>
          </a:xfrm>
          <a:prstGeom prst="rect">
            <a:avLst/>
          </a:prstGeom>
          <a:noFill/>
        </p:spPr>
        <p:txBody>
          <a:bodyPr wrap="square">
            <a:spAutoFit/>
          </a:bodyPr>
          <a:lstStyle/>
          <a:p>
            <a:pPr marL="514350" indent="-514350">
              <a:buFont typeface="Arial" panose="020B0604020202020204" pitchFamily="34" charset="0"/>
              <a:buChar char="•"/>
            </a:pPr>
            <a:r>
              <a:rPr lang="en-US" sz="3000" b="1" smtClean="0"/>
              <a:t>Pancreas</a:t>
            </a:r>
            <a:r>
              <a:rPr lang="en-US" sz="3000" smtClean="0"/>
              <a:t>: This gland is involved in the production of insulin hormones, which plays a crucial role in maintaining blood sugar levels.</a:t>
            </a:r>
          </a:p>
          <a:p>
            <a:pPr marL="514350" indent="-514350">
              <a:buFont typeface="Arial" panose="020B0604020202020204" pitchFamily="34" charset="0"/>
              <a:buChar char="•"/>
            </a:pPr>
            <a:r>
              <a:rPr lang="en-US" sz="3000" b="1" smtClean="0"/>
              <a:t>Testes</a:t>
            </a:r>
            <a:r>
              <a:rPr lang="en-US" sz="3000" smtClean="0"/>
              <a:t>: In men, the testes secrete the male sex hormone, testosterone. It also produces sperm.</a:t>
            </a:r>
          </a:p>
          <a:p>
            <a:pPr marL="514350" indent="-514350">
              <a:buFont typeface="Arial" panose="020B0604020202020204" pitchFamily="34" charset="0"/>
              <a:buChar char="•"/>
            </a:pPr>
            <a:r>
              <a:rPr lang="en-US" sz="3000" b="1" smtClean="0"/>
              <a:t>Ovaries</a:t>
            </a:r>
            <a:r>
              <a:rPr lang="en-US" sz="3000" smtClean="0"/>
              <a:t>: In the female reproductive system, the ovaries release estrogen, progesterone, testosterone and other female sex hormones.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Important Harmones</a:t>
            </a:r>
          </a:p>
        </p:txBody>
      </p:sp>
      <p:sp>
        <p:nvSpPr>
          <p:cNvPr id="2" name="TextBox 1"/>
          <p:cNvSpPr txBox="1"/>
          <p:nvPr/>
        </p:nvSpPr>
        <p:spPr>
          <a:xfrm>
            <a:off x="533400" y="1524000"/>
            <a:ext cx="7391400" cy="3538220"/>
          </a:xfrm>
          <a:prstGeom prst="rect">
            <a:avLst/>
          </a:prstGeom>
          <a:noFill/>
        </p:spPr>
        <p:txBody>
          <a:bodyPr wrap="square">
            <a:spAutoFit/>
          </a:bodyPr>
          <a:lstStyle/>
          <a:p>
            <a:pPr marL="514350" indent="-514350">
              <a:buFont typeface="Arial" panose="020B0604020202020204" pitchFamily="34" charset="0"/>
              <a:buChar char="•"/>
            </a:pPr>
            <a:r>
              <a:rPr lang="en-US" sz="3200" b="1" dirty="0" smtClean="0"/>
              <a:t>Cortisol </a:t>
            </a:r>
            <a:r>
              <a:rPr lang="en-US" sz="3200" dirty="0" smtClean="0"/>
              <a:t>– It has been named as the “stress hormone” as it helps the body in responding to stress. This is done by increasing the heart rate, elevating blood sugar levels etc.</a:t>
            </a:r>
          </a:p>
          <a:p>
            <a:pPr marL="514350" indent="-514350">
              <a:buFont typeface="Arial" panose="020B0604020202020204" pitchFamily="34" charset="0"/>
              <a:buChar char="•"/>
            </a:pPr>
            <a:r>
              <a:rPr lang="en-US" sz="3200" b="1" dirty="0" smtClean="0"/>
              <a:t>Melatonin </a:t>
            </a:r>
            <a:r>
              <a:rPr lang="en-US" sz="3200" dirty="0" smtClean="0"/>
              <a:t>– It primarily controls the circadian rhythm or sleep cycles.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Important Harmones</a:t>
            </a:r>
          </a:p>
        </p:txBody>
      </p:sp>
      <p:sp>
        <p:nvSpPr>
          <p:cNvPr id="2" name="TextBox 1"/>
          <p:cNvSpPr txBox="1"/>
          <p:nvPr/>
        </p:nvSpPr>
        <p:spPr>
          <a:xfrm>
            <a:off x="533400" y="15240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b="1" dirty="0" smtClean="0"/>
              <a:t>Estrogen</a:t>
            </a:r>
            <a:r>
              <a:rPr lang="en-US" sz="3200" dirty="0" smtClean="0"/>
              <a:t>-This is the main sex hormone present in women which bring about puberty, prepares the uterus and body for pregnancy and even regulates the menstrual cycle. Estrogen level changes during menopause because of which women experience many uncomfortable symptoms.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Important Harmones</a:t>
            </a:r>
          </a:p>
        </p:txBody>
      </p:sp>
      <p:sp>
        <p:nvSpPr>
          <p:cNvPr id="2" name="TextBox 1"/>
          <p:cNvSpPr txBox="1"/>
          <p:nvPr/>
        </p:nvSpPr>
        <p:spPr>
          <a:xfrm>
            <a:off x="533400" y="1524000"/>
            <a:ext cx="7910830" cy="4523105"/>
          </a:xfrm>
          <a:prstGeom prst="rect">
            <a:avLst/>
          </a:prstGeom>
          <a:noFill/>
        </p:spPr>
        <p:txBody>
          <a:bodyPr wrap="square">
            <a:spAutoFit/>
          </a:bodyPr>
          <a:lstStyle/>
          <a:p>
            <a:pPr marL="514350" indent="-514350">
              <a:buFont typeface="Arial" panose="020B0604020202020204" pitchFamily="34" charset="0"/>
              <a:buChar char="•"/>
            </a:pPr>
            <a:r>
              <a:rPr lang="en-US" sz="3200" b="1" dirty="0" smtClean="0"/>
              <a:t>Progesterone </a:t>
            </a:r>
            <a:r>
              <a:rPr lang="en-US" sz="3200" dirty="0" smtClean="0"/>
              <a:t>– It is a female sex hormone also responsible for menstrual cycle, pregnancy and embryogenesis.</a:t>
            </a:r>
          </a:p>
          <a:p>
            <a:pPr marL="514350" indent="-514350">
              <a:buFont typeface="Arial" panose="020B0604020202020204" pitchFamily="34" charset="0"/>
              <a:buChar char="•"/>
            </a:pPr>
            <a:r>
              <a:rPr lang="en-US" sz="3200" b="1" dirty="0" smtClean="0"/>
              <a:t>Testosterone </a:t>
            </a:r>
            <a:r>
              <a:rPr lang="en-US" sz="3200" dirty="0" smtClean="0"/>
              <a:t>– This is the most important sex hormone synthesized in men, which cause puberty, muscle mass growth, and strengthen the bones and muscles, increase bone density and controls facial hair growth.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Functions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Harmones  </a:t>
            </a:r>
          </a:p>
        </p:txBody>
      </p:sp>
      <p:sp>
        <p:nvSpPr>
          <p:cNvPr id="2" name="TextBox 1"/>
          <p:cNvSpPr txBox="1"/>
          <p:nvPr/>
        </p:nvSpPr>
        <p:spPr>
          <a:xfrm>
            <a:off x="685800" y="16002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Food metabolism.</a:t>
            </a:r>
          </a:p>
          <a:p>
            <a:pPr marL="514350" indent="-514350">
              <a:buFont typeface="Arial" panose="020B0604020202020204" pitchFamily="34" charset="0"/>
              <a:buChar char="•"/>
            </a:pPr>
            <a:r>
              <a:rPr lang="en-US" sz="3200" dirty="0" smtClean="0"/>
              <a:t>Growth and development.</a:t>
            </a:r>
          </a:p>
          <a:p>
            <a:pPr marL="514350" indent="-514350">
              <a:buFont typeface="Arial" panose="020B0604020202020204" pitchFamily="34" charset="0"/>
              <a:buChar char="•"/>
            </a:pPr>
            <a:r>
              <a:rPr lang="en-US" sz="3200" dirty="0" smtClean="0"/>
              <a:t>Controlling thirst and hunger.</a:t>
            </a:r>
          </a:p>
          <a:p>
            <a:pPr marL="514350" indent="-514350">
              <a:buFont typeface="Arial" panose="020B0604020202020204" pitchFamily="34" charset="0"/>
              <a:buChar char="•"/>
            </a:pPr>
            <a:r>
              <a:rPr lang="en-US" sz="3200" dirty="0" smtClean="0"/>
              <a:t>Maintaining body temperature.</a:t>
            </a:r>
          </a:p>
          <a:p>
            <a:pPr marL="514350" indent="-514350">
              <a:buFont typeface="Arial" panose="020B0604020202020204" pitchFamily="34" charset="0"/>
              <a:buChar char="•"/>
            </a:pPr>
            <a:r>
              <a:rPr lang="en-US" sz="3200" dirty="0" smtClean="0"/>
              <a:t>Regulating mood and cognitive functions.</a:t>
            </a:r>
          </a:p>
          <a:p>
            <a:pPr marL="514350" indent="-514350">
              <a:buFont typeface="Arial" panose="020B0604020202020204" pitchFamily="34" charset="0"/>
              <a:buChar char="•"/>
            </a:pPr>
            <a:r>
              <a:rPr lang="en-US" sz="3200" dirty="0" smtClean="0"/>
              <a:t>Initiating and maintaining sexual development and reproduction.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Harmonal Diseases</a:t>
            </a:r>
          </a:p>
        </p:txBody>
      </p:sp>
      <p:sp>
        <p:nvSpPr>
          <p:cNvPr id="2" name="TextBox 1"/>
          <p:cNvSpPr txBox="1"/>
          <p:nvPr/>
        </p:nvSpPr>
        <p:spPr>
          <a:xfrm>
            <a:off x="533400" y="1524000"/>
            <a:ext cx="7391400" cy="3784600"/>
          </a:xfrm>
          <a:prstGeom prst="rect">
            <a:avLst/>
          </a:prstGeom>
          <a:noFill/>
        </p:spPr>
        <p:txBody>
          <a:bodyPr wrap="square">
            <a:spAutoFit/>
          </a:bodyPr>
          <a:lstStyle/>
          <a:p>
            <a:pPr marL="514350" indent="-514350">
              <a:buFont typeface="Arial" panose="020B0604020202020204" pitchFamily="34" charset="0"/>
              <a:buChar char="•"/>
            </a:pPr>
            <a:r>
              <a:rPr lang="en-US" sz="3000" dirty="0" smtClean="0"/>
              <a:t>Several hormonal diseases occur when there is a malfunctioning of the endocrine glands. Common hormonal issues are associated with hypothalamus, adrenal and pituitary glands. </a:t>
            </a:r>
          </a:p>
          <a:p>
            <a:pPr marL="514350" indent="-514350">
              <a:buFont typeface="Arial" panose="020B0604020202020204" pitchFamily="34" charset="0"/>
              <a:buChar char="•"/>
            </a:pPr>
            <a:r>
              <a:rPr lang="en-US" sz="3000" dirty="0" smtClean="0"/>
              <a:t>An increase or decrease in the secretion of these hormones can severely affect growth, metabolism and development.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Harmonal Diseases</a:t>
            </a:r>
          </a:p>
        </p:txBody>
      </p:sp>
      <p:sp>
        <p:nvSpPr>
          <p:cNvPr id="2" name="TextBox 1"/>
          <p:cNvSpPr txBox="1"/>
          <p:nvPr/>
        </p:nvSpPr>
        <p:spPr>
          <a:xfrm>
            <a:off x="609600" y="1676400"/>
            <a:ext cx="7391400" cy="2861310"/>
          </a:xfrm>
          <a:prstGeom prst="rect">
            <a:avLst/>
          </a:prstGeom>
          <a:noFill/>
        </p:spPr>
        <p:txBody>
          <a:bodyPr wrap="square">
            <a:spAutoFit/>
          </a:bodyPr>
          <a:lstStyle/>
          <a:p>
            <a:pPr marL="514350" indent="-514350">
              <a:buFont typeface="Arial" panose="020B0604020202020204" pitchFamily="34" charset="0"/>
              <a:buChar char="•"/>
            </a:pPr>
            <a:r>
              <a:rPr lang="en-US" sz="3000" dirty="0" smtClean="0"/>
              <a:t>Diseases such as hyperthyroidism, osteoporosis, and diabetes are caused due to hormonal imbalance. </a:t>
            </a:r>
          </a:p>
          <a:p>
            <a:pPr marL="514350" indent="-514350">
              <a:buFont typeface="Arial" panose="020B0604020202020204" pitchFamily="34" charset="0"/>
              <a:buChar char="•"/>
            </a:pPr>
            <a:r>
              <a:rPr lang="en-US" sz="3000" dirty="0" smtClean="0"/>
              <a:t>The factors responsible for hormonal diseases can be genetic, environmental, or related to diet.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Harmones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 How Do You Know Which </a:t>
            </a:r>
            <a:r>
              <a:rPr lang="en-US" altLang="en-US" sz="2600" dirty="0" smtClean="0">
                <a:solidFill>
                  <a:schemeClr val="tx1"/>
                </a:solidFill>
                <a:latin typeface="Times New Roman" panose="02020603050405020304" pitchFamily="18" charset="0"/>
                <a:cs typeface="Times New Roman" panose="02020603050405020304" pitchFamily="18" charset="0"/>
              </a:rPr>
              <a:t>Method To Use?</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Where to get contraception</a:t>
            </a:r>
            <a:r>
              <a:rPr lang="en-IN" altLang="en-US" sz="2600" dirty="0" smtClean="0">
                <a:solidFill>
                  <a:schemeClr val="tx1"/>
                </a:solidFill>
                <a:latin typeface="Times New Roman" panose="02020603050405020304" pitchFamily="18" charset="0"/>
                <a:cs typeface="Times New Roman" panose="02020603050405020304" pitchFamily="18" charset="0"/>
                <a:sym typeface="+mn-ea"/>
              </a:rPr>
              <a:t>?</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docrine-System-e1552256941122"/>
          <p:cNvPicPr>
            <a:picLocks noChangeAspect="1"/>
          </p:cNvPicPr>
          <p:nvPr/>
        </p:nvPicPr>
        <p:blipFill>
          <a:blip r:embed="rId2"/>
          <a:stretch>
            <a:fillRect/>
          </a:stretch>
        </p:blipFill>
        <p:spPr>
          <a:xfrm>
            <a:off x="990600" y="457200"/>
            <a:ext cx="7499350" cy="5359400"/>
          </a:xfrm>
          <a:prstGeom prst="rect">
            <a:avLst/>
          </a:prstGeom>
        </p:spPr>
      </p:pic>
    </p:spTree>
  </p:cSld>
  <p:clrMapOvr>
    <a:masterClrMapping/>
  </p:clrMapOvr>
  <p:transition spd="slow">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Hormones are the chemicals that are responsible for controlling and regulating the activities of certain cells and organs. </a:t>
            </a:r>
          </a:p>
          <a:p>
            <a:pPr marL="514350" indent="-514350">
              <a:buFont typeface="Wingdings" panose="05000000000000000000" pitchFamily="2" charset="2"/>
              <a:buChar char="ü"/>
            </a:pPr>
            <a:r>
              <a:rPr lang="en-US" sz="2800" dirty="0" smtClean="0"/>
              <a:t>These hormones are secreted by ductless glands known as endocrine glands.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297141563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7200" y="1431925"/>
            <a:ext cx="390398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“Hormones are chemicals synthesized and produced by the specialized glands to control and regulate the activity of certain cells and organs. These specialized glands are known as endocrine glands.”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AdobeStock_71056506-e1524167131112-400x323"/>
          <p:cNvPicPr>
            <a:picLocks noChangeAspect="1"/>
          </p:cNvPicPr>
          <p:nvPr/>
        </p:nvPicPr>
        <p:blipFill>
          <a:blip r:embed="rId3"/>
          <a:stretch>
            <a:fillRect/>
          </a:stretch>
        </p:blipFill>
        <p:spPr>
          <a:xfrm>
            <a:off x="4572000" y="2133600"/>
            <a:ext cx="3810000" cy="307657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68655" y="14478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As stated above, hormones are chemicals that essentially function as messengers of the body. These chemicals are secreted by special glands known as the endocrine glands. </a:t>
            </a:r>
          </a:p>
          <a:p>
            <a:r>
              <a:rPr lang="en-US" sz="2800" dirty="0" smtClean="0"/>
              <a:t>These endocrine glands are distributed throughout the body. These messengers control many physiological functions as well as psychological health. </a:t>
            </a:r>
          </a:p>
          <a:p>
            <a:r>
              <a:rPr lang="en-US" sz="2800" dirty="0" smtClean="0"/>
              <a:t>They are also quite important in maintaining homeostasis in the body.</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Physiology-The-Endocrine-System (1)"/>
          <p:cNvPicPr>
            <a:picLocks noChangeAspect="1"/>
          </p:cNvPicPr>
          <p:nvPr/>
        </p:nvPicPr>
        <p:blipFill>
          <a:blip r:embed="rId3"/>
          <a:stretch>
            <a:fillRect/>
          </a:stretch>
        </p:blipFill>
        <p:spPr>
          <a:xfrm>
            <a:off x="1066800" y="533400"/>
            <a:ext cx="7143750" cy="489585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Effects </a:t>
            </a:r>
            <a:r>
              <a:rPr lang="en-US" altLang="en-US" sz="3600" b="1" dirty="0" smtClean="0">
                <a:solidFill>
                  <a:schemeClr val="accent2"/>
                </a:solidFill>
                <a:latin typeface="Times New Roman" panose="02020603050405020304" pitchFamily="18" charset="0"/>
                <a:cs typeface="Times New Roman" panose="02020603050405020304" pitchFamily="18" charset="0"/>
              </a:rPr>
              <a:t>of Harmones  </a:t>
            </a:r>
          </a:p>
        </p:txBody>
      </p:sp>
      <p:sp>
        <p:nvSpPr>
          <p:cNvPr id="2" name="TextBox 1"/>
          <p:cNvSpPr txBox="1"/>
          <p:nvPr/>
        </p:nvSpPr>
        <p:spPr>
          <a:xfrm>
            <a:off x="609600" y="1600200"/>
            <a:ext cx="7924800" cy="4030980"/>
          </a:xfrm>
          <a:prstGeom prst="rect">
            <a:avLst/>
          </a:prstGeom>
          <a:noFill/>
        </p:spPr>
        <p:txBody>
          <a:bodyPr wrap="square">
            <a:spAutoFit/>
          </a:bodyPr>
          <a:lstStyle/>
          <a:p>
            <a:pPr marL="0" indent="0">
              <a:buFont typeface="Arial" panose="020B0604020202020204" pitchFamily="34" charset="0"/>
              <a:buNone/>
            </a:pPr>
            <a:r>
              <a:rPr lang="en-US" sz="3200" smtClean="0"/>
              <a:t>The effects of hormones depend on how they are released. Hence, signalling effects can be classified into the following:</a:t>
            </a:r>
          </a:p>
          <a:p>
            <a:pPr marL="514350" indent="-514350">
              <a:buFont typeface="Arial" panose="020B0604020202020204" pitchFamily="34" charset="0"/>
              <a:buChar char="•"/>
            </a:pPr>
            <a:r>
              <a:rPr lang="en-US" sz="3200" b="1" smtClean="0"/>
              <a:t>Autocrine</a:t>
            </a:r>
            <a:r>
              <a:rPr lang="en-US" sz="3200" smtClean="0"/>
              <a:t>: The hormone act on the cell that secreted it.</a:t>
            </a:r>
          </a:p>
          <a:p>
            <a:pPr marL="514350" indent="-514350">
              <a:buFont typeface="Arial" panose="020B0604020202020204" pitchFamily="34" charset="0"/>
              <a:buChar char="•"/>
            </a:pPr>
            <a:r>
              <a:rPr lang="en-US" sz="3200" b="1" smtClean="0"/>
              <a:t>Paracrine</a:t>
            </a:r>
            <a:r>
              <a:rPr lang="en-US" sz="3200" smtClean="0"/>
              <a:t>: The hormone act on a nearby cell without having to enter the blood circulation.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Effects </a:t>
            </a:r>
            <a:r>
              <a:rPr lang="en-US" altLang="en-US" sz="3600" b="1" dirty="0" smtClean="0">
                <a:solidFill>
                  <a:schemeClr val="accent2"/>
                </a:solidFill>
                <a:latin typeface="Times New Roman" panose="02020603050405020304" pitchFamily="18" charset="0"/>
                <a:cs typeface="Times New Roman" panose="02020603050405020304" pitchFamily="18" charset="0"/>
              </a:rPr>
              <a:t>of Harmones  </a:t>
            </a:r>
          </a:p>
        </p:txBody>
      </p:sp>
      <p:sp>
        <p:nvSpPr>
          <p:cNvPr id="2" name="TextBox 1"/>
          <p:cNvSpPr txBox="1"/>
          <p:nvPr/>
        </p:nvSpPr>
        <p:spPr>
          <a:xfrm>
            <a:off x="762000" y="1676400"/>
            <a:ext cx="7525385" cy="3046095"/>
          </a:xfrm>
          <a:prstGeom prst="rect">
            <a:avLst/>
          </a:prstGeom>
          <a:noFill/>
        </p:spPr>
        <p:txBody>
          <a:bodyPr wrap="square">
            <a:spAutoFit/>
          </a:bodyPr>
          <a:lstStyle/>
          <a:p>
            <a:pPr marL="457200" indent="-457200">
              <a:buFont typeface="Arial" panose="020B0604020202020204" pitchFamily="34" charset="0"/>
              <a:buChar char="•"/>
            </a:pPr>
            <a:r>
              <a:rPr lang="en-US" sz="3200" b="1" smtClean="0"/>
              <a:t>Intracrine</a:t>
            </a:r>
            <a:r>
              <a:rPr lang="en-US" sz="3200" smtClean="0"/>
              <a:t>: The hormone is produced in the cell and acts intracellularly means inside the cell.</a:t>
            </a:r>
          </a:p>
          <a:p>
            <a:pPr marL="457200" indent="-457200">
              <a:buFont typeface="Arial" panose="020B0604020202020204" pitchFamily="34" charset="0"/>
              <a:buChar char="•"/>
            </a:pPr>
            <a:r>
              <a:rPr lang="en-US" sz="3200" b="1" smtClean="0"/>
              <a:t>Endocrine</a:t>
            </a:r>
            <a:r>
              <a:rPr lang="en-US" sz="3200" smtClean="0"/>
              <a:t>: The hormone act on the target cells once it is released from the respective glands into the bloodstream.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Harmones  </a:t>
            </a:r>
          </a:p>
        </p:txBody>
      </p:sp>
      <p:sp>
        <p:nvSpPr>
          <p:cNvPr id="2" name="TextBox 1"/>
          <p:cNvSpPr txBox="1"/>
          <p:nvPr/>
        </p:nvSpPr>
        <p:spPr>
          <a:xfrm>
            <a:off x="723900" y="1600200"/>
            <a:ext cx="7696200" cy="4276725"/>
          </a:xfrm>
          <a:prstGeom prst="rect">
            <a:avLst/>
          </a:prstGeom>
          <a:noFill/>
        </p:spPr>
        <p:txBody>
          <a:bodyPr wrap="square">
            <a:spAutoFit/>
          </a:bodyPr>
          <a:lstStyle/>
          <a:p>
            <a:pPr marL="0" indent="0">
              <a:buFont typeface="Arial" panose="020B0604020202020204" pitchFamily="34" charset="0"/>
              <a:buNone/>
            </a:pPr>
            <a:r>
              <a:rPr lang="en-US" sz="3200" b="1" dirty="0" smtClean="0"/>
              <a:t>Peptide Hormones</a:t>
            </a:r>
          </a:p>
          <a:p>
            <a:pPr marL="514350" indent="-514350">
              <a:buFont typeface="Arial" panose="020B0604020202020204" pitchFamily="34" charset="0"/>
              <a:buChar char="•"/>
            </a:pPr>
            <a:r>
              <a:rPr lang="en-US" sz="3000" dirty="0" smtClean="0"/>
              <a:t>Peptide hormones are composed of amino acids and are soluble in water. Peptide hormones are unable to pass through the cell membrane as it contains a phospholipid bilayer that stops any fat-insoluble molecules from diffusing into the cell. Insulin is an important peptide hormone produced by the pancreas.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Harmones  </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Steroid Hormones</a:t>
            </a:r>
          </a:p>
          <a:p>
            <a:pPr marL="457200" indent="-457200">
              <a:buFont typeface="Arial" panose="020B0604020202020204" pitchFamily="34" charset="0"/>
              <a:buChar char="•"/>
            </a:pPr>
            <a:r>
              <a:rPr lang="en-US" sz="3200" dirty="0" smtClean="0"/>
              <a:t>Unlike peptide hormones, steroid hormones are fat-soluble and are able to pass through a cell membrane. Sex hormones such as testosterone, estrogen and progesterone are examples of steroid hormones.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950</Words>
  <Application>Microsoft Office PowerPoint</Application>
  <PresentationFormat>On-screen Show (4:3)</PresentationFormat>
  <Paragraphs>287</Paragraphs>
  <Slides>22</Slides>
  <Notes>20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2014-09-05T11:57:00Z</cp:lastPrinted>
  <dcterms:created xsi:type="dcterms:W3CDTF">2014-04-08T13:15:00Z</dcterms:created>
  <dcterms:modified xsi:type="dcterms:W3CDTF">2022-11-20T11:38:56Z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976E0A9687CC4171B6B84A05B815A391</vt:lpwstr>
  </property>
  <property fmtid="{D5CDD505-2E9C-101B-9397-08002B2CF9AE}" pid="3" name="KSOProductBuildVer">
    <vt:lpwstr>1033-11.2.0.11380</vt:lpwstr>
  </property>
</Properties>
</file>