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91" r:id="rId2"/>
  </p:sldMasterIdLst>
  <p:notesMasterIdLst>
    <p:notesMasterId r:id="rId23"/>
  </p:notesMasterIdLst>
  <p:handoutMasterIdLst>
    <p:handoutMasterId r:id="rId24"/>
  </p:handoutMasterIdLst>
  <p:sldIdLst>
    <p:sldId id="428" r:id="rId3"/>
    <p:sldId id="322" r:id="rId4"/>
    <p:sldId id="324" r:id="rId5"/>
    <p:sldId id="362" r:id="rId6"/>
    <p:sldId id="325" r:id="rId7"/>
    <p:sldId id="418" r:id="rId8"/>
    <p:sldId id="419" r:id="rId9"/>
    <p:sldId id="420" r:id="rId10"/>
    <p:sldId id="421" r:id="rId11"/>
    <p:sldId id="422" r:id="rId12"/>
    <p:sldId id="423" r:id="rId13"/>
    <p:sldId id="424" r:id="rId14"/>
    <p:sldId id="425" r:id="rId15"/>
    <p:sldId id="397" r:id="rId16"/>
    <p:sldId id="361" r:id="rId17"/>
    <p:sldId id="398" r:id="rId18"/>
    <p:sldId id="426" r:id="rId19"/>
    <p:sldId id="427" r:id="rId20"/>
    <p:sldId id="351" r:id="rId21"/>
    <p:sldId id="429" r:id="rId2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9A6"/>
    <a:srgbClr val="006600"/>
    <a:srgbClr val="028432"/>
    <a:srgbClr val="E7E7D8"/>
    <a:srgbClr val="0536C6"/>
    <a:srgbClr val="923739"/>
    <a:srgbClr val="FF3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4" autoAdjust="0"/>
    <p:restoredTop sz="77728" autoAdjust="0"/>
  </p:normalViewPr>
  <p:slideViewPr>
    <p:cSldViewPr>
      <p:cViewPr>
        <p:scale>
          <a:sx n="51" d="100"/>
          <a:sy n="51" d="100"/>
        </p:scale>
        <p:origin x="-1548" y="-460"/>
      </p:cViewPr>
      <p:guideLst>
        <p:guide orient="horz" pos="2122"/>
        <p:guide pos="2917"/>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 d="1"/>
        <a:sy n="1" d="1"/>
      </p:scale>
      <p:origin x="0" y="0"/>
    </p:cViewPr>
  </p:notesTextViewPr>
  <p:sorterViewPr>
    <p:cViewPr>
      <p:scale>
        <a:sx n="100" d="100"/>
        <a:sy n="100" d="100"/>
      </p:scale>
      <p:origin x="0" y="90"/>
    </p:cViewPr>
  </p:sorterViewPr>
  <p:notesViewPr>
    <p:cSldViewPr>
      <p:cViewPr>
        <p:scale>
          <a:sx n="120" d="100"/>
          <a:sy n="120" d="100"/>
        </p:scale>
        <p:origin x="-1542" y="72"/>
      </p:cViewPr>
      <p:guideLst>
        <p:guide orient="horz" pos="2876"/>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14.xml"/><Relationship Id="rId1" Type="http://schemas.openxmlformats.org/officeDocument/2006/relationships/slide" Target="slides/slide5.xml"/><Relationship Id="rId4" Type="http://schemas.openxmlformats.org/officeDocument/2006/relationships/slide" Target="slides/slide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cs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cs typeface="Arial" panose="020B0604020202020204" pitchFamily="34" charset="0"/>
              </a:defRPr>
            </a:lvl1pPr>
          </a:lstStyle>
          <a:p>
            <a:pPr>
              <a:defRPr/>
            </a:pPr>
            <a:fld id="{F399AABF-9665-440D-90EB-75FD43261E79}" type="datetimeFigureOut">
              <a:rPr lang="en-US"/>
              <a:t>11/30/2022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cs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lstStyle>
            <a:lvl1pPr algn="r" eaLnBrk="1" hangingPunct="1">
              <a:defRPr sz="1200"/>
            </a:lvl1pPr>
          </a:lstStyle>
          <a:p>
            <a:pPr>
              <a:defRPr/>
            </a:pPr>
            <a:fld id="{0AD26005-350B-4663-8083-A0ECEF69C9D7}" type="slidenum">
              <a:rPr lang="en-US" altLang="en-US"/>
              <a:t>‹#›</a:t>
            </a:fld>
            <a:endParaRPr lang="en-US" altLang="en-US" dirty="0"/>
          </a:p>
        </p:txBody>
      </p:sp>
    </p:spTree>
    <p:extLst>
      <p:ext uri="{BB962C8B-B14F-4D97-AF65-F5344CB8AC3E}">
        <p14:creationId xmlns:p14="http://schemas.microsoft.com/office/powerpoint/2010/main" val="2707836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C4A6A58F-D608-4BEA-9705-1B2C4FF196D8}" type="datetimeFigureOut">
              <a:rPr lang="en-US"/>
              <a:t>11/30/2022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lstStyle>
            <a:lvl1pPr algn="r" eaLnBrk="1" hangingPunct="1">
              <a:defRPr sz="1200"/>
            </a:lvl1pPr>
          </a:lstStyle>
          <a:p>
            <a:pPr>
              <a:defRPr/>
            </a:pPr>
            <a:fld id="{01C3C041-5338-46DC-B5C2-45D7FFBDD6E7}" type="slidenum">
              <a:rPr lang="en-US" altLang="en-US"/>
              <a:t>‹#›</a:t>
            </a:fld>
            <a:endParaRPr lang="en-US" altLang="en-US" dirty="0"/>
          </a:p>
        </p:txBody>
      </p:sp>
    </p:spTree>
    <p:extLst>
      <p:ext uri="{BB962C8B-B14F-4D97-AF65-F5344CB8AC3E}">
        <p14:creationId xmlns:p14="http://schemas.microsoft.com/office/powerpoint/2010/main" val="2373776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72EDED-AAB0-413F-9A10-EE6D060E3242}" type="slidenum">
              <a:rPr lang="en-US" smtClean="0"/>
              <a:pPr fontAlgn="base">
                <a:spcBef>
                  <a:spcPct val="0"/>
                </a:spcBef>
                <a:spcAft>
                  <a:spcPct val="0"/>
                </a:spcAft>
                <a:defRPr/>
              </a:pPr>
              <a:t>1</a:t>
            </a:fld>
            <a:endParaRPr lang="en-US" dirty="0" smtClean="0"/>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10</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11/30/2022</a:t>
            </a:fld>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11</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11/30/2022</a:t>
            </a:fld>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12</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11/30/2022</a:t>
            </a:fld>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13</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11/30/2022</a:t>
            </a:fld>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14</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11/30/2022</a:t>
            </a:fld>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15</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11/30/2022</a:t>
            </a:fld>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16</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11/30/2022</a:t>
            </a:fld>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17</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11/30/2022</a:t>
            </a:fld>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19</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11/30/2022</a:t>
            </a:fld>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2</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11/30/2022</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3</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11/30/2022</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lnSpc>
                <a:spcPct val="150000"/>
              </a:lnSpc>
              <a:spcBef>
                <a:spcPct val="0"/>
              </a:spcBef>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Before we wrap up the course, let’s review what we have learned today.</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During this course, we have</a:t>
            </a:r>
          </a:p>
          <a:p>
            <a:pPr eaLnBrk="1" hangingPunct="1">
              <a:lnSpc>
                <a:spcPct val="150000"/>
              </a:lnSpc>
              <a:spcBef>
                <a:spcPct val="0"/>
              </a:spcBef>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bullets from the slide.&gt;</a:t>
            </a:r>
          </a:p>
          <a:p>
            <a:pPr eaLnBrk="1" hangingPunct="1">
              <a:lnSpc>
                <a:spcPct val="150000"/>
              </a:lnSpc>
              <a:spcBef>
                <a:spcPct val="0"/>
              </a:spcBef>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F923737-DF2C-4C05-AA71-4B5989D14E08}" type="slidenum">
              <a:rPr lang="en-US" altLang="en-US" smtClean="0"/>
              <a:t>4</a:t>
            </a:fld>
            <a:endParaRPr lang="en-US" altLang="en-US" dirty="0"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86A23028-C590-431B-AD6C-EE2EE647D4B7}" type="datetime1">
              <a:rPr lang="en-US" altLang="en-US" smtClean="0"/>
              <a:t>11/30/2022</a:t>
            </a:fld>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5</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11/30/2022</a:t>
            </a:fld>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6</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11/30/2022</a:t>
            </a:fld>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7</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11/30/2022</a:t>
            </a:fld>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8</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11/30/2022</a:t>
            </a:fld>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a:t>
            </a:r>
            <a:r>
              <a:rPr lang="en-US" smtClean="0">
                <a:latin typeface="Arial" panose="020B0604020202020204" pitchFamily="34" charset="0"/>
                <a:cs typeface="Arial" panose="020B0604020202020204" pitchFamily="34" charset="0"/>
              </a:rPr>
              <a:t>of causes </a:t>
            </a:r>
            <a:r>
              <a:rPr lang="en-US" dirty="0" smtClean="0">
                <a:latin typeface="Arial" panose="020B0604020202020204" pitchFamily="34" charset="0"/>
                <a:cs typeface="Arial" panose="020B0604020202020204" pitchFamily="34" charset="0"/>
              </a:rPr>
              <a:t>of illness, disability, and death;</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a:t>
            </a:r>
            <a:r>
              <a:rPr lang="en-US" smtClean="0">
                <a:latin typeface="Arial" panose="020B0604020202020204" pitchFamily="34" charset="0"/>
                <a:cs typeface="Arial" panose="020B0604020202020204" pitchFamily="34" charset="0"/>
              </a:rPr>
              <a:t>specific causes </a:t>
            </a:r>
            <a:r>
              <a:rPr lang="en-US" dirty="0" smtClean="0">
                <a:latin typeface="Arial" panose="020B0604020202020204" pitchFamily="34" charset="0"/>
                <a:cs typeface="Arial" panose="020B0604020202020204" pitchFamily="34" charset="0"/>
              </a:rPr>
              <a:t>of ill health; and</a:t>
            </a:r>
          </a:p>
          <a:p>
            <a:pPr marL="174625" indent="-174625">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anose="020B0604020202020204" pitchFamily="34" charset="0"/>
                <a:cs typeface="Arial" panose="020B0604020202020204"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b="1" dirty="0" smtClean="0">
                <a:solidFill>
                  <a:prstClr val="black"/>
                </a:solidFill>
                <a:latin typeface="Arial" panose="020B0604020202020204" pitchFamily="34" charset="0"/>
                <a:cs typeface="Arial" panose="020B0604020202020204" pitchFamily="34" charset="0"/>
              </a:rPr>
              <a:t>GO</a:t>
            </a:r>
            <a:r>
              <a:rPr lang="en-US" dirty="0" smtClean="0">
                <a:solidFill>
                  <a:prstClr val="black"/>
                </a:solidFill>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90830">
              <a:spcBef>
                <a:spcPct val="30000"/>
              </a:spcBef>
              <a:defRPr sz="1200">
                <a:solidFill>
                  <a:schemeClr val="tx1"/>
                </a:solidFill>
                <a:latin typeface="Calibri" panose="020F0502020204030204" pitchFamily="34" charset="0"/>
              </a:defRPr>
            </a:lvl2pPr>
            <a:lvl3pPr marL="1163955" indent="-231775">
              <a:spcBef>
                <a:spcPct val="30000"/>
              </a:spcBef>
              <a:defRPr sz="1200">
                <a:solidFill>
                  <a:schemeClr val="tx1"/>
                </a:solidFill>
                <a:latin typeface="Calibri" panose="020F0502020204030204" pitchFamily="34" charset="0"/>
              </a:defRPr>
            </a:lvl3pPr>
            <a:lvl4pPr marL="1630680" indent="-231775">
              <a:spcBef>
                <a:spcPct val="30000"/>
              </a:spcBef>
              <a:defRPr sz="1200">
                <a:solidFill>
                  <a:schemeClr val="tx1"/>
                </a:solidFill>
                <a:latin typeface="Calibri" panose="020F0502020204030204" pitchFamily="34" charset="0"/>
              </a:defRPr>
            </a:lvl4pPr>
            <a:lvl5pPr marL="2095500" indent="-231775">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E14A06-6DA4-4485-8C26-48B287ECF792}" type="slidenum">
              <a:rPr lang="en-US" altLang="en-US" smtClean="0"/>
              <a:t>9</a:t>
            </a:fld>
            <a:endParaRPr lang="en-US" altLang="en-US" dirty="0"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defRPr>
            </a:lvl1pPr>
            <a:lvl2pPr marL="756920" indent="-291465">
              <a:defRPr>
                <a:solidFill>
                  <a:schemeClr val="tx1"/>
                </a:solidFill>
                <a:latin typeface="Calibri" panose="020F0502020204030204" pitchFamily="34" charset="0"/>
              </a:defRPr>
            </a:lvl2pPr>
            <a:lvl3pPr marL="1164590" indent="-233045">
              <a:defRPr>
                <a:solidFill>
                  <a:schemeClr val="tx1"/>
                </a:solidFill>
                <a:latin typeface="Calibri" panose="020F0502020204030204" pitchFamily="34" charset="0"/>
              </a:defRPr>
            </a:lvl3pPr>
            <a:lvl4pPr marL="1630680" indent="-233045">
              <a:defRPr>
                <a:solidFill>
                  <a:schemeClr val="tx1"/>
                </a:solidFill>
                <a:latin typeface="Calibri" panose="020F0502020204030204" pitchFamily="34" charset="0"/>
              </a:defRPr>
            </a:lvl4pPr>
            <a:lvl5pPr marL="2096770" indent="-233045">
              <a:defRPr>
                <a:solidFill>
                  <a:schemeClr val="tx1"/>
                </a:solidFill>
                <a:latin typeface="Calibri" panose="020F0502020204030204" pitchFamily="34" charset="0"/>
              </a:defRPr>
            </a:lvl5pPr>
            <a:lvl6pPr marL="2562225" indent="-233045" fontAlgn="base">
              <a:spcBef>
                <a:spcPct val="0"/>
              </a:spcBef>
              <a:spcAft>
                <a:spcPct val="0"/>
              </a:spcAft>
              <a:defRPr>
                <a:solidFill>
                  <a:schemeClr val="tx1"/>
                </a:solidFill>
                <a:latin typeface="Calibri" panose="020F0502020204030204" pitchFamily="34" charset="0"/>
              </a:defRPr>
            </a:lvl6pPr>
            <a:lvl7pPr marL="3028315" indent="-233045" fontAlgn="base">
              <a:spcBef>
                <a:spcPct val="0"/>
              </a:spcBef>
              <a:spcAft>
                <a:spcPct val="0"/>
              </a:spcAft>
              <a:defRPr>
                <a:solidFill>
                  <a:schemeClr val="tx1"/>
                </a:solidFill>
                <a:latin typeface="Calibri" panose="020F0502020204030204" pitchFamily="34" charset="0"/>
              </a:defRPr>
            </a:lvl7pPr>
            <a:lvl8pPr marL="3494405" indent="-233045" fontAlgn="base">
              <a:spcBef>
                <a:spcPct val="0"/>
              </a:spcBef>
              <a:spcAft>
                <a:spcPct val="0"/>
              </a:spcAft>
              <a:defRPr>
                <a:solidFill>
                  <a:schemeClr val="tx1"/>
                </a:solidFill>
                <a:latin typeface="Calibri" panose="020F0502020204030204" pitchFamily="34" charset="0"/>
              </a:defRPr>
            </a:lvl8pPr>
            <a:lvl9pPr marL="3959860" indent="-233045"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518E05B8-BC65-4A5F-B692-EA38DF597DCB}" type="datetime1">
              <a:rPr lang="en-US" altLang="en-US" smtClean="0"/>
              <a:t>11/30/2022</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7" name="Text Placeholder 5"/>
          <p:cNvSpPr>
            <a:spLocks noGrp="1"/>
          </p:cNvSpPr>
          <p:nvPr>
            <p:ph type="body" sz="quarter" idx="2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12" name="Text Placeholder 6"/>
          <p:cNvSpPr>
            <a:spLocks noGrp="1"/>
          </p:cNvSpPr>
          <p:nvPr>
            <p:ph type="body" sz="quarter" idx="2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3" y="806450"/>
            <a:ext cx="8355012" cy="0"/>
          </a:xfrm>
          <a:prstGeom prst="line">
            <a:avLst/>
          </a:prstGeom>
          <a:noFill/>
          <a:ln w="19050">
            <a:solidFill>
              <a:schemeClr val="accent1"/>
            </a:solidFill>
            <a:round/>
          </a:ln>
          <a:effectLst/>
        </p:spPr>
        <p:txBody>
          <a:bodyPr wrap="none" anchor="ctr"/>
          <a:lstStyle/>
          <a:p>
            <a:pPr>
              <a:lnSpc>
                <a:spcPct val="106000"/>
              </a:lnSpc>
              <a:spcBef>
                <a:spcPct val="50000"/>
              </a:spcBef>
              <a:buSzPct val="100000"/>
              <a:buFont typeface="Wingdings 2" panose="05020102010507070707" pitchFamily="18" charset="2"/>
              <a:buNone/>
              <a:defRPr/>
            </a:pPr>
            <a:endParaRPr lang="en-US" sz="1100"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anose="020B0604020202020204"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anose="05000000000000000000"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lvl="1"/>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9EDE2762-D309-4A1B-90D4-EE2DB97D9608}" type="slidenum">
              <a:rPr lang="en-US" altLang="en-US"/>
              <a:t>‹#›</a:t>
            </a:fld>
            <a:endParaRPr lang="en-US" altLang="en-US" dirty="0"/>
          </a:p>
        </p:txBody>
      </p:sp>
    </p:spTree>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hasCustomPrompt="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A6995B87-722D-46BC-9CC9-1ED5024E22B0}" type="slidenum">
              <a:rPr lang="en-US" altLang="en-US"/>
              <a:t>‹#›</a:t>
            </a:fld>
            <a:endParaRPr lang="en-US" altLang="en-US" dirty="0"/>
          </a:p>
        </p:txBody>
      </p:sp>
    </p:spTree>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2CBE984D-2DD5-4668-BAF8-1C9AC1A13DBC}" type="slidenum">
              <a:rPr lang="en-US" altLang="en-US"/>
              <a:t>‹#›</a:t>
            </a:fld>
            <a:endParaRPr lang="en-US" altLang="en-US" dirty="0"/>
          </a:p>
        </p:txBody>
      </p:sp>
    </p:spTree>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486D207D-9E64-417F-AA84-D9CB1A523B53}" type="slidenum">
              <a:rPr lang="en-US" altLang="en-US"/>
              <a:t>‹#›</a:t>
            </a:fld>
            <a:endParaRPr lang="en-US" altLang="en-US" dirty="0"/>
          </a:p>
        </p:txBody>
      </p:sp>
    </p:spTree>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lstStyle>
            <a:lvl1pPr algn="r" eaLnBrk="1" hangingPunct="1">
              <a:defRPr sz="1400">
                <a:solidFill>
                  <a:srgbClr val="0039A6"/>
                </a:solidFill>
                <a:latin typeface="Myriad Web Pro" charset="0"/>
                <a:cs typeface="Times New Roman" panose="02020603050405020304" pitchFamily="18" charset="0"/>
              </a:defRPr>
            </a:lvl1pPr>
          </a:lstStyle>
          <a:p>
            <a:pPr>
              <a:defRPr/>
            </a:pPr>
            <a:fld id="{C346C8A6-4EAA-425C-AD65-FB7185D13849}" type="slidenum">
              <a:rPr lang="en-US" altLang="en-US"/>
              <a:t>‹#›</a:t>
            </a:fld>
            <a:endParaRPr lang="en-US" altLang="en-US" dirty="0"/>
          </a:p>
        </p:txBody>
      </p:sp>
    </p:spTree>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7" name="Rectangle 5"/>
          <p:cNvSpPr>
            <a:spLocks noGrp="1" noChangeArrowheads="1"/>
          </p:cNvSpPr>
          <p:nvPr>
            <p:ph type="ftr" sz="quarter" idx="12"/>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8" name="Rectangle 6"/>
          <p:cNvSpPr>
            <a:spLocks noGrp="1" noChangeArrowheads="1"/>
          </p:cNvSpPr>
          <p:nvPr>
            <p:ph type="sldNum" sz="quarter" idx="13"/>
          </p:nvPr>
        </p:nvSpPr>
        <p:spPr>
          <a:xfrm>
            <a:off x="6553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a:defRPr/>
            </a:pPr>
            <a:endParaRPr lang="en-US"/>
          </a:p>
        </p:txBody>
      </p:sp>
      <p:sp>
        <p:nvSpPr>
          <p:cNvPr id="9" name="Rectangle 6"/>
          <p:cNvSpPr>
            <a:spLocks noGrp="1" noChangeArrowheads="1"/>
          </p:cNvSpPr>
          <p:nvPr>
            <p:ph type="sldNum" sz="quarter" idx="14"/>
          </p:nvPr>
        </p:nvSpPr>
        <p:spPr>
          <a:xfrm>
            <a:off x="6553200" y="6245225"/>
            <a:ext cx="2133600" cy="476250"/>
          </a:xfrm>
          <a:prstGeom prst="rect">
            <a:avLst/>
          </a:prstGeom>
        </p:spPr>
        <p:txBody>
          <a:bodyPr vert="horz" wrap="square" lIns="91440" tIns="45720" rIns="91440" bIns="45720" numCol="1" anchor="t" anchorCtr="0" compatLnSpc="1"/>
          <a:lstStyle>
            <a:lvl1pPr algn="r" eaLnBrk="1" hangingPunct="1">
              <a:defRPr sz="2800">
                <a:solidFill>
                  <a:srgbClr val="0039A6"/>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1pPr>
          </a:lstStyle>
          <a:p>
            <a:pPr>
              <a:defRPr/>
            </a:pPr>
            <a:fld id="{BF2DA97D-831A-48CD-A7A1-23EF5E790589}" type="slidenum">
              <a:rPr lang="en-US" altLang="en-US"/>
              <a:t>‹#›</a:t>
            </a:fld>
            <a:endParaRPr lang="en-US" altLang="en-US" dirty="0"/>
          </a:p>
        </p:txBody>
      </p:sp>
    </p:spTree>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i="0" u="none">
                <a:solidFill>
                  <a:schemeClr val="bg2"/>
                </a:solidFill>
                <a:latin typeface="+mn-lt"/>
              </a:defRPr>
            </a:lvl2pPr>
            <a:lvl3pPr>
              <a:buClr>
                <a:schemeClr val="tx1"/>
              </a:buClr>
              <a:buSzPct val="100000"/>
              <a:buFont typeface="Arial" panose="020B0604020202020204" pitchFamily="34" charset="0"/>
              <a:buChar char="•"/>
              <a:defRPr sz="1800" i="0">
                <a:solidFill>
                  <a:schemeClr val="bg2"/>
                </a:solidFill>
              </a:defRPr>
            </a:lvl3pPr>
            <a:lvl4pPr>
              <a:buClr>
                <a:schemeClr val="tx1"/>
              </a:buClr>
              <a:buSzPct val="70000"/>
              <a:buFont typeface="Courier New" panose="02070309020205020404" pitchFamily="49" charset="0"/>
              <a:buChar char="o"/>
              <a:defRPr sz="1800" i="0" baseline="0">
                <a:solidFill>
                  <a:schemeClr val="bg2"/>
                </a:solidFill>
              </a:defRPr>
            </a:lvl4pPr>
            <a:lvl5pPr>
              <a:buClr>
                <a:schemeClr val="tx1"/>
              </a:buClr>
              <a:buSzPct val="70000"/>
              <a:buFont typeface="Arial" panose="020B0604020202020204" pitchFamily="34" charset="0"/>
              <a:buChar char="•"/>
              <a:defRPr sz="1800" i="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baseline="0">
                <a:solidFill>
                  <a:schemeClr val="bg2"/>
                </a:solidFill>
              </a:defRPr>
            </a:lvl4pPr>
            <a:lvl5pPr>
              <a:buClr>
                <a:schemeClr val="tx1"/>
              </a:buClr>
              <a:buSzPct val="70000"/>
              <a:buFont typeface="Arial" panose="020B0604020202020204"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5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6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7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9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0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1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Tree>
  </p:cSld>
  <p:clrMapOvr>
    <a:masterClrMapping/>
  </p:clrMapOvr>
  <p:transition spd="slow">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2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3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4_Basic Content">
    <p:spTree>
      <p:nvGrpSpPr>
        <p:cNvPr id="1" name=""/>
        <p:cNvGrpSpPr/>
        <p:nvPr/>
      </p:nvGrpSpPr>
      <p:grpSpPr>
        <a:xfrm>
          <a:off x="0" y="0"/>
          <a:ext cx="0" cy="0"/>
          <a:chOff x="0" y="0"/>
          <a:chExt cx="0" cy="0"/>
        </a:xfrm>
      </p:grpSpPr>
    </p:spTree>
  </p:cSld>
  <p:clrMapOvr>
    <a:masterClrMapping/>
  </p:clrMapOvr>
  <p:transition spd="slow">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9156700" cy="6858000"/>
          </a:xfrm>
          <a:prstGeom prst="rect">
            <a:avLst/>
          </a:prstGeom>
          <a:noFill/>
          <a:ln w="9525">
            <a:noFill/>
          </a:ln>
        </p:spPr>
      </p:pic>
      <p:sp>
        <p:nvSpPr>
          <p:cNvPr id="2051" name="Rectangle 3"/>
          <p:cNvSpPr>
            <a:spLocks noGrp="1" noChangeArrowheads="1"/>
          </p:cNvSpPr>
          <p:nvPr>
            <p:ph type="ctrTitle"/>
          </p:nvPr>
        </p:nvSpPr>
        <p:spPr>
          <a:xfrm>
            <a:off x="468313" y="1196975"/>
            <a:ext cx="8207375" cy="1082675"/>
          </a:xfrm>
        </p:spPr>
        <p:txBody>
          <a:bodyPr/>
          <a:lstStyle>
            <a:lvl1pPr algn="ctr">
              <a:defRPr>
                <a:solidFill>
                  <a:schemeClr val="bg1"/>
                </a:solidFill>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469900" y="2422525"/>
            <a:ext cx="8212138" cy="1752600"/>
          </a:xfrm>
        </p:spPr>
        <p:txBody>
          <a:bodyPr/>
          <a:lstStyle>
            <a:lvl1pPr marL="0" indent="0" algn="ctr">
              <a:buFontTx/>
              <a:buNone/>
              <a:defRPr>
                <a:solidFill>
                  <a:schemeClr val="bg1"/>
                </a:solidFill>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544213AF-26F6-41FA-8D85-E2C5388D6E58}" type="datetimeFigureOut">
              <a:rPr lang="en-US" smtClean="0"/>
              <a:t>11/30/2022</a:t>
            </a:fld>
            <a:endParaRPr lang="en-US" dirty="0">
              <a:solidFill>
                <a:srgbClr val="FFFFFF"/>
              </a:solidFill>
            </a:endParaRPr>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kumimoji="0" lang="en-US">
              <a:solidFill>
                <a:schemeClr val="accent1">
                  <a:tint val="20000"/>
                </a:schemeClr>
              </a:solidFill>
            </a:endParaRPr>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D5BBC35B-A44B-4119-B8DA-DE9E3DFADA20}" type="slidenum">
              <a:rPr kumimoji="0" lang="en-US" smtClean="0"/>
              <a:t>‹#›</a:t>
            </a:fld>
            <a:endParaRPr kumimoji="0" lang="en-US" dirty="0">
              <a:solidFill>
                <a:srgbClr val="FFFFFF"/>
              </a:solidFill>
            </a:endParaRPr>
          </a:p>
        </p:txBody>
      </p:sp>
    </p:spTree>
  </p:cSld>
  <p:clrMapOvr>
    <a:masterClrMapping/>
  </p:clrMapOvr>
  <p:transition spd="slow">
    <p:comb/>
  </p:transition>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DE2762-D309-4A1B-90D4-EE2DB97D9608}" type="slidenum">
              <a:rPr lang="en-US" altLang="en-US" smtClean="0"/>
              <a:t>‹#›</a:t>
            </a:fld>
            <a:endParaRPr lang="en-US" altLang="en-US" dirty="0"/>
          </a:p>
        </p:txBody>
      </p:sp>
    </p:spTree>
  </p:cSld>
  <p:clrMapOvr>
    <a:masterClrMapping/>
  </p:clrMapOvr>
  <p:transition spd="slow">
    <p:comb/>
  </p:transition>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4213AF-26F6-41FA-8D85-E2C5388D6E58}" type="datetimeFigureOut">
              <a:rPr lang="en-US" smtClean="0"/>
              <a:t>11/30/2022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4213AF-26F6-41FA-8D85-E2C5388D6E58}" type="datetimeFigureOut">
              <a:rPr lang="en-US" smtClean="0"/>
              <a:t>11/30/2022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346C8A6-4EAA-425C-AD65-FB7185D13849}" type="slidenum">
              <a:rPr lang="en-US" altLang="en-US" smtClean="0"/>
              <a:t>‹#›</a:t>
            </a:fld>
            <a:endParaRPr lang="en-US" altLang="en-US" dirty="0"/>
          </a:p>
        </p:txBody>
      </p:sp>
    </p:spTree>
  </p:cSld>
  <p:clrMapOvr>
    <a:masterClrMapping/>
  </p:clrMapOvr>
  <p:transition spd="slow">
    <p:comb/>
  </p:transition>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CBE984D-2DD5-4668-BAF8-1C9AC1A13DBC}" type="slidenum">
              <a:rPr lang="en-US" altLang="en-US" smtClean="0"/>
              <a:t>‹#›</a:t>
            </a:fld>
            <a:endParaRPr lang="en-US" altLang="en-US" dirty="0"/>
          </a:p>
        </p:txBody>
      </p:sp>
    </p:spTree>
  </p:cSld>
  <p:clrMapOvr>
    <a:masterClrMapping/>
  </p:clrMapOvr>
  <p:transition spd="slow">
    <p:comb/>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86D207D-9E64-417F-AA84-D9CB1A523B53}" type="slidenum">
              <a:rPr lang="en-US" altLang="en-US" smtClean="0"/>
              <a:t>‹#›</a:t>
            </a:fld>
            <a:endParaRPr lang="en-US" altLang="en-US" dirty="0"/>
          </a:p>
        </p:txBody>
      </p:sp>
    </p:spTree>
  </p:cSld>
  <p:clrMapOvr>
    <a:masterClrMapping/>
  </p:clrMapOvr>
  <p:transition spd="slow">
    <p:comb/>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anose="05000000000000000000" pitchFamily="2" charset="2"/>
              <a:buChar char="q"/>
              <a:defRPr sz="2400" b="1" baseline="0">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baseline="0">
                <a:solidFill>
                  <a:schemeClr val="bg2"/>
                </a:solidFill>
              </a:defRPr>
            </a:lvl4pPr>
            <a:lvl5pPr>
              <a:buClr>
                <a:schemeClr val="tx1"/>
              </a:buClr>
              <a:buSzPct val="70000"/>
              <a:buFont typeface="Arial" panose="020B0604020202020204"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1905000" y="5791200"/>
            <a:ext cx="67818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t>11/30/2022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4213AF-26F6-41FA-8D85-E2C5388D6E58}" type="datetimeFigureOut">
              <a:rPr lang="en-US" smtClean="0"/>
              <a:t>11/30/2022</a:t>
            </a:fld>
            <a:endParaRPr lang="en-US">
              <a:solidFill>
                <a:schemeClr val="tx1"/>
              </a:solidFill>
            </a:endParaRPr>
          </a:p>
        </p:txBody>
      </p:sp>
      <p:sp>
        <p:nvSpPr>
          <p:cNvPr id="6" name="Footer Placeholder 5"/>
          <p:cNvSpPr>
            <a:spLocks noGrp="1"/>
          </p:cNvSpPr>
          <p:nvPr>
            <p:ph type="ftr" sz="quarter" idx="11"/>
          </p:nvPr>
        </p:nvSpPr>
        <p:spPr/>
        <p:txBody>
          <a:bodyPr/>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p>
            <a:fld id="{D5BBC35B-A44B-4119-B8DA-DE9E3DFADA20}" type="slidenum">
              <a:rPr kumimoji="0" lang="en-US" smtClean="0"/>
              <a:t>‹#›</a:t>
            </a:fld>
            <a:endParaRPr kumimoji="0" lang="en-US">
              <a:solidFill>
                <a:schemeClr val="tx1"/>
              </a:solidFill>
            </a:endParaRPr>
          </a:p>
        </p:txBody>
      </p:sp>
    </p:spTree>
  </p:cSld>
  <p:clrMapOvr>
    <a:masterClrMapping/>
  </p:clrMapOvr>
  <p:transition spd="slow">
    <p:comb/>
  </p:transition>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t>11/30/2022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4213AF-26F6-41FA-8D85-E2C5388D6E58}" type="datetimeFigureOut">
              <a:rPr lang="en-US" smtClean="0"/>
              <a:t>11/30/2022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t>‹#›</a:t>
            </a:fld>
            <a:endParaRPr kumimoji="0" lang="en-US"/>
          </a:p>
        </p:txBody>
      </p:sp>
    </p:spTree>
  </p:cSld>
  <p:clrMapOvr>
    <a:masterClrMapping/>
  </p:clrMapOvr>
  <p:transition spd="slow">
    <p:comb/>
  </p:transition>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11/30/2022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11/30/2022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11/30/2022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11/30/2022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11/30/2022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11/30/2022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ransition spd="slow">
    <p:comb/>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11/30/2022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11/30/2022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11/30/2022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11/30/2022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11/30/2022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11/30/2022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11/30/2022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11/30/2022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11/30/2022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11/30/2022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1" cy="5518150"/>
          </a:xfrm>
          <a:prstGeom prst="rect">
            <a:avLst/>
          </a:prstGeom>
        </p:spPr>
        <p:txBody>
          <a:bodyPr anchor="ctr" anchorCtr="0"/>
          <a:lstStyle>
            <a:lvl1pPr>
              <a:buClr>
                <a:schemeClr val="tx1"/>
              </a:buClr>
              <a:buSzPct val="70000"/>
              <a:buFont typeface="Wingdings" panose="05000000000000000000" pitchFamily="2" charset="2"/>
              <a:buChar char="q"/>
              <a:defRPr sz="2400" b="1">
                <a:solidFill>
                  <a:schemeClr val="bg2"/>
                </a:solidFill>
              </a:defRPr>
            </a:lvl1pPr>
            <a:lvl2pPr>
              <a:buClr>
                <a:schemeClr val="tx1"/>
              </a:buClr>
              <a:buSzPct val="100000"/>
              <a:buFont typeface="Wingdings" panose="05000000000000000000" pitchFamily="2" charset="2"/>
              <a:buChar char="§"/>
              <a:defRPr sz="2000">
                <a:solidFill>
                  <a:schemeClr val="bg2"/>
                </a:solidFill>
              </a:defRPr>
            </a:lvl2pPr>
            <a:lvl3pPr>
              <a:buClr>
                <a:schemeClr val="tx1"/>
              </a:buClr>
              <a:buSzPct val="100000"/>
              <a:buFont typeface="Arial" panose="020B0604020202020204" pitchFamily="34" charset="0"/>
              <a:buChar char="•"/>
              <a:defRPr sz="1800">
                <a:solidFill>
                  <a:schemeClr val="bg2"/>
                </a:solidFill>
              </a:defRPr>
            </a:lvl3pPr>
            <a:lvl4pPr>
              <a:buClr>
                <a:schemeClr val="tx1"/>
              </a:buClr>
              <a:buSzPct val="70000"/>
              <a:buFont typeface="Courier New" panose="02070309020205020404" pitchFamily="49" charset="0"/>
              <a:buChar char="o"/>
              <a:defRPr sz="1800">
                <a:solidFill>
                  <a:schemeClr val="bg2"/>
                </a:solidFill>
              </a:defRPr>
            </a:lvl4pPr>
            <a:lvl5pPr>
              <a:buClr>
                <a:schemeClr val="tx1"/>
              </a:buClr>
              <a:buSzPct val="70000"/>
              <a:buFont typeface="Arial" panose="020B0604020202020204"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masterClrMapping/>
  </p:clrMapOvr>
  <p:transition spd="slow">
    <p:comb/>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11/30/2022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4213AF-26F6-41FA-8D85-E2C5388D6E58}" type="datetimeFigureOut">
              <a:rPr lang="en-US" smtClean="0"/>
              <a:t>11/30/2022</a:t>
            </a:fld>
            <a:endParaRPr lang="en-US" sz="1000" dirty="0">
              <a:solidFill>
                <a:schemeClr val="tx1"/>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000" dirty="0">
              <a:solidFill>
                <a:schemeClr val="tx1"/>
              </a:solidFill>
            </a:endParaRPr>
          </a:p>
        </p:txBody>
      </p:sp>
      <p:sp>
        <p:nvSpPr>
          <p:cNvPr id="5" name="Slide Number Placeholder 4"/>
          <p:cNvSpPr>
            <a:spLocks noGrp="1"/>
          </p:cNvSpPr>
          <p:nvPr>
            <p:ph type="sldNum" sz="quarter" idx="12"/>
          </p:nvPr>
        </p:nvSpPr>
        <p:spPr/>
        <p:txBody>
          <a:bodyPr/>
          <a:lstStyle/>
          <a:p>
            <a:fld id="{D5BBC35B-A44B-4119-B8DA-DE9E3DFADA20}" type="slidenum">
              <a:rPr kumimoji="0" lang="en-US" smtClean="0"/>
              <a:t>‹#›</a:t>
            </a:fld>
            <a:endParaRPr kumimoji="0" lang="en-US" sz="1000" b="0">
              <a:solidFill>
                <a:schemeClr val="tx1"/>
              </a:solidFill>
            </a:endParaRPr>
          </a:p>
        </p:txBody>
      </p:sp>
    </p:spTree>
  </p:cSld>
  <p:clrMapOvr>
    <a:masterClrMapping/>
  </p:clrMapOvr>
  <p:transition spd="slow">
    <p:comb/>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1"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Tree>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image" Target="../media/image2.jpe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Lst>
  <p:transition spd="slow">
    <p:comb/>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charset="0"/>
        </a:defRPr>
      </a:lvl2pPr>
      <a:lvl3pPr algn="ctr" rtl="0" eaLnBrk="0" fontAlgn="base" hangingPunct="0">
        <a:spcBef>
          <a:spcPct val="0"/>
        </a:spcBef>
        <a:spcAft>
          <a:spcPct val="0"/>
        </a:spcAft>
        <a:defRPr sz="4400">
          <a:solidFill>
            <a:schemeClr val="tx1"/>
          </a:solidFill>
          <a:latin typeface="Myriad Web Pro" charset="0"/>
        </a:defRPr>
      </a:lvl3pPr>
      <a:lvl4pPr algn="ctr" rtl="0" eaLnBrk="0" fontAlgn="base" hangingPunct="0">
        <a:spcBef>
          <a:spcPct val="0"/>
        </a:spcBef>
        <a:spcAft>
          <a:spcPct val="0"/>
        </a:spcAft>
        <a:defRPr sz="4400">
          <a:solidFill>
            <a:schemeClr val="tx1"/>
          </a:solidFill>
          <a:latin typeface="Myriad Web Pro" charset="0"/>
        </a:defRPr>
      </a:lvl4pPr>
      <a:lvl5pPr algn="ctr" rtl="0" eaLnBrk="0" fontAlgn="base" hangingPunct="0">
        <a:spcBef>
          <a:spcPct val="0"/>
        </a:spcBef>
        <a:spcAft>
          <a:spcPct val="0"/>
        </a:spcAft>
        <a:defRPr sz="4400">
          <a:solidFill>
            <a:schemeClr val="tx1"/>
          </a:solidFill>
          <a:latin typeface="Myriad Web Pro" charset="0"/>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31"/>
          <a:stretch>
            <a:fillRect/>
          </a:stretch>
        </p:blipFill>
        <p:spPr>
          <a:xfrm>
            <a:off x="0" y="0"/>
            <a:ext cx="915670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544213AF-26F6-41FA-8D85-E2C5388D6E58}" type="datetimeFigureOut">
              <a:rPr lang="en-US" smtClean="0"/>
              <a:t>11/30/2022</a:t>
            </a:fld>
            <a:endParaRPr lang="en-US" sz="1000" dirty="0">
              <a:solidFill>
                <a:schemeClr val="tx1"/>
              </a:solidFill>
            </a:endParaRPr>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algn="r" eaLnBrk="1" latinLnBrk="0" hangingPunct="1"/>
            <a:endParaRPr kumimoji="0" lang="en-US" sz="1000" dirty="0">
              <a:solidFill>
                <a:schemeClr val="tx1"/>
              </a:solidFill>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D5BBC35B-A44B-4119-B8DA-DE9E3DFADA20}" type="slidenum">
              <a:rPr kumimoji="0" lang="en-US" smtClean="0"/>
              <a:t>‹#›</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 id="2147483720" r:id="rId29"/>
  </p:sldLayoutIdLst>
  <p:transition spd="slow">
    <p:comb/>
  </p:transition>
  <p:hf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ogo1"/>
          <p:cNvPicPr>
            <a:picLocks noChangeAspect="1" noChangeArrowheads="1"/>
          </p:cNvPicPr>
          <p:nvPr/>
        </p:nvPicPr>
        <p:blipFill>
          <a:blip r:embed="rId3" cstate="print"/>
          <a:srcRect/>
          <a:stretch>
            <a:fillRect/>
          </a:stretch>
        </p:blipFill>
        <p:spPr bwMode="auto">
          <a:xfrm>
            <a:off x="0" y="413792"/>
            <a:ext cx="1143000" cy="1143000"/>
          </a:xfrm>
          <a:prstGeom prst="rect">
            <a:avLst/>
          </a:prstGeom>
          <a:noFill/>
          <a:ln w="9525">
            <a:noFill/>
            <a:miter lim="800000"/>
            <a:headEnd/>
            <a:tailEnd/>
          </a:ln>
        </p:spPr>
      </p:pic>
      <p:pic>
        <p:nvPicPr>
          <p:cNvPr id="16387" name="Picture 3" descr="strip1"/>
          <p:cNvPicPr>
            <a:picLocks noChangeAspect="1" noChangeArrowheads="1"/>
          </p:cNvPicPr>
          <p:nvPr/>
        </p:nvPicPr>
        <p:blipFill>
          <a:blip r:embed="rId4" cstate="print"/>
          <a:srcRect/>
          <a:stretch>
            <a:fillRect/>
          </a:stretch>
        </p:blipFill>
        <p:spPr bwMode="auto">
          <a:xfrm>
            <a:off x="1066800" y="947192"/>
            <a:ext cx="7620000" cy="76200"/>
          </a:xfrm>
          <a:prstGeom prst="rect">
            <a:avLst/>
          </a:prstGeom>
          <a:noFill/>
          <a:ln w="9525">
            <a:noFill/>
            <a:miter lim="800000"/>
            <a:headEnd/>
            <a:tailEnd/>
          </a:ln>
        </p:spPr>
      </p:pic>
      <p:sp>
        <p:nvSpPr>
          <p:cNvPr id="3076" name="Rectangle 5"/>
          <p:cNvSpPr>
            <a:spLocks noChangeArrowheads="1"/>
          </p:cNvSpPr>
          <p:nvPr/>
        </p:nvSpPr>
        <p:spPr bwMode="auto">
          <a:xfrm>
            <a:off x="1319942" y="76200"/>
            <a:ext cx="7024836" cy="792088"/>
          </a:xfrm>
          <a:prstGeom prst="rect">
            <a:avLst/>
          </a:prstGeom>
          <a:solidFill>
            <a:srgbClr val="FFFFFF"/>
          </a:solidFill>
          <a:ln w="9525">
            <a:noFill/>
            <a:miter lim="800000"/>
            <a:headEnd/>
            <a:tailEnd/>
          </a:ln>
        </p:spPr>
        <p:txBody>
          <a:bodyPr anchor="ctr"/>
          <a:lstStyle/>
          <a:p>
            <a:pPr algn="ctr" eaLnBrk="0" fontAlgn="auto" hangingPunct="0">
              <a:spcBef>
                <a:spcPts val="0"/>
              </a:spcBef>
              <a:spcAft>
                <a:spcPts val="0"/>
              </a:spcAft>
              <a:defRPr/>
            </a:pPr>
            <a:r>
              <a:rPr lang="en-US" sz="2800" b="1" dirty="0" smtClean="0">
                <a:solidFill>
                  <a:srgbClr val="00B0F0"/>
                </a:solidFill>
                <a:latin typeface="Verdana" pitchFamily="34" charset="0"/>
                <a:cs typeface="+mn-cs"/>
              </a:rPr>
              <a:t>StudyMafia</a:t>
            </a:r>
            <a:r>
              <a:rPr lang="en-US" sz="2800" b="1" dirty="0" smtClean="0">
                <a:solidFill>
                  <a:schemeClr val="accent4">
                    <a:lumMod val="25000"/>
                  </a:schemeClr>
                </a:solidFill>
                <a:latin typeface="Verdana" pitchFamily="34" charset="0"/>
                <a:cs typeface="+mn-cs"/>
              </a:rPr>
              <a:t>.Org</a:t>
            </a:r>
            <a:endParaRPr lang="en-US" sz="2800" b="1" dirty="0">
              <a:solidFill>
                <a:schemeClr val="accent4">
                  <a:lumMod val="25000"/>
                </a:schemeClr>
              </a:solidFill>
              <a:latin typeface="Tahoma" pitchFamily="34" charset="0"/>
              <a:cs typeface="+mn-cs"/>
            </a:endParaRPr>
          </a:p>
        </p:txBody>
      </p:sp>
      <p:sp>
        <p:nvSpPr>
          <p:cNvPr id="16389" name="Text Box 9"/>
          <p:cNvSpPr txBox="1">
            <a:spLocks noChangeArrowheads="1"/>
          </p:cNvSpPr>
          <p:nvPr/>
        </p:nvSpPr>
        <p:spPr bwMode="auto">
          <a:xfrm>
            <a:off x="-69460" y="5921514"/>
            <a:ext cx="9137260" cy="707886"/>
          </a:xfrm>
          <a:prstGeom prst="rect">
            <a:avLst/>
          </a:prstGeom>
          <a:noFill/>
          <a:ln w="9525">
            <a:noFill/>
            <a:miter lim="800000"/>
            <a:headEnd/>
            <a:tailEnd/>
          </a:ln>
        </p:spPr>
        <p:txBody>
          <a:bodyPr wrap="square">
            <a:spAutoFit/>
          </a:bodyPr>
          <a:lstStyle/>
          <a:p>
            <a:pPr eaLnBrk="0" hangingPunct="0">
              <a:spcBef>
                <a:spcPct val="50000"/>
              </a:spcBef>
            </a:pPr>
            <a:r>
              <a:rPr lang="en-US" sz="2000" b="1" dirty="0" smtClean="0">
                <a:solidFill>
                  <a:schemeClr val="tx1">
                    <a:lumMod val="85000"/>
                    <a:lumOff val="15000"/>
                  </a:schemeClr>
                </a:solidFill>
                <a:latin typeface="+mn-lt"/>
                <a:cs typeface="Times New Roman" pitchFamily="18" charset="0"/>
              </a:rPr>
              <a:t>                       Submitted </a:t>
            </a:r>
            <a:r>
              <a:rPr lang="en-US" sz="2000" b="1" dirty="0">
                <a:solidFill>
                  <a:schemeClr val="tx1">
                    <a:lumMod val="85000"/>
                    <a:lumOff val="15000"/>
                  </a:schemeClr>
                </a:solidFill>
                <a:latin typeface="+mn-lt"/>
                <a:cs typeface="Times New Roman" pitchFamily="18" charset="0"/>
              </a:rPr>
              <a:t>To:	 </a:t>
            </a:r>
            <a:r>
              <a:rPr lang="en-US" sz="2000" b="1" dirty="0" smtClean="0">
                <a:solidFill>
                  <a:schemeClr val="tx1">
                    <a:lumMod val="85000"/>
                    <a:lumOff val="15000"/>
                  </a:schemeClr>
                </a:solidFill>
                <a:latin typeface="+mn-lt"/>
                <a:cs typeface="Times New Roman" pitchFamily="18" charset="0"/>
              </a:rPr>
              <a:t>             </a:t>
            </a:r>
            <a:r>
              <a:rPr lang="en-US" sz="2000" b="1" dirty="0">
                <a:solidFill>
                  <a:schemeClr val="tx1">
                    <a:lumMod val="85000"/>
                    <a:lumOff val="15000"/>
                  </a:schemeClr>
                </a:solidFill>
                <a:latin typeface="+mn-lt"/>
                <a:cs typeface="Times New Roman" pitchFamily="18" charset="0"/>
              </a:rPr>
              <a:t> </a:t>
            </a:r>
            <a:r>
              <a:rPr lang="en-US" sz="2000" b="1" dirty="0" smtClean="0">
                <a:solidFill>
                  <a:schemeClr val="tx1">
                    <a:lumMod val="85000"/>
                    <a:lumOff val="15000"/>
                  </a:schemeClr>
                </a:solidFill>
                <a:latin typeface="+mn-lt"/>
                <a:cs typeface="Times New Roman" pitchFamily="18" charset="0"/>
              </a:rPr>
              <a:t>                    Submitted </a:t>
            </a:r>
            <a:r>
              <a:rPr lang="en-US" sz="2000" b="1" dirty="0">
                <a:solidFill>
                  <a:schemeClr val="tx1">
                    <a:lumMod val="85000"/>
                    <a:lumOff val="15000"/>
                  </a:schemeClr>
                </a:solidFill>
                <a:latin typeface="+mn-lt"/>
                <a:cs typeface="Times New Roman" pitchFamily="18" charset="0"/>
              </a:rPr>
              <a:t>By:</a:t>
            </a:r>
          </a:p>
          <a:p>
            <a:pPr eaLnBrk="0" hangingPunct="0"/>
            <a:r>
              <a:rPr lang="en-US" sz="2000" b="1" dirty="0" smtClean="0">
                <a:solidFill>
                  <a:schemeClr val="tx1">
                    <a:lumMod val="85000"/>
                    <a:lumOff val="15000"/>
                  </a:schemeClr>
                </a:solidFill>
                <a:latin typeface="+mn-lt"/>
                <a:cs typeface="Times New Roman" pitchFamily="18" charset="0"/>
              </a:rPr>
              <a:t>                       Studymafia.org                                  </a:t>
            </a:r>
            <a:r>
              <a:rPr lang="en-US" sz="2000" b="1" dirty="0" smtClean="0">
                <a:solidFill>
                  <a:schemeClr val="tx1">
                    <a:lumMod val="85000"/>
                    <a:lumOff val="15000"/>
                  </a:schemeClr>
                </a:solidFill>
                <a:latin typeface="+mn-lt"/>
                <a:cs typeface="Times New Roman" pitchFamily="18" charset="0"/>
              </a:rPr>
              <a:t>    Studymafia.org               </a:t>
            </a:r>
            <a:endParaRPr lang="en-US" sz="2000" b="1" dirty="0">
              <a:solidFill>
                <a:schemeClr val="tx1">
                  <a:lumMod val="85000"/>
                  <a:lumOff val="15000"/>
                </a:schemeClr>
              </a:solidFill>
              <a:latin typeface="+mn-lt"/>
              <a:cs typeface="Times New Roman" pitchFamily="18" charset="0"/>
            </a:endParaRPr>
          </a:p>
        </p:txBody>
      </p:sp>
      <p:sp>
        <p:nvSpPr>
          <p:cNvPr id="8" name="Rectangle 7"/>
          <p:cNvSpPr/>
          <p:nvPr/>
        </p:nvSpPr>
        <p:spPr>
          <a:xfrm>
            <a:off x="2057400" y="2108537"/>
            <a:ext cx="6096000" cy="1938992"/>
          </a:xfrm>
          <a:prstGeom prst="rect">
            <a:avLst/>
          </a:prstGeom>
          <a:solidFill>
            <a:schemeClr val="bg1"/>
          </a:solidFill>
        </p:spPr>
        <p:txBody>
          <a:bodyPr wrap="square">
            <a:spAutoFit/>
          </a:bodyPr>
          <a:lstStyle/>
          <a:p>
            <a:pPr algn="ctr" fontAlgn="auto">
              <a:spcBef>
                <a:spcPts val="0"/>
              </a:spcBef>
              <a:spcAft>
                <a:spcPts val="0"/>
              </a:spcAft>
              <a:defRPr/>
            </a:pPr>
            <a:r>
              <a:rPr lang="en-US" altLang="en-US" sz="6000" b="1" dirty="0" smtClean="0">
                <a:solidFill>
                  <a:srgbClr val="002060"/>
                </a:solidFill>
                <a:latin typeface="Times New Roman" pitchFamily="18" charset="0"/>
                <a:cs typeface="Times New Roman" pitchFamily="18" charset="0"/>
              </a:rPr>
              <a:t>Energy </a:t>
            </a:r>
            <a:r>
              <a:rPr lang="en-US" altLang="en-US" sz="6000" b="1" dirty="0" smtClean="0">
                <a:solidFill>
                  <a:schemeClr val="accent1">
                    <a:lumMod val="50000"/>
                  </a:schemeClr>
                </a:solidFill>
                <a:latin typeface="Times New Roman" pitchFamily="18" charset="0"/>
                <a:cs typeface="Times New Roman" pitchFamily="18" charset="0"/>
              </a:rPr>
              <a:t>Flow</a:t>
            </a:r>
            <a:r>
              <a:rPr lang="en-US" altLang="en-US" sz="6000" b="1" dirty="0" smtClean="0">
                <a:solidFill>
                  <a:srgbClr val="002060"/>
                </a:solidFill>
                <a:latin typeface="Times New Roman" pitchFamily="18" charset="0"/>
                <a:cs typeface="Times New Roman" pitchFamily="18" charset="0"/>
              </a:rPr>
              <a:t> In </a:t>
            </a:r>
            <a:r>
              <a:rPr lang="en-US" altLang="en-US" sz="6000" b="1" dirty="0" smtClean="0">
                <a:solidFill>
                  <a:schemeClr val="accent4">
                    <a:lumMod val="75000"/>
                  </a:schemeClr>
                </a:solidFill>
                <a:latin typeface="Times New Roman" pitchFamily="18" charset="0"/>
                <a:cs typeface="Times New Roman" pitchFamily="18" charset="0"/>
              </a:rPr>
              <a:t>Ecosystem</a:t>
            </a:r>
            <a:endParaRPr lang="en-US" sz="6000" b="1" spc="300" dirty="0">
              <a:ln w="11430" cmpd="sng">
                <a:solidFill>
                  <a:schemeClr val="accent1">
                    <a:tint val="10000"/>
                  </a:schemeClr>
                </a:solidFill>
                <a:prstDash val="solid"/>
                <a:miter lim="800000"/>
              </a:ln>
              <a:solidFill>
                <a:schemeClr val="accent4">
                  <a:lumMod val="75000"/>
                </a:schemeClr>
              </a:solidFill>
              <a:effectLst>
                <a:glow rad="45500">
                  <a:schemeClr val="accent1">
                    <a:satMod val="220000"/>
                    <a:alpha val="35000"/>
                  </a:schemeClr>
                </a:glow>
              </a:effectLst>
            </a:endParaRPr>
          </a:p>
        </p:txBody>
      </p:sp>
    </p:spTree>
    <p:extLst>
      <p:ext uri="{BB962C8B-B14F-4D97-AF65-F5344CB8AC3E}">
        <p14:creationId xmlns:p14="http://schemas.microsoft.com/office/powerpoint/2010/main" val="3938798165"/>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Energy Flow</a:t>
            </a:r>
            <a:r>
              <a:rPr lang="en-IN" altLang="en-US" sz="3600" b="1" dirty="0" smtClean="0">
                <a:solidFill>
                  <a:schemeClr val="accent2"/>
                </a:solidFill>
                <a:latin typeface="Times New Roman" panose="02020603050405020304" pitchFamily="18" charset="0"/>
                <a:cs typeface="Times New Roman" panose="02020603050405020304" pitchFamily="18" charset="0"/>
              </a:rPr>
              <a:t> in Ecosystem</a:t>
            </a:r>
          </a:p>
        </p:txBody>
      </p:sp>
      <p:sp>
        <p:nvSpPr>
          <p:cNvPr id="2" name="TextBox 1"/>
          <p:cNvSpPr txBox="1"/>
          <p:nvPr/>
        </p:nvSpPr>
        <p:spPr>
          <a:xfrm>
            <a:off x="551815" y="1676400"/>
            <a:ext cx="8157845" cy="4030980"/>
          </a:xfrm>
          <a:prstGeom prst="rect">
            <a:avLst/>
          </a:prstGeom>
          <a:noFill/>
        </p:spPr>
        <p:txBody>
          <a:bodyPr wrap="square">
            <a:spAutoFit/>
          </a:bodyPr>
          <a:lstStyle/>
          <a:p>
            <a:pPr marL="514350" indent="-514350">
              <a:buFont typeface="Arial" panose="020B0604020202020204" pitchFamily="34" charset="0"/>
              <a:buChar char="•"/>
            </a:pPr>
            <a:r>
              <a:rPr lang="en-US" sz="3200" smtClean="0"/>
              <a:t>The energy flow takes place via the food chain and food web. </a:t>
            </a:r>
          </a:p>
          <a:p>
            <a:pPr marL="514350" indent="-514350">
              <a:buFont typeface="Arial" panose="020B0604020202020204" pitchFamily="34" charset="0"/>
              <a:buChar char="•"/>
            </a:pPr>
            <a:r>
              <a:rPr lang="en-US" sz="3200" smtClean="0"/>
              <a:t>During the process of energy flow in the ecosystem, plants being the producers absorb sunlight with the help of the chloroplasts and a part of it is transformed into chemical energy in the process of photosynthesis.</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10</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Energy Flow</a:t>
            </a:r>
            <a:r>
              <a:rPr lang="en-IN" altLang="en-US" sz="3600" b="1" dirty="0" smtClean="0">
                <a:solidFill>
                  <a:schemeClr val="accent2"/>
                </a:solidFill>
                <a:latin typeface="Times New Roman" panose="02020603050405020304" pitchFamily="18" charset="0"/>
                <a:cs typeface="Times New Roman" panose="02020603050405020304" pitchFamily="18" charset="0"/>
              </a:rPr>
              <a:t> in Ecosystem</a:t>
            </a:r>
          </a:p>
        </p:txBody>
      </p:sp>
      <p:sp>
        <p:nvSpPr>
          <p:cNvPr id="2" name="TextBox 1"/>
          <p:cNvSpPr txBox="1"/>
          <p:nvPr/>
        </p:nvSpPr>
        <p:spPr>
          <a:xfrm>
            <a:off x="551815" y="1447800"/>
            <a:ext cx="8157845" cy="4523105"/>
          </a:xfrm>
          <a:prstGeom prst="rect">
            <a:avLst/>
          </a:prstGeom>
          <a:noFill/>
        </p:spPr>
        <p:txBody>
          <a:bodyPr wrap="square">
            <a:spAutoFit/>
          </a:bodyPr>
          <a:lstStyle/>
          <a:p>
            <a:pPr marL="514350" indent="-514350">
              <a:buFont typeface="Arial" panose="020B0604020202020204" pitchFamily="34" charset="0"/>
              <a:buChar char="•"/>
            </a:pPr>
            <a:r>
              <a:rPr lang="en-US" sz="3200" smtClean="0"/>
              <a:t>This energy is stored in various organic products in the plants and passed on to the primary consumers in the food chain when the herbivores consume (primary consumers) the plants as food. </a:t>
            </a:r>
          </a:p>
          <a:p>
            <a:pPr marL="514350" indent="-514350">
              <a:buFont typeface="Arial" panose="020B0604020202020204" pitchFamily="34" charset="0"/>
              <a:buChar char="•"/>
            </a:pPr>
            <a:r>
              <a:rPr lang="en-US" sz="3200" smtClean="0"/>
              <a:t>Then conversion of chemical energy stored in plant products into kinetic energy occurs, degradation of energy will occur through its conversion into heat.</a:t>
            </a:r>
          </a:p>
        </p:txBody>
      </p:sp>
      <p:sp>
        <p:nvSpPr>
          <p:cNvPr id="22533" name="Slide Number Placeholder 1"/>
          <p:cNvSpPr txBox="1"/>
          <p:nvPr/>
        </p:nvSpPr>
        <p:spPr bwMode="auto">
          <a:xfrm>
            <a:off x="6553200" y="60960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11</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Energy Flow</a:t>
            </a:r>
            <a:r>
              <a:rPr lang="en-IN" altLang="en-US" sz="3600" b="1" dirty="0" smtClean="0">
                <a:solidFill>
                  <a:schemeClr val="accent2"/>
                </a:solidFill>
                <a:latin typeface="Times New Roman" panose="02020603050405020304" pitchFamily="18" charset="0"/>
                <a:cs typeface="Times New Roman" panose="02020603050405020304" pitchFamily="18" charset="0"/>
              </a:rPr>
              <a:t> in Ecosystem</a:t>
            </a:r>
          </a:p>
        </p:txBody>
      </p:sp>
      <p:sp>
        <p:nvSpPr>
          <p:cNvPr id="2" name="TextBox 1"/>
          <p:cNvSpPr txBox="1"/>
          <p:nvPr/>
        </p:nvSpPr>
        <p:spPr>
          <a:xfrm>
            <a:off x="628015" y="1600200"/>
            <a:ext cx="8157845" cy="4030980"/>
          </a:xfrm>
          <a:prstGeom prst="rect">
            <a:avLst/>
          </a:prstGeom>
          <a:noFill/>
        </p:spPr>
        <p:txBody>
          <a:bodyPr wrap="square">
            <a:spAutoFit/>
          </a:bodyPr>
          <a:lstStyle/>
          <a:p>
            <a:pPr marL="514350" indent="-514350">
              <a:buFont typeface="Arial" panose="020B0604020202020204" pitchFamily="34" charset="0"/>
              <a:buChar char="•"/>
            </a:pPr>
            <a:r>
              <a:rPr lang="en-US" sz="3200" smtClean="0"/>
              <a:t>Then followed by the secondary consumers. When these herbivores are ingested by carnivores of the first order (secondary consumers) further degradation will occur.</a:t>
            </a:r>
          </a:p>
          <a:p>
            <a:pPr marL="514350" indent="-514350">
              <a:buFont typeface="Arial" panose="020B0604020202020204" pitchFamily="34" charset="0"/>
              <a:buChar char="•"/>
            </a:pPr>
            <a:r>
              <a:rPr lang="en-US" sz="3200" smtClean="0"/>
              <a:t>Finally, when tertiary consumers consume the carnivores, energy will again be degraded. Thus, the energy flow is unidirectional in nature.</a:t>
            </a:r>
          </a:p>
        </p:txBody>
      </p:sp>
      <p:sp>
        <p:nvSpPr>
          <p:cNvPr id="22533" name="Slide Number Placeholder 1"/>
          <p:cNvSpPr txBox="1"/>
          <p:nvPr/>
        </p:nvSpPr>
        <p:spPr bwMode="auto">
          <a:xfrm>
            <a:off x="6553200" y="60960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12</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Energy Flow</a:t>
            </a:r>
            <a:r>
              <a:rPr lang="en-IN" altLang="en-US" sz="3600" b="1" dirty="0" smtClean="0">
                <a:solidFill>
                  <a:schemeClr val="accent2"/>
                </a:solidFill>
                <a:latin typeface="Times New Roman" panose="02020603050405020304" pitchFamily="18" charset="0"/>
                <a:cs typeface="Times New Roman" panose="02020603050405020304" pitchFamily="18" charset="0"/>
              </a:rPr>
              <a:t> in Ecosystem</a:t>
            </a:r>
          </a:p>
        </p:txBody>
      </p:sp>
      <p:sp>
        <p:nvSpPr>
          <p:cNvPr id="2" name="TextBox 1"/>
          <p:cNvSpPr txBox="1"/>
          <p:nvPr/>
        </p:nvSpPr>
        <p:spPr>
          <a:xfrm>
            <a:off x="628015" y="1600200"/>
            <a:ext cx="8157845" cy="4030980"/>
          </a:xfrm>
          <a:prstGeom prst="rect">
            <a:avLst/>
          </a:prstGeom>
          <a:noFill/>
        </p:spPr>
        <p:txBody>
          <a:bodyPr wrap="square">
            <a:spAutoFit/>
          </a:bodyPr>
          <a:lstStyle/>
          <a:p>
            <a:pPr marL="514350" indent="-514350">
              <a:buFont typeface="Arial" panose="020B0604020202020204" pitchFamily="34" charset="0"/>
              <a:buChar char="•"/>
            </a:pPr>
            <a:r>
              <a:rPr lang="en-US" sz="3200" smtClean="0"/>
              <a:t>Moreover, in a food chain, the energy flow follows the 10 percent law. According to this law, only 10 percent of energy is transferred from one trophic level to the other; rest is lost into the atmosphere. </a:t>
            </a:r>
          </a:p>
          <a:p>
            <a:pPr marL="514350" indent="-514350">
              <a:buFont typeface="Arial" panose="020B0604020202020204" pitchFamily="34" charset="0"/>
              <a:buChar char="•"/>
            </a:pPr>
            <a:r>
              <a:rPr lang="en-US" sz="3200" smtClean="0"/>
              <a:t>This is clearly explained in the following figure and is represented as an energy pyramid.</a:t>
            </a:r>
          </a:p>
        </p:txBody>
      </p:sp>
      <p:sp>
        <p:nvSpPr>
          <p:cNvPr id="22533" name="Slide Number Placeholder 1"/>
          <p:cNvSpPr txBox="1"/>
          <p:nvPr/>
        </p:nvSpPr>
        <p:spPr bwMode="auto">
          <a:xfrm>
            <a:off x="6553200" y="60960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13</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Trophic level</a:t>
            </a:r>
          </a:p>
        </p:txBody>
      </p:sp>
      <p:sp>
        <p:nvSpPr>
          <p:cNvPr id="2" name="TextBox 1"/>
          <p:cNvSpPr txBox="1"/>
          <p:nvPr/>
        </p:nvSpPr>
        <p:spPr>
          <a:xfrm>
            <a:off x="387350" y="1456055"/>
            <a:ext cx="8448675" cy="4739005"/>
          </a:xfrm>
          <a:prstGeom prst="rect">
            <a:avLst/>
          </a:prstGeom>
          <a:noFill/>
        </p:spPr>
        <p:txBody>
          <a:bodyPr wrap="square">
            <a:spAutoFit/>
          </a:bodyPr>
          <a:lstStyle/>
          <a:p>
            <a:pPr marL="0" indent="0">
              <a:buFont typeface="Arial" panose="020B0604020202020204" pitchFamily="34" charset="0"/>
              <a:buNone/>
            </a:pPr>
            <a:r>
              <a:rPr lang="en-US" sz="2600" dirty="0" smtClean="0"/>
              <a:t>The producers and consumers in the ecosystem can be arranged into different feeding groups and are known as trophic level or the feeding level.</a:t>
            </a:r>
          </a:p>
          <a:p>
            <a:pPr marL="514350" indent="-514350">
              <a:buFont typeface="Arial" panose="020B0604020202020204" pitchFamily="34" charset="0"/>
              <a:buChar char="•"/>
            </a:pPr>
            <a:r>
              <a:rPr lang="en-US" sz="2800" b="1" dirty="0" smtClean="0"/>
              <a:t>The producers (plants) represent the first trophic level.</a:t>
            </a:r>
          </a:p>
          <a:p>
            <a:pPr marL="514350" indent="-514350">
              <a:buFont typeface="Arial" panose="020B0604020202020204" pitchFamily="34" charset="0"/>
              <a:buChar char="•"/>
            </a:pPr>
            <a:r>
              <a:rPr lang="en-US" sz="2800" b="1" dirty="0" smtClean="0"/>
              <a:t>Herbivores (primary consumers) present the second trophic level.</a:t>
            </a:r>
          </a:p>
          <a:p>
            <a:pPr marL="514350" indent="-514350">
              <a:buFont typeface="Arial" panose="020B0604020202020204" pitchFamily="34" charset="0"/>
              <a:buChar char="•"/>
            </a:pPr>
            <a:r>
              <a:rPr lang="en-US" sz="2800" b="1" dirty="0" smtClean="0"/>
              <a:t>Primary carnivores (secondary consumers) represent the third trophic level</a:t>
            </a:r>
          </a:p>
          <a:p>
            <a:pPr marL="514350" indent="-514350">
              <a:buFont typeface="Arial" panose="020B0604020202020204" pitchFamily="34" charset="0"/>
              <a:buChar char="•"/>
            </a:pPr>
            <a:r>
              <a:rPr lang="en-US" sz="2800" b="1" dirty="0" smtClean="0"/>
              <a:t>Top carnivores (tertiary consumers) represent the last level.</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14</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F3A21016-E51D-4AAE-8DF1-DF6B1BFA55A8}" type="slidenum">
              <a:rPr lang="en-US" altLang="en-US" sz="1400" smtClean="0">
                <a:solidFill>
                  <a:srgbClr val="0039A6"/>
                </a:solidFill>
                <a:latin typeface="Myriad Web Pro" charset="0"/>
              </a:rPr>
              <a:t>15</a:t>
            </a:fld>
            <a:endParaRPr lang="en-US" altLang="en-US" sz="1400" dirty="0">
              <a:solidFill>
                <a:srgbClr val="0039A6"/>
              </a:solidFill>
              <a:latin typeface="Myriad Web Pro" charset="0"/>
            </a:endParaRPr>
          </a:p>
        </p:txBody>
      </p:sp>
      <p:pic>
        <p:nvPicPr>
          <p:cNvPr id="2" name="Picture 1" descr="Diagram_of_Trophic_Layers_&amp;_Energy_Transfer_in_an_Ecosystem.svg"/>
          <p:cNvPicPr>
            <a:picLocks noChangeAspect="1"/>
          </p:cNvPicPr>
          <p:nvPr/>
        </p:nvPicPr>
        <p:blipFill>
          <a:blip r:embed="rId3"/>
          <a:stretch>
            <a:fillRect/>
          </a:stretch>
        </p:blipFill>
        <p:spPr>
          <a:xfrm>
            <a:off x="0" y="61595"/>
            <a:ext cx="9046210" cy="6872605"/>
          </a:xfrm>
          <a:prstGeom prst="rect">
            <a:avLst/>
          </a:prstGeom>
        </p:spPr>
      </p:pic>
    </p:spTree>
  </p:cSld>
  <p:clrMapOvr>
    <a:masterClrMapping/>
  </p:clrMapOvr>
  <p:transition spd="slow">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Food Chain</a:t>
            </a:r>
          </a:p>
        </p:txBody>
      </p:sp>
      <p:sp>
        <p:nvSpPr>
          <p:cNvPr id="2" name="TextBox 1"/>
          <p:cNvSpPr txBox="1"/>
          <p:nvPr/>
        </p:nvSpPr>
        <p:spPr>
          <a:xfrm>
            <a:off x="609600" y="1676400"/>
            <a:ext cx="7924800" cy="3538220"/>
          </a:xfrm>
          <a:prstGeom prst="rect">
            <a:avLst/>
          </a:prstGeom>
          <a:noFill/>
        </p:spPr>
        <p:txBody>
          <a:bodyPr wrap="square">
            <a:spAutoFit/>
          </a:bodyPr>
          <a:lstStyle/>
          <a:p>
            <a:pPr marL="0" indent="0">
              <a:buFont typeface="Arial" panose="020B0604020202020204" pitchFamily="34" charset="0"/>
              <a:buNone/>
            </a:pPr>
            <a:r>
              <a:rPr lang="en-US" sz="3200" b="1" smtClean="0"/>
              <a:t>Grazing food chain (GFC) – </a:t>
            </a:r>
          </a:p>
          <a:p>
            <a:pPr marL="514350" indent="-514350">
              <a:buFont typeface="Arial" panose="020B0604020202020204" pitchFamily="34" charset="0"/>
              <a:buChar char="•"/>
            </a:pPr>
            <a:r>
              <a:rPr lang="en-IN" altLang="en-US" sz="3200" smtClean="0"/>
              <a:t>T</a:t>
            </a:r>
            <a:r>
              <a:rPr lang="en-US" sz="3200" smtClean="0"/>
              <a:t>his is the normal food chain that we observe in which plants are the producers and the energy flows from the producers to the herbivores (primary consumers), then to carnivores (secondary consumers) and so on.</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16</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IN" altLang="en-US" sz="3600" b="1" dirty="0" smtClean="0">
                <a:solidFill>
                  <a:schemeClr val="accent2"/>
                </a:solidFill>
                <a:latin typeface="Times New Roman" panose="02020603050405020304" pitchFamily="18" charset="0"/>
                <a:cs typeface="Times New Roman" panose="02020603050405020304" pitchFamily="18" charset="0"/>
              </a:rPr>
              <a:t>Food Chain</a:t>
            </a:r>
          </a:p>
        </p:txBody>
      </p:sp>
      <p:sp>
        <p:nvSpPr>
          <p:cNvPr id="2" name="TextBox 1"/>
          <p:cNvSpPr txBox="1"/>
          <p:nvPr/>
        </p:nvSpPr>
        <p:spPr>
          <a:xfrm>
            <a:off x="533400" y="1600200"/>
            <a:ext cx="8323580" cy="4246245"/>
          </a:xfrm>
          <a:prstGeom prst="rect">
            <a:avLst/>
          </a:prstGeom>
          <a:noFill/>
        </p:spPr>
        <p:txBody>
          <a:bodyPr wrap="square">
            <a:spAutoFit/>
          </a:bodyPr>
          <a:lstStyle/>
          <a:p>
            <a:pPr marL="0" indent="0">
              <a:buFont typeface="Arial" panose="020B0604020202020204" pitchFamily="34" charset="0"/>
              <a:buNone/>
            </a:pPr>
            <a:r>
              <a:rPr lang="en-US" sz="3000" b="1" smtClean="0"/>
              <a:t>Saprophytic or Detritus food chain (DFC) – </a:t>
            </a:r>
          </a:p>
          <a:p>
            <a:pPr marL="457200" indent="-457200">
              <a:buFont typeface="Arial" panose="020B0604020202020204" pitchFamily="34" charset="0"/>
              <a:buChar char="•"/>
            </a:pPr>
            <a:r>
              <a:rPr lang="en-US" sz="3000" smtClean="0"/>
              <a:t>In this type of food chain, the dead organic matter occupies the lowermost level of the food chain, followed by the decomposers and so on.</a:t>
            </a:r>
          </a:p>
          <a:p>
            <a:pPr marL="0" indent="0">
              <a:buFont typeface="Arial" panose="020B0604020202020204" pitchFamily="34" charset="0"/>
              <a:buNone/>
            </a:pPr>
            <a:r>
              <a:rPr lang="en-US" sz="3000" b="1" smtClean="0"/>
              <a:t>Parasitic food chain (PFC) –</a:t>
            </a:r>
            <a:r>
              <a:rPr lang="en-US" sz="3000" smtClean="0"/>
              <a:t> </a:t>
            </a:r>
          </a:p>
          <a:p>
            <a:pPr marL="457200" indent="-457200">
              <a:buFont typeface="Arial" panose="020B0604020202020204" pitchFamily="34" charset="0"/>
              <a:buChar char="•"/>
            </a:pPr>
            <a:r>
              <a:rPr lang="en-US" sz="3000" smtClean="0"/>
              <a:t>In this type of food chain, large organisms either the producer or the consumer is exploited and therefore the food passes to the smaller organism.</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17</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ergy-Flow-in-Ecosystem-food-chain1"/>
          <p:cNvPicPr>
            <a:picLocks noChangeAspect="1"/>
          </p:cNvPicPr>
          <p:nvPr/>
        </p:nvPicPr>
        <p:blipFill>
          <a:blip r:embed="rId2"/>
          <a:srcRect t="7333" b="4741"/>
          <a:stretch>
            <a:fillRect/>
          </a:stretch>
        </p:blipFill>
        <p:spPr>
          <a:xfrm>
            <a:off x="304800" y="152400"/>
            <a:ext cx="8587105" cy="6616700"/>
          </a:xfrm>
          <a:prstGeom prst="rect">
            <a:avLst/>
          </a:prstGeom>
        </p:spPr>
      </p:pic>
    </p:spTree>
  </p:cSld>
  <p:clrMapOvr>
    <a:masterClrMapping/>
  </p:clrMapOvr>
  <p:transition spd="slow">
    <p:comb/>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609600"/>
            <a:ext cx="876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Conclusion</a:t>
            </a:r>
          </a:p>
        </p:txBody>
      </p:sp>
      <p:sp>
        <p:nvSpPr>
          <p:cNvPr id="2" name="TextBox 1"/>
          <p:cNvSpPr txBox="1"/>
          <p:nvPr/>
        </p:nvSpPr>
        <p:spPr>
          <a:xfrm>
            <a:off x="533400" y="1676400"/>
            <a:ext cx="7924800" cy="2676525"/>
          </a:xfrm>
          <a:prstGeom prst="rect">
            <a:avLst/>
          </a:prstGeom>
          <a:noFill/>
        </p:spPr>
        <p:txBody>
          <a:bodyPr wrap="square">
            <a:spAutoFit/>
          </a:bodyPr>
          <a:lstStyle/>
          <a:p>
            <a:pPr marL="514350" indent="-514350">
              <a:buFont typeface="Wingdings" panose="05000000000000000000" pitchFamily="2" charset="2"/>
              <a:buChar char="ü"/>
            </a:pPr>
            <a:r>
              <a:rPr lang="en-US" sz="2800" dirty="0" smtClean="0"/>
              <a:t>The energy flow takes place via the food chain and food web. During the process of energy flow in the ecosystem, plants being the producers absorb sunlight with the help of the chloroplasts and a part of it is transformed into chemical energy in the process of photosynthesis.</a:t>
            </a:r>
          </a:p>
        </p:txBody>
      </p:sp>
      <p:cxnSp>
        <p:nvCxnSpPr>
          <p:cNvPr id="5" name="Straight Connector 4"/>
          <p:cNvCxnSpPr/>
          <p:nvPr/>
        </p:nvCxnSpPr>
        <p:spPr>
          <a:xfrm>
            <a:off x="609600" y="13716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0EF9015A-DAF8-47A9-8291-B9B5A3191301}" type="slidenum">
              <a:rPr lang="en-US" altLang="en-US" sz="1400">
                <a:solidFill>
                  <a:srgbClr val="0039A6"/>
                </a:solidFill>
                <a:latin typeface="Myriad Web Pro" charset="0"/>
              </a:rPr>
              <a:t>19</a:t>
            </a:fld>
            <a:endParaRPr lang="en-US" altLang="en-US" sz="1400" dirty="0">
              <a:solidFill>
                <a:srgbClr val="0039A6"/>
              </a:solidFill>
              <a:latin typeface="Myriad Web Pro" charset="0"/>
            </a:endParaRPr>
          </a:p>
        </p:txBody>
      </p:sp>
    </p:spTree>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1447800" y="304800"/>
            <a:ext cx="609473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IN" altLang="en-US" sz="4400" b="1" dirty="0" smtClean="0">
                <a:solidFill>
                  <a:schemeClr val="accent2"/>
                </a:solidFill>
                <a:latin typeface="Times New Roman" panose="02020603050405020304" pitchFamily="18" charset="0"/>
                <a:cs typeface="Times New Roman" panose="02020603050405020304" pitchFamily="18" charset="0"/>
              </a:rPr>
              <a:t>Table Contents</a:t>
            </a:r>
          </a:p>
        </p:txBody>
      </p:sp>
      <p:sp>
        <p:nvSpPr>
          <p:cNvPr id="71685" name="Content Placeholder 2"/>
          <p:cNvSpPr txBox="1"/>
          <p:nvPr/>
        </p:nvSpPr>
        <p:spPr bwMode="auto">
          <a:xfrm>
            <a:off x="457200" y="16002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buClr>
                <a:srgbClr val="0039A6"/>
              </a:buClr>
              <a:buFont typeface="Wingdings" panose="05000000000000000000" charset="0"/>
              <a:buChar char="ü"/>
            </a:pPr>
            <a:r>
              <a:rPr lang="en-IN" altLang="en-US" dirty="0">
                <a:latin typeface="Times New Roman" panose="02020603050405020304" pitchFamily="18" charset="0"/>
                <a:cs typeface="Times New Roman" panose="02020603050405020304" pitchFamily="18" charset="0"/>
              </a:rPr>
              <a:t>Definition</a:t>
            </a:r>
          </a:p>
          <a:p>
            <a:pPr lvl="1" eaLnBrk="1" hangingPunct="1">
              <a:buClr>
                <a:srgbClr val="0039A6"/>
              </a:buClr>
              <a:buFont typeface="Wingdings" panose="05000000000000000000" charset="0"/>
              <a:buChar char="ü"/>
            </a:pPr>
            <a:r>
              <a:rPr lang="en-IN" altLang="en-US" dirty="0">
                <a:latin typeface="Times New Roman" panose="02020603050405020304" pitchFamily="18" charset="0"/>
                <a:cs typeface="Times New Roman" panose="02020603050405020304" pitchFamily="18" charset="0"/>
              </a:rPr>
              <a:t>Introduction</a:t>
            </a:r>
          </a:p>
          <a:p>
            <a:pPr lvl="1" eaLnBrk="1" hangingPunct="1">
              <a:buClr>
                <a:srgbClr val="0039A6"/>
              </a:buClr>
              <a:buFont typeface="Wingdings" panose="05000000000000000000" charset="0"/>
              <a:buChar char="ü"/>
            </a:pPr>
            <a:r>
              <a:rPr lang="en-IN" dirty="0" smtClean="0">
                <a:solidFill>
                  <a:schemeClr val="tx1"/>
                </a:solidFill>
                <a:latin typeface="Times New Roman" panose="02020603050405020304" pitchFamily="18" charset="0"/>
                <a:cs typeface="Times New Roman" panose="02020603050405020304" pitchFamily="18" charset="0"/>
                <a:sym typeface="+mn-ea"/>
              </a:rPr>
              <a:t>Energy Flow in Ecosystem</a:t>
            </a:r>
          </a:p>
          <a:p>
            <a:pPr lvl="1" eaLnBrk="1" hangingPunct="1">
              <a:buClr>
                <a:srgbClr val="0039A6"/>
              </a:buClr>
              <a:buFont typeface="Wingdings" panose="05000000000000000000" charset="0"/>
              <a:buChar char="ü"/>
            </a:pPr>
            <a:r>
              <a:rPr lang="en-IN" altLang="en-US" dirty="0" smtClean="0">
                <a:solidFill>
                  <a:schemeClr val="tx1"/>
                </a:solidFill>
                <a:latin typeface="Times New Roman" panose="02020603050405020304" pitchFamily="18" charset="0"/>
                <a:cs typeface="Times New Roman" panose="02020603050405020304" pitchFamily="18" charset="0"/>
                <a:sym typeface="+mn-ea"/>
              </a:rPr>
              <a:t>Trophic Level</a:t>
            </a:r>
          </a:p>
          <a:p>
            <a:pPr lvl="1" eaLnBrk="1" hangingPunct="1">
              <a:buClr>
                <a:srgbClr val="0039A6"/>
              </a:buClr>
              <a:buFont typeface="Wingdings" panose="05000000000000000000" charset="0"/>
              <a:buChar char="ü"/>
            </a:pPr>
            <a:r>
              <a:rPr lang="en-IN" altLang="en-US" dirty="0" smtClean="0">
                <a:solidFill>
                  <a:schemeClr val="tx1"/>
                </a:solidFill>
                <a:latin typeface="Times New Roman" panose="02020603050405020304" pitchFamily="18" charset="0"/>
                <a:cs typeface="Times New Roman" panose="02020603050405020304" pitchFamily="18" charset="0"/>
                <a:sym typeface="+mn-ea"/>
              </a:rPr>
              <a:t>Food Chain in Ecosystem</a:t>
            </a:r>
          </a:p>
          <a:p>
            <a:pPr lvl="1" eaLnBrk="1" hangingPunct="1">
              <a:buClr>
                <a:srgbClr val="0039A6"/>
              </a:buClr>
              <a:buFont typeface="Wingdings" panose="05000000000000000000" charset="0"/>
              <a:buChar char="ü"/>
            </a:pPr>
            <a:r>
              <a:rPr lang="en-IN" altLang="en-US" dirty="0" smtClean="0">
                <a:solidFill>
                  <a:schemeClr val="tx1"/>
                </a:solidFill>
                <a:latin typeface="Times New Roman" panose="02020603050405020304" pitchFamily="18" charset="0"/>
                <a:cs typeface="Times New Roman" panose="02020603050405020304" pitchFamily="18" charset="0"/>
                <a:sym typeface="+mn-ea"/>
              </a:rPr>
              <a:t>Conclusion</a:t>
            </a:r>
            <a:endParaRPr lang="en-IN" altLang="en-US" dirty="0" smtClean="0">
              <a:solidFill>
                <a:schemeClr val="tx1"/>
              </a:solidFill>
              <a:latin typeface="Times New Roman" panose="02020603050405020304" pitchFamily="18" charset="0"/>
              <a:cs typeface="Times New Roman" panose="02020603050405020304" pitchFamily="18" charset="0"/>
            </a:endParaRPr>
          </a:p>
          <a:p>
            <a:pPr lvl="1" eaLnBrk="1" hangingPunct="1">
              <a:buClr>
                <a:srgbClr val="0039A6"/>
              </a:buClr>
              <a:buFont typeface="Wingdings" panose="05000000000000000000" charset="0"/>
              <a:buChar char="ü"/>
            </a:pPr>
            <a:endParaRPr lang="en-US" altLang="en-US" dirty="0" smtClean="0">
              <a:solidFill>
                <a:schemeClr val="tx1"/>
              </a:solidFill>
              <a:latin typeface="Times New Roman" panose="02020603050405020304" pitchFamily="18" charset="0"/>
              <a:cs typeface="Times New Roman" panose="02020603050405020304" pitchFamily="18" charset="0"/>
            </a:endParaRPr>
          </a:p>
          <a:p>
            <a:pPr marL="457200" lvl="1" indent="0" eaLnBrk="1" hangingPunct="1">
              <a:buClr>
                <a:srgbClr val="0039A6"/>
              </a:buClr>
              <a:buFont typeface="Wingdings" panose="05000000000000000000" charset="0"/>
              <a:buNone/>
            </a:pPr>
            <a:endParaRPr lang="en-IN" altLang="en-US" dirty="0">
              <a:latin typeface="Times New Roman" panose="02020603050405020304" pitchFamily="18" charset="0"/>
              <a:cs typeface="Times New Roman" panose="02020603050405020304" pitchFamily="18" charset="0"/>
            </a:endParaRPr>
          </a:p>
          <a:p>
            <a:pPr lvl="1" eaLnBrk="1" hangingPunct="1">
              <a:buClr>
                <a:srgbClr val="0039A6"/>
              </a:buClr>
              <a:buNone/>
            </a:pPr>
            <a:endParaRPr lang="en-IN" altLang="en-US" dirty="0">
              <a:latin typeface="Times New Roman" panose="02020603050405020304" pitchFamily="18" charset="0"/>
              <a:cs typeface="Times New Roman" panose="02020603050405020304" pitchFamily="18" charset="0"/>
            </a:endParaRPr>
          </a:p>
        </p:txBody>
      </p:sp>
      <p:sp>
        <p:nvSpPr>
          <p:cNvPr id="71686"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2</a:t>
            </a:fld>
            <a:endParaRPr lang="en-US" altLang="en-US" sz="1400" dirty="0">
              <a:solidFill>
                <a:srgbClr val="0039A6"/>
              </a:solidFill>
              <a:latin typeface="Myriad Web Pro" charset="0"/>
            </a:endParaRPr>
          </a:p>
        </p:txBody>
      </p:sp>
    </p:spTree>
  </p:cSld>
  <p:clrMapOvr>
    <a:masterClrMapping/>
  </p:clrMapOvr>
  <p:transition spd="slow">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133600"/>
            <a:ext cx="5943600" cy="2514600"/>
          </a:xfrm>
          <a:noFill/>
        </p:spPr>
        <p:txBody>
          <a:bodyPr>
            <a:normAutofit fontScale="90000"/>
          </a:bodyPr>
          <a:lstStyle/>
          <a:p>
            <a:pPr marL="0" indent="0" algn="ctr"/>
            <a:r>
              <a:rPr lang="en-US" sz="5400" b="1" dirty="0">
                <a:solidFill>
                  <a:srgbClr val="FF0000"/>
                </a:solidFill>
              </a:rPr>
              <a:t>Thanks</a:t>
            </a:r>
            <a:br>
              <a:rPr lang="en-US" sz="5400" b="1" dirty="0">
                <a:solidFill>
                  <a:srgbClr val="FF0000"/>
                </a:solidFill>
              </a:rPr>
            </a:br>
            <a:r>
              <a:rPr lang="en-US" sz="5400" b="1" dirty="0">
                <a:solidFill>
                  <a:srgbClr val="FF0000"/>
                </a:solidFill>
              </a:rPr>
              <a:t>To </a:t>
            </a:r>
            <a:r>
              <a:rPr lang="en-US" sz="5400" b="1" dirty="0">
                <a:solidFill>
                  <a:schemeClr val="bg2">
                    <a:lumMod val="50000"/>
                  </a:schemeClr>
                </a:solidFill>
              </a:rPr>
              <a:t/>
            </a:r>
            <a:br>
              <a:rPr lang="en-US" sz="5400" b="1" dirty="0">
                <a:solidFill>
                  <a:schemeClr val="bg2">
                    <a:lumMod val="50000"/>
                  </a:schemeClr>
                </a:solidFill>
              </a:rPr>
            </a:br>
            <a:r>
              <a:rPr lang="en-US" sz="5400" b="1" dirty="0" smtClean="0">
                <a:solidFill>
                  <a:srgbClr val="0070C0"/>
                </a:solidFill>
              </a:rPr>
              <a:t>StudyMafia</a:t>
            </a:r>
            <a:r>
              <a:rPr lang="en-US" sz="5400" b="1" dirty="0" smtClean="0">
                <a:solidFill>
                  <a:schemeClr val="tx1">
                    <a:lumMod val="75000"/>
                    <a:lumOff val="25000"/>
                  </a:schemeClr>
                </a:solidFill>
              </a:rPr>
              <a:t>.org</a:t>
            </a:r>
            <a:endParaRPr lang="en-US" sz="5400" b="1" dirty="0">
              <a:solidFill>
                <a:schemeClr val="tx1">
                  <a:lumMod val="75000"/>
                  <a:lumOff val="25000"/>
                </a:schemeClr>
              </a:solidFill>
            </a:endParaRPr>
          </a:p>
        </p:txBody>
      </p:sp>
    </p:spTree>
    <p:extLst>
      <p:ext uri="{BB962C8B-B14F-4D97-AF65-F5344CB8AC3E}">
        <p14:creationId xmlns:p14="http://schemas.microsoft.com/office/powerpoint/2010/main" val="2848233279"/>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638175"/>
            <a:ext cx="47402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Definition</a:t>
            </a:r>
            <a:endParaRPr lang="en-US" altLang="en-US" sz="3600" b="1" dirty="0">
              <a:solidFill>
                <a:schemeClr val="accent2"/>
              </a:solidFill>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455645" y="1603311"/>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en-IN" sz="2800" dirty="0" smtClean="0"/>
              <a:t>    </a:t>
            </a:r>
            <a:r>
              <a:rPr sz="2800" dirty="0" smtClean="0"/>
              <a:t>The energy flow in the ecosystem is one of the major factors that support the survival of such a great number of organisms.</a:t>
            </a:r>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3</a:t>
            </a:fld>
            <a:endParaRPr lang="en-US" altLang="en-US" sz="1400" dirty="0">
              <a:solidFill>
                <a:srgbClr val="0039A6"/>
              </a:solidFill>
              <a:latin typeface="Myriad Web Pro" charset="0"/>
            </a:endParaRPr>
          </a:p>
        </p:txBody>
      </p:sp>
      <p:cxnSp>
        <p:nvCxnSpPr>
          <p:cNvPr id="6" name="Straight Connector 5"/>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pic>
        <p:nvPicPr>
          <p:cNvPr id="2" name="Picture 1" descr="energy_flow"/>
          <p:cNvPicPr>
            <a:picLocks noChangeAspect="1"/>
          </p:cNvPicPr>
          <p:nvPr/>
        </p:nvPicPr>
        <p:blipFill>
          <a:blip r:embed="rId3"/>
          <a:stretch>
            <a:fillRect/>
          </a:stretch>
        </p:blipFill>
        <p:spPr>
          <a:xfrm>
            <a:off x="2275205" y="3200400"/>
            <a:ext cx="4591050" cy="2838450"/>
          </a:xfrm>
          <a:prstGeom prst="rect">
            <a:avLst/>
          </a:prstGeom>
        </p:spPr>
      </p:pic>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TextBox 6"/>
          <p:cNvSpPr txBox="1">
            <a:spLocks noChangeArrowheads="1"/>
          </p:cNvSpPr>
          <p:nvPr/>
        </p:nvSpPr>
        <p:spPr bwMode="auto">
          <a:xfrm>
            <a:off x="2206625" y="638175"/>
            <a:ext cx="47402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dirty="0" smtClean="0">
                <a:solidFill>
                  <a:schemeClr val="accent2"/>
                </a:solidFill>
                <a:latin typeface="Times New Roman" panose="02020603050405020304" pitchFamily="18" charset="0"/>
                <a:cs typeface="Times New Roman" panose="02020603050405020304" pitchFamily="18" charset="0"/>
              </a:rPr>
              <a:t>Introduction</a:t>
            </a:r>
            <a:endParaRPr lang="en-US" altLang="en-US" b="1" dirty="0">
              <a:solidFill>
                <a:schemeClr val="accent2"/>
              </a:solidFill>
              <a:latin typeface="Times New Roman" panose="02020603050405020304" pitchFamily="18" charset="0"/>
              <a:cs typeface="Times New Roman" panose="02020603050405020304" pitchFamily="18" charset="0"/>
            </a:endParaRPr>
          </a:p>
        </p:txBody>
      </p:sp>
      <p:sp>
        <p:nvSpPr>
          <p:cNvPr id="71685" name="Content Placeholder 2"/>
          <p:cNvSpPr txBox="1"/>
          <p:nvPr/>
        </p:nvSpPr>
        <p:spPr bwMode="auto">
          <a:xfrm>
            <a:off x="727075" y="1672590"/>
            <a:ext cx="7924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n-US" dirty="0" smtClean="0"/>
              <a:t>For almost all organisms on earth, the primary source of energy is solar energy. It is amusing to find that we receive less than 50 per cent of the sun’s effective radiation on earth. </a:t>
            </a:r>
          </a:p>
          <a:p>
            <a:r>
              <a:rPr lang="en-US" dirty="0" smtClean="0"/>
              <a:t>When we say effective radiation, we mean the radiation, which can be used by plants to carry out photosynthesis.</a:t>
            </a:r>
          </a:p>
        </p:txBody>
      </p:sp>
      <p:sp>
        <p:nvSpPr>
          <p:cNvPr id="71686" name="Slide Number Placeholder 1"/>
          <p:cNvSpPr txBox="1"/>
          <p:nvPr/>
        </p:nvSpPr>
        <p:spPr bwMode="auto">
          <a:xfrm>
            <a:off x="6629400" y="5791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t>4</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Energy Flow</a:t>
            </a:r>
            <a:r>
              <a:rPr lang="en-IN" altLang="en-US" sz="3600" b="1" dirty="0" smtClean="0">
                <a:solidFill>
                  <a:schemeClr val="accent2"/>
                </a:solidFill>
                <a:latin typeface="Times New Roman" panose="02020603050405020304" pitchFamily="18" charset="0"/>
                <a:cs typeface="Times New Roman" panose="02020603050405020304" pitchFamily="18" charset="0"/>
              </a:rPr>
              <a:t> in Ecosystem</a:t>
            </a:r>
          </a:p>
        </p:txBody>
      </p:sp>
      <p:sp>
        <p:nvSpPr>
          <p:cNvPr id="2" name="TextBox 1"/>
          <p:cNvSpPr txBox="1"/>
          <p:nvPr/>
        </p:nvSpPr>
        <p:spPr>
          <a:xfrm>
            <a:off x="609600" y="1600200"/>
            <a:ext cx="7924800" cy="3538220"/>
          </a:xfrm>
          <a:prstGeom prst="rect">
            <a:avLst/>
          </a:prstGeom>
          <a:noFill/>
        </p:spPr>
        <p:txBody>
          <a:bodyPr wrap="square">
            <a:spAutoFit/>
          </a:bodyPr>
          <a:lstStyle/>
          <a:p>
            <a:pPr marL="514350" indent="-514350">
              <a:buFont typeface="Arial" panose="020B0604020202020204" pitchFamily="34" charset="0"/>
              <a:buChar char="•"/>
            </a:pPr>
            <a:r>
              <a:rPr lang="en-US" sz="3200" smtClean="0"/>
              <a:t>The chemical energy of food is the main source of energy required by all living organisms. </a:t>
            </a:r>
          </a:p>
          <a:p>
            <a:pPr marL="514350" indent="-514350">
              <a:buFont typeface="Arial" panose="020B0604020202020204" pitchFamily="34" charset="0"/>
              <a:buChar char="•"/>
            </a:pPr>
            <a:r>
              <a:rPr lang="en-US" sz="3200" smtClean="0"/>
              <a:t>This energy is transmitted to different trophic levels along the food chain. This energy flow is based on two different laws of thermodynamics</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5</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Energy Flow</a:t>
            </a:r>
            <a:r>
              <a:rPr lang="en-IN" altLang="en-US" sz="3600" b="1" dirty="0" smtClean="0">
                <a:solidFill>
                  <a:schemeClr val="accent2"/>
                </a:solidFill>
                <a:latin typeface="Times New Roman" panose="02020603050405020304" pitchFamily="18" charset="0"/>
                <a:cs typeface="Times New Roman" panose="02020603050405020304" pitchFamily="18" charset="0"/>
              </a:rPr>
              <a:t> in Ecosystem</a:t>
            </a:r>
          </a:p>
        </p:txBody>
      </p:sp>
      <p:sp>
        <p:nvSpPr>
          <p:cNvPr id="2" name="TextBox 1"/>
          <p:cNvSpPr txBox="1"/>
          <p:nvPr/>
        </p:nvSpPr>
        <p:spPr>
          <a:xfrm>
            <a:off x="609600" y="1600200"/>
            <a:ext cx="7924800" cy="3538220"/>
          </a:xfrm>
          <a:prstGeom prst="rect">
            <a:avLst/>
          </a:prstGeom>
          <a:noFill/>
        </p:spPr>
        <p:txBody>
          <a:bodyPr wrap="square">
            <a:spAutoFit/>
          </a:bodyPr>
          <a:lstStyle/>
          <a:p>
            <a:pPr marL="514350" indent="-514350">
              <a:buFont typeface="Arial" panose="020B0604020202020204" pitchFamily="34" charset="0"/>
              <a:buChar char="•"/>
            </a:pPr>
            <a:r>
              <a:rPr lang="en-US" sz="3200" b="1" smtClean="0"/>
              <a:t>First law of thermodynamics</a:t>
            </a:r>
            <a:r>
              <a:rPr lang="en-US" sz="3200" smtClean="0"/>
              <a:t>, that states that energy can neither be created nor destroyed, it can only change from one form to another.</a:t>
            </a:r>
          </a:p>
          <a:p>
            <a:pPr marL="514350" indent="-514350">
              <a:buFont typeface="Arial" panose="020B0604020202020204" pitchFamily="34" charset="0"/>
              <a:buChar char="•"/>
            </a:pPr>
            <a:r>
              <a:rPr lang="en-US" sz="3200" b="1" smtClean="0"/>
              <a:t>Second law of thermodynamics</a:t>
            </a:r>
            <a:r>
              <a:rPr lang="en-US" sz="3200" smtClean="0"/>
              <a:t>, that states that as energy is transferred more and more of it is wasted.</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6</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Energy Flow</a:t>
            </a:r>
            <a:r>
              <a:rPr lang="en-IN" altLang="en-US" sz="3600" b="1" dirty="0" smtClean="0">
                <a:solidFill>
                  <a:schemeClr val="accent2"/>
                </a:solidFill>
                <a:latin typeface="Times New Roman" panose="02020603050405020304" pitchFamily="18" charset="0"/>
                <a:cs typeface="Times New Roman" panose="02020603050405020304" pitchFamily="18" charset="0"/>
              </a:rPr>
              <a:t> in Ecosystem</a:t>
            </a:r>
          </a:p>
        </p:txBody>
      </p:sp>
      <p:sp>
        <p:nvSpPr>
          <p:cNvPr id="2" name="TextBox 1"/>
          <p:cNvSpPr txBox="1"/>
          <p:nvPr/>
        </p:nvSpPr>
        <p:spPr>
          <a:xfrm>
            <a:off x="609600" y="1600200"/>
            <a:ext cx="7924800" cy="4030980"/>
          </a:xfrm>
          <a:prstGeom prst="rect">
            <a:avLst/>
          </a:prstGeom>
          <a:noFill/>
        </p:spPr>
        <p:txBody>
          <a:bodyPr wrap="square">
            <a:spAutoFit/>
          </a:bodyPr>
          <a:lstStyle/>
          <a:p>
            <a:pPr marL="514350" indent="-514350">
              <a:buFont typeface="Arial" panose="020B0604020202020204" pitchFamily="34" charset="0"/>
              <a:buChar char="•"/>
            </a:pPr>
            <a:r>
              <a:rPr lang="en-US" sz="3200" smtClean="0"/>
              <a:t>The energy flow in the ecosystem is one of the major factors that support the survival of such a great number of organisms. </a:t>
            </a:r>
          </a:p>
          <a:p>
            <a:pPr marL="514350" indent="-514350">
              <a:buFont typeface="Arial" panose="020B0604020202020204" pitchFamily="34" charset="0"/>
              <a:buChar char="•"/>
            </a:pPr>
            <a:r>
              <a:rPr lang="en-US" sz="3200" smtClean="0"/>
              <a:t>For almost all organisms on earth, the primary source of energy is solar energy. </a:t>
            </a:r>
          </a:p>
          <a:p>
            <a:pPr marL="514350" indent="-514350">
              <a:buFont typeface="Arial" panose="020B0604020202020204" pitchFamily="34" charset="0"/>
              <a:buChar char="•"/>
            </a:pPr>
            <a:r>
              <a:rPr lang="en-US" sz="3200" smtClean="0"/>
              <a:t>It is amusing to find that we receive less than 50 per cent of the sun’s effective radiation on earth.</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7</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Energy Flow</a:t>
            </a:r>
            <a:r>
              <a:rPr lang="en-IN" altLang="en-US" sz="3600" b="1" dirty="0" smtClean="0">
                <a:solidFill>
                  <a:schemeClr val="accent2"/>
                </a:solidFill>
                <a:latin typeface="Times New Roman" panose="02020603050405020304" pitchFamily="18" charset="0"/>
                <a:cs typeface="Times New Roman" panose="02020603050405020304" pitchFamily="18" charset="0"/>
              </a:rPr>
              <a:t> in Ecosystem</a:t>
            </a:r>
          </a:p>
        </p:txBody>
      </p:sp>
      <p:sp>
        <p:nvSpPr>
          <p:cNvPr id="2" name="TextBox 1"/>
          <p:cNvSpPr txBox="1"/>
          <p:nvPr/>
        </p:nvSpPr>
        <p:spPr>
          <a:xfrm>
            <a:off x="609600" y="1600200"/>
            <a:ext cx="7924800" cy="4523105"/>
          </a:xfrm>
          <a:prstGeom prst="rect">
            <a:avLst/>
          </a:prstGeom>
          <a:noFill/>
        </p:spPr>
        <p:txBody>
          <a:bodyPr wrap="square">
            <a:spAutoFit/>
          </a:bodyPr>
          <a:lstStyle/>
          <a:p>
            <a:pPr marL="514350" indent="-514350">
              <a:buFont typeface="Arial" panose="020B0604020202020204" pitchFamily="34" charset="0"/>
              <a:buChar char="•"/>
            </a:pPr>
            <a:r>
              <a:rPr lang="en-US" sz="3200" smtClean="0"/>
              <a:t>When we say effective radiation, we mean the radiation, which can be used by plants to carry out photosynthesis.</a:t>
            </a:r>
          </a:p>
          <a:p>
            <a:pPr marL="514350" indent="-514350">
              <a:buFont typeface="Arial" panose="020B0604020202020204" pitchFamily="34" charset="0"/>
              <a:buChar char="•"/>
            </a:pPr>
            <a:r>
              <a:rPr lang="en-US" sz="3200" smtClean="0"/>
              <a:t>Most of the sun’s radiation that falls on the earth is usually reflected back into space by the earth’s atmosphere. </a:t>
            </a:r>
          </a:p>
          <a:p>
            <a:pPr marL="514350" indent="-514350">
              <a:buFont typeface="Arial" panose="020B0604020202020204" pitchFamily="34" charset="0"/>
              <a:buChar char="•"/>
            </a:pPr>
            <a:r>
              <a:rPr lang="en-US" sz="3200" smtClean="0"/>
              <a:t>This effective radiation is termed as the Photosynthetically Active Radiation (PAR).</a:t>
            </a:r>
          </a:p>
          <a:p>
            <a:pPr marL="514350" indent="-514350">
              <a:buFont typeface="Arial" panose="020B0604020202020204" pitchFamily="34" charset="0"/>
              <a:buChar char="•"/>
            </a:pPr>
            <a:endParaRPr lang="en-US" sz="3200" smtClean="0"/>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8</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0" y="725269"/>
            <a:ext cx="87630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US" altLang="en-US" sz="3600" b="1" dirty="0" smtClean="0">
                <a:solidFill>
                  <a:schemeClr val="accent2"/>
                </a:solidFill>
                <a:latin typeface="Times New Roman" panose="02020603050405020304" pitchFamily="18" charset="0"/>
                <a:cs typeface="Times New Roman" panose="02020603050405020304" pitchFamily="18" charset="0"/>
              </a:rPr>
              <a:t>Energy Flow</a:t>
            </a:r>
            <a:r>
              <a:rPr lang="en-IN" altLang="en-US" sz="3600" b="1" dirty="0" smtClean="0">
                <a:solidFill>
                  <a:schemeClr val="accent2"/>
                </a:solidFill>
                <a:latin typeface="Times New Roman" panose="02020603050405020304" pitchFamily="18" charset="0"/>
                <a:cs typeface="Times New Roman" panose="02020603050405020304" pitchFamily="18" charset="0"/>
              </a:rPr>
              <a:t> in Ecosystem</a:t>
            </a:r>
          </a:p>
        </p:txBody>
      </p:sp>
      <p:sp>
        <p:nvSpPr>
          <p:cNvPr id="2" name="TextBox 1"/>
          <p:cNvSpPr txBox="1"/>
          <p:nvPr/>
        </p:nvSpPr>
        <p:spPr>
          <a:xfrm>
            <a:off x="381000" y="1677670"/>
            <a:ext cx="8270240" cy="4246245"/>
          </a:xfrm>
          <a:prstGeom prst="rect">
            <a:avLst/>
          </a:prstGeom>
          <a:noFill/>
        </p:spPr>
        <p:txBody>
          <a:bodyPr wrap="square">
            <a:spAutoFit/>
          </a:bodyPr>
          <a:lstStyle/>
          <a:p>
            <a:pPr marL="514350" indent="-514350">
              <a:buFont typeface="Arial" panose="020B0604020202020204" pitchFamily="34" charset="0"/>
              <a:buChar char="•"/>
            </a:pPr>
            <a:r>
              <a:rPr lang="en-US" sz="3000" smtClean="0"/>
              <a:t>Overall, we receive about 40 to 50 percent of the energy having Photosynthetically Active Radiation and only around 2-10 percent of it is used by plants for the process of photosynthesis. </a:t>
            </a:r>
          </a:p>
          <a:p>
            <a:pPr marL="514350" indent="-514350">
              <a:buFont typeface="Arial" panose="020B0604020202020204" pitchFamily="34" charset="0"/>
              <a:buChar char="•"/>
            </a:pPr>
            <a:r>
              <a:rPr lang="en-US" sz="3000" smtClean="0"/>
              <a:t>Thus, this percent of PAR supports the entire world as plants are the producers in the ecosystem and all the other organisms are either directly or indirectly dependent on them for their survival.</a:t>
            </a:r>
          </a:p>
        </p:txBody>
      </p:sp>
      <p:sp>
        <p:nvSpPr>
          <p:cNvPr id="22533" name="Slide Number Placeholder 1"/>
          <p:cNvSpPr txBox="1"/>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dirty="0" smtClean="0">
                <a:latin typeface="Times New Roman" panose="02020603050405020304"/>
                <a:cs typeface="Times New Roman" panose="02020603050405020304"/>
              </a:rPr>
              <a:t>●●●</a:t>
            </a:r>
            <a:endParaRPr lang="en-US" altLang="en-US" sz="1400" dirty="0" smtClean="0">
              <a:solidFill>
                <a:srgbClr val="0039A6"/>
              </a:solidFill>
              <a:latin typeface="Myriad Web Pro" charset="0"/>
            </a:endParaRPr>
          </a:p>
          <a:p>
            <a:pPr algn="r" eaLnBrk="1" hangingPunct="1">
              <a:spcBef>
                <a:spcPct val="0"/>
              </a:spcBef>
              <a:buFontTx/>
              <a:buNone/>
            </a:pPr>
            <a:fld id="{0EF9015A-DAF8-47A9-8291-B9B5A3191301}" type="slidenum">
              <a:rPr lang="en-US" altLang="en-US" sz="1400" smtClean="0">
                <a:solidFill>
                  <a:srgbClr val="0039A6"/>
                </a:solidFill>
                <a:latin typeface="Myriad Web Pro" charset="0"/>
              </a:rPr>
              <a:t>9</a:t>
            </a:fld>
            <a:endParaRPr lang="en-US" altLang="en-US" sz="1400" dirty="0">
              <a:solidFill>
                <a:srgbClr val="0039A6"/>
              </a:solidFill>
              <a:latin typeface="Myriad Web Pro" charset="0"/>
            </a:endParaRPr>
          </a:p>
        </p:txBody>
      </p:sp>
      <p:cxnSp>
        <p:nvCxnSpPr>
          <p:cNvPr id="5" name="Straight Connector 4"/>
          <p:cNvCxnSpPr/>
          <p:nvPr/>
        </p:nvCxnSpPr>
        <p:spPr>
          <a:xfrm>
            <a:off x="609600" y="14478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Tree>
  </p:cSld>
  <p:clrMapOvr>
    <a:masterClrMapping/>
  </p:clrMapOvr>
  <p:transition spd="slow">
    <p:comb/>
  </p:transition>
  <p:timing>
    <p:tnLst>
      <p:par>
        <p:cTn id="1" dur="indefinite" restart="never" nodeType="tmRoot"/>
      </p:par>
    </p:tnLst>
  </p:timing>
</p:sld>
</file>

<file path=ppt/theme/theme1.xml><?xml version="1.0" encoding="utf-8"?>
<a:theme xmlns:a="http://schemas.openxmlformats.org/drawingml/2006/main" name="7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ln>
      </a:spPr>
      <a:bodyPr wrap="none" rtlCol="0" anchor="ctr">
        <a:flatTx/>
      </a:bodyPr>
      <a:lstStyle>
        <a:defPPr algn="ctr">
          <a:defRPr sz="1200" b="1" dirty="0">
            <a:solidFill>
              <a:schemeClr val="bg1"/>
            </a:solidFill>
            <a:latin typeface="Tahoma" panose="020B0604030504040204"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Blue Wave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982</Words>
  <Application>Microsoft Office PowerPoint</Application>
  <PresentationFormat>On-screen Show (4:3)</PresentationFormat>
  <Paragraphs>256</Paragraphs>
  <Slides>20</Slides>
  <Notes>18</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7_SEPDPO</vt:lpstr>
      <vt:lpstr>Blue Waves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To  StudyMafia.org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NISHA PANDITA</dc:creator>
  <cp:lastModifiedBy>CRP</cp:lastModifiedBy>
  <cp:revision>904</cp:revision>
  <cp:lastPrinted>2014-09-05T11:57:00Z</cp:lastPrinted>
  <dcterms:created xsi:type="dcterms:W3CDTF">2014-04-08T13:15:00Z</dcterms:created>
  <dcterms:modified xsi:type="dcterms:W3CDTF">2022-11-30T12:21:25Z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98F4E7DF6FAB4EC98196611E6F8E03B5</vt:lpwstr>
  </property>
  <property fmtid="{D5CDD505-2E9C-101B-9397-08002B2CF9AE}" pid="3" name="KSOProductBuildVer">
    <vt:lpwstr>1033-11.2.0.11417</vt:lpwstr>
  </property>
</Properties>
</file>