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0"/>
  </p:notesMasterIdLst>
  <p:handoutMasterIdLst>
    <p:handoutMasterId r:id="rId21"/>
  </p:handoutMasterIdLst>
  <p:sldIdLst>
    <p:sldId id="425" r:id="rId3"/>
    <p:sldId id="322" r:id="rId4"/>
    <p:sldId id="324" r:id="rId5"/>
    <p:sldId id="362" r:id="rId6"/>
    <p:sldId id="361" r:id="rId7"/>
    <p:sldId id="325" r:id="rId8"/>
    <p:sldId id="418" r:id="rId9"/>
    <p:sldId id="423" r:id="rId10"/>
    <p:sldId id="397" r:id="rId11"/>
    <p:sldId id="419" r:id="rId12"/>
    <p:sldId id="420" r:id="rId13"/>
    <p:sldId id="422" r:id="rId14"/>
    <p:sldId id="398" r:id="rId15"/>
    <p:sldId id="399" r:id="rId16"/>
    <p:sldId id="421" r:id="rId17"/>
    <p:sldId id="351" r:id="rId18"/>
    <p:sldId id="424"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9.xml"/><Relationship Id="rId1" Type="http://schemas.openxmlformats.org/officeDocument/2006/relationships/slide" Target="slides/slide6.xml"/><Relationship Id="rId5" Type="http://schemas.openxmlformats.org/officeDocument/2006/relationships/slide" Target="slides/slide16.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23781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5983458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11/8/2022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11/8/2022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11/8/2022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4"/>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11/8/2022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0" y="5221069"/>
            <a:ext cx="9143999"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To: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smtClean="0">
                <a:latin typeface="Times New Roman" pitchFamily="18" charset="0"/>
                <a:cs typeface="Times New Roman" pitchFamily="18" charset="0"/>
              </a:rPr>
              <a:t>                      Studymafia.org                                                 Studymafia.org               </a:t>
            </a:r>
            <a:endParaRPr lang="en-US" sz="2000" b="1" dirty="0">
              <a:latin typeface="Times New Roman" pitchFamily="18" charset="0"/>
              <a:cs typeface="Times New Roman" pitchFamily="18" charset="0"/>
            </a:endParaRPr>
          </a:p>
        </p:txBody>
      </p:sp>
      <p:sp>
        <p:nvSpPr>
          <p:cNvPr id="8" name="Rectangle 7"/>
          <p:cNvSpPr/>
          <p:nvPr/>
        </p:nvSpPr>
        <p:spPr>
          <a:xfrm>
            <a:off x="1447800" y="2064603"/>
            <a:ext cx="6705600" cy="1569660"/>
          </a:xfrm>
          <a:prstGeom prst="rect">
            <a:avLst/>
          </a:prstGeom>
          <a:noFill/>
        </p:spPr>
        <p:txBody>
          <a:bodyPr wrap="square">
            <a:spAutoFit/>
          </a:bodyPr>
          <a:lstStyle/>
          <a:p>
            <a:pPr algn="ctr" fontAlgn="auto">
              <a:spcBef>
                <a:spcPts val="0"/>
              </a:spcBef>
              <a:spcAft>
                <a:spcPts val="0"/>
              </a:spcAft>
              <a:defRPr/>
            </a:pPr>
            <a:r>
              <a:rPr lang="en-US" altLang="en-US" sz="4800" b="1" dirty="0" smtClean="0">
                <a:solidFill>
                  <a:schemeClr val="accent1">
                    <a:lumMod val="25000"/>
                  </a:schemeClr>
                </a:solidFill>
                <a:latin typeface="Times New Roman" pitchFamily="18" charset="0"/>
                <a:cs typeface="Times New Roman" pitchFamily="18" charset="0"/>
              </a:rPr>
              <a:t>Complement </a:t>
            </a:r>
          </a:p>
          <a:p>
            <a:pPr algn="ctr" fontAlgn="auto">
              <a:spcBef>
                <a:spcPts val="0"/>
              </a:spcBef>
              <a:spcAft>
                <a:spcPts val="0"/>
              </a:spcAft>
              <a:defRPr/>
            </a:pPr>
            <a:r>
              <a:rPr lang="en-US" altLang="en-US" sz="4800" b="1" dirty="0" smtClean="0">
                <a:solidFill>
                  <a:srgbClr val="7030A0"/>
                </a:solidFill>
                <a:latin typeface="Times New Roman" pitchFamily="18" charset="0"/>
                <a:cs typeface="Times New Roman" pitchFamily="18" charset="0"/>
              </a:rPr>
              <a:t>System</a:t>
            </a:r>
          </a:p>
        </p:txBody>
      </p:sp>
    </p:spTree>
    <p:extLst>
      <p:ext uri="{BB962C8B-B14F-4D97-AF65-F5344CB8AC3E}">
        <p14:creationId xmlns:p14="http://schemas.microsoft.com/office/powerpoint/2010/main" val="260916349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Pathways</a:t>
            </a:r>
          </a:p>
        </p:txBody>
      </p:sp>
      <p:sp>
        <p:nvSpPr>
          <p:cNvPr id="2" name="TextBox 1"/>
          <p:cNvSpPr txBox="1"/>
          <p:nvPr/>
        </p:nvSpPr>
        <p:spPr>
          <a:xfrm>
            <a:off x="609600" y="1676400"/>
            <a:ext cx="7696200"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Complement activation is a cascading event like the falling of a row of dominoes. It must follow a specific order if the end result is to be achieved.</a:t>
            </a:r>
          </a:p>
          <a:p>
            <a:pPr marL="514350" indent="-514350">
              <a:buFont typeface="Arial" panose="020B0604020202020204" pitchFamily="34" charset="0"/>
              <a:buChar char="•"/>
            </a:pPr>
            <a:r>
              <a:rPr lang="en-US" sz="3200" dirty="0" smtClean="0"/>
              <a:t>The circulating proteins have been grouped into three activation pathways, based on the types of substances and proteins that initiate the activation ie Classical; Lectin; Alternative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3" name="Text Box 2"/>
          <p:cNvSpPr txBox="1"/>
          <p:nvPr/>
        </p:nvSpPr>
        <p:spPr>
          <a:xfrm>
            <a:off x="5943600" y="6324600"/>
            <a:ext cx="1000125" cy="368300"/>
          </a:xfrm>
          <a:prstGeom prst="rect">
            <a:avLst/>
          </a:prstGeom>
          <a:noFill/>
        </p:spPr>
        <p:txBody>
          <a:bodyPr wrap="square" rtlCol="0">
            <a:spAutoFit/>
          </a:bodyPr>
          <a:lstStyle/>
          <a:p>
            <a:r>
              <a:rPr lang="en-US">
                <a:latin typeface="SimSun" panose="02010600030101010101" pitchFamily="2" charset="-122"/>
                <a:ea typeface="SimSun" panose="02010600030101010101" pitchFamily="2" charset="-122"/>
              </a:rPr>
              <a:t>●●●</a:t>
            </a:r>
          </a:p>
        </p:txBody>
      </p: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Pathways</a:t>
            </a:r>
          </a:p>
        </p:txBody>
      </p:sp>
      <p:sp>
        <p:nvSpPr>
          <p:cNvPr id="2" name="TextBox 1"/>
          <p:cNvSpPr txBox="1"/>
          <p:nvPr/>
        </p:nvSpPr>
        <p:spPr>
          <a:xfrm>
            <a:off x="609600" y="1676400"/>
            <a:ext cx="7696200"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If you visualize a trident, the three tines represent the different initiation routes, while the handle represents the lytic mechanism by which this cascade ultimately destroys the threat, no matter which activation pathway started the response (all pathways converge to activate the pivotal protein of the complement system, called C3).</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3" name="Text Box 2"/>
          <p:cNvSpPr txBox="1"/>
          <p:nvPr/>
        </p:nvSpPr>
        <p:spPr>
          <a:xfrm>
            <a:off x="6096000" y="6400800"/>
            <a:ext cx="1000125" cy="368300"/>
          </a:xfrm>
          <a:prstGeom prst="rect">
            <a:avLst/>
          </a:prstGeom>
          <a:noFill/>
        </p:spPr>
        <p:txBody>
          <a:bodyPr wrap="square" rtlCol="0">
            <a:spAutoFit/>
          </a:bodyPr>
          <a:lstStyle/>
          <a:p>
            <a:r>
              <a:rPr lang="en-US">
                <a:latin typeface="SimSun" panose="02010600030101010101" pitchFamily="2" charset="-122"/>
                <a:ea typeface="SimSun" panose="02010600030101010101" pitchFamily="2" charset="-122"/>
              </a:rPr>
              <a:t>●●●</a:t>
            </a:r>
          </a:p>
        </p:txBody>
      </p: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12</a:t>
            </a:fld>
            <a:endParaRPr kumimoji="0" lang="en-US" sz="1000" b="0">
              <a:solidFill>
                <a:schemeClr val="tx1"/>
              </a:solidFill>
            </a:endParaRPr>
          </a:p>
        </p:txBody>
      </p:sp>
      <p:pic>
        <p:nvPicPr>
          <p:cNvPr id="4" name="Content Placeholder 3" descr="2"/>
          <p:cNvPicPr>
            <a:picLocks noGrp="1" noChangeAspect="1"/>
          </p:cNvPicPr>
          <p:nvPr>
            <p:ph idx="1"/>
          </p:nvPr>
        </p:nvPicPr>
        <p:blipFill>
          <a:blip r:embed="rId2"/>
          <a:stretch>
            <a:fillRect/>
          </a:stretch>
        </p:blipFill>
        <p:spPr>
          <a:xfrm>
            <a:off x="1752600" y="1736725"/>
            <a:ext cx="6064250" cy="4190365"/>
          </a:xfrm>
          <a:prstGeom prst="rect">
            <a:avLst/>
          </a:prstGeom>
        </p:spPr>
      </p:pic>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Complement Regulation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The complement system has the potential to be extremely damaging to host tissues; hence regulatory mechanisms are required to restrict the complement pathway.</a:t>
            </a:r>
          </a:p>
          <a:p>
            <a:pPr marL="514350" indent="-514350">
              <a:buFont typeface="Arial" panose="020B0604020202020204" pitchFamily="34" charset="0"/>
              <a:buChar char="•"/>
            </a:pPr>
            <a:r>
              <a:rPr lang="en-US" sz="3200" smtClean="0"/>
              <a:t>Various plasma and cell membrane proteins regulate complement activation by inhibiting different steps in the cascade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Disease</a:t>
            </a:r>
            <a:r>
              <a:rPr lang="en-IN" altLang="en-US" sz="3600" b="1" dirty="0" smtClean="0">
                <a:solidFill>
                  <a:schemeClr val="accent2"/>
                </a:solidFill>
                <a:latin typeface="Times New Roman" panose="02020603050405020304" pitchFamily="18" charset="0"/>
                <a:cs typeface="Times New Roman" panose="02020603050405020304" pitchFamily="18" charset="0"/>
              </a:rPr>
              <a:t>s</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The complement system is diffusely active within the body, and deficiencies or dysregulation results in immune system deficiencies, autoimmune disorders, or bleeding disorders</a:t>
            </a:r>
            <a:r>
              <a:rPr lang="en-IN" altLang="en-US" sz="3200" dirty="0" smtClean="0"/>
              <a:t>.</a:t>
            </a:r>
            <a:endParaRPr lang="en-US" sz="3200" dirty="0" smtClean="0"/>
          </a:p>
          <a:p>
            <a:pPr marL="514350" indent="-514350">
              <a:buFont typeface="Arial" panose="020B0604020202020204" pitchFamily="34" charset="0"/>
              <a:buChar char="•"/>
            </a:pPr>
            <a:r>
              <a:rPr lang="en-US" sz="3200" dirty="0" smtClean="0"/>
              <a:t>The complement system plays a critical role in inflammation and defence against some bacterial infections.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15</a:t>
            </a:fld>
            <a:endParaRPr kumimoji="0" lang="en-US" sz="1000" b="0">
              <a:solidFill>
                <a:schemeClr val="tx1"/>
              </a:solidFill>
            </a:endParaRPr>
          </a:p>
        </p:txBody>
      </p:sp>
      <p:pic>
        <p:nvPicPr>
          <p:cNvPr id="4" name="Content Placeholder 3" descr="1"/>
          <p:cNvPicPr>
            <a:picLocks noGrp="1" noChangeAspect="1"/>
          </p:cNvPicPr>
          <p:nvPr>
            <p:ph idx="1"/>
          </p:nvPr>
        </p:nvPicPr>
        <p:blipFill>
          <a:blip r:embed="rId2"/>
          <a:stretch>
            <a:fillRect/>
          </a:stretch>
        </p:blipFill>
        <p:spPr>
          <a:xfrm>
            <a:off x="1828800" y="1050925"/>
            <a:ext cx="5917565" cy="4756785"/>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complement system is made up of a large number of distinct plasma proteins that react with one another to opsonize pathogens and induce a series of inflammatory responses that help to fight infection. </a:t>
            </a:r>
          </a:p>
          <a:p>
            <a:pPr marL="514350" indent="-514350">
              <a:buFont typeface="Wingdings" panose="05000000000000000000" pitchFamily="2" charset="2"/>
              <a:buChar char="ü"/>
            </a:pPr>
            <a:r>
              <a:rPr lang="en-US" sz="2800" dirty="0" smtClean="0"/>
              <a:t>A number of complement proteins are proteases that are themselves activated by proteolytic cleavage.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59617403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524635" y="4572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altLang="en-US" sz="2600" dirty="0" smtClean="0">
                <a:solidFill>
                  <a:schemeClr val="tx1"/>
                </a:solidFill>
                <a:latin typeface="Times New Roman" panose="02020603050405020304" pitchFamily="18" charset="0"/>
                <a:cs typeface="Times New Roman" panose="02020603050405020304" pitchFamily="18" charset="0"/>
                <a:sym typeface="+mn-ea"/>
              </a:rPr>
              <a:t>Main functions of the Complement System</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Pathways</a:t>
            </a:r>
          </a:p>
          <a:p>
            <a:pPr lvl="1" eaLnBrk="1" hangingPunct="1">
              <a:buClr>
                <a:srgbClr val="0039A6"/>
              </a:buClr>
            </a:pPr>
            <a:r>
              <a:rPr altLang="en-US" sz="2600" dirty="0" smtClean="0">
                <a:solidFill>
                  <a:schemeClr val="tx1"/>
                </a:solidFill>
                <a:latin typeface="Times New Roman" panose="02020603050405020304" pitchFamily="18" charset="0"/>
                <a:cs typeface="Times New Roman" panose="02020603050405020304" pitchFamily="18" charset="0"/>
                <a:sym typeface="+mn-ea"/>
              </a:rPr>
              <a:t>Complement Regulation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Diseases</a:t>
            </a:r>
            <a:endParaRPr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The complement system helps or “complements” the ability of antibodies and phagocytic cells to clear pathogens from an organism. It is part of the innate immune system.</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maxresdefault"/>
          <p:cNvPicPr>
            <a:picLocks noGrp="1" noChangeAspect="1"/>
          </p:cNvPicPr>
          <p:nvPr>
            <p:ph idx="1"/>
          </p:nvPr>
        </p:nvPicPr>
        <p:blipFill>
          <a:blip r:embed="rId3"/>
          <a:stretch>
            <a:fillRect/>
          </a:stretch>
        </p:blipFill>
        <p:spPr>
          <a:xfrm>
            <a:off x="2372995" y="3733800"/>
            <a:ext cx="4515485" cy="254063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complement system consists of a number of small proteins found in the blood, made by the liver. Normally they circulate as inactive precursors. When stimulated by a trigger, proteases split these small proteins to release active cytokines. This starts a series (a cascade) of further cleavages which release more cytokines. </a:t>
            </a:r>
          </a:p>
          <a:p>
            <a:r>
              <a:rPr lang="en-US" sz="2800" dirty="0" smtClean="0"/>
              <a:t>This amplifies the response. So, if the original stimulus was an invading bacterium, the cytokines disrupt the phospholipid bilayer cell membrane of the target, which kills it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Content Placeholder 1" descr="Complement_pathway.svg"/>
          <p:cNvPicPr>
            <a:picLocks noGrp="1" noChangeAspect="1"/>
          </p:cNvPicPr>
          <p:nvPr>
            <p:ph idx="1"/>
          </p:nvPr>
        </p:nvPicPr>
        <p:blipFill>
          <a:blip r:embed="rId3"/>
          <a:stretch>
            <a:fillRect/>
          </a:stretch>
        </p:blipFill>
        <p:spPr>
          <a:xfrm>
            <a:off x="1066800" y="426720"/>
            <a:ext cx="7143115" cy="600075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4901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Main functions of the </a:t>
            </a:r>
          </a:p>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Complement System</a:t>
            </a:r>
          </a:p>
        </p:txBody>
      </p:sp>
      <p:sp>
        <p:nvSpPr>
          <p:cNvPr id="2" name="TextBox 1"/>
          <p:cNvSpPr txBox="1"/>
          <p:nvPr/>
        </p:nvSpPr>
        <p:spPr>
          <a:xfrm>
            <a:off x="609600" y="16002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Opsonization: Increases phagocytosis by opsonins (C4b and C3b) binding to foreign organisms Image 2: Phagocytosis</a:t>
            </a:r>
            <a:r>
              <a:rPr lang="en-IN" altLang="en-US" sz="3200" smtClean="0"/>
              <a:t>.</a:t>
            </a:r>
          </a:p>
          <a:p>
            <a:pPr marL="0" indent="0">
              <a:buFont typeface="Arial" panose="020B0604020202020204" pitchFamily="34" charset="0"/>
              <a:buNone/>
            </a:pPr>
            <a:endParaRPr lang="en-US" sz="3200" smtClean="0"/>
          </a:p>
          <a:p>
            <a:pPr marL="514350" indent="-514350">
              <a:buFont typeface="Arial" panose="020B0604020202020204" pitchFamily="34" charset="0"/>
              <a:buChar char="•"/>
            </a:pPr>
            <a:r>
              <a:rPr lang="en-US" sz="3200" smtClean="0"/>
              <a:t>Chemotaxis: Attracts macrophages and neutrophils via inflammation by inflammatory mediators; C5a, and to a lesser extent C3a and C4a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3" name="Text Box 2"/>
          <p:cNvSpPr txBox="1"/>
          <p:nvPr/>
        </p:nvSpPr>
        <p:spPr>
          <a:xfrm>
            <a:off x="7320915" y="5551805"/>
            <a:ext cx="1000125" cy="368300"/>
          </a:xfrm>
          <a:prstGeom prst="rect">
            <a:avLst/>
          </a:prstGeom>
          <a:noFill/>
        </p:spPr>
        <p:txBody>
          <a:bodyPr wrap="square" rtlCol="0">
            <a:spAutoFit/>
          </a:bodyPr>
          <a:lstStyle/>
          <a:p>
            <a:r>
              <a:rPr lang="en-US">
                <a:latin typeface="SimSun" panose="02010600030101010101" pitchFamily="2" charset="-122"/>
                <a:ea typeface="SimSun" panose="02010600030101010101" pitchFamily="2" charset="-122"/>
              </a:rPr>
              <a:t>●●●</a:t>
            </a:r>
          </a:p>
        </p:txBody>
      </p: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152400"/>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Main functions of the </a:t>
            </a:r>
          </a:p>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Complement System</a:t>
            </a:r>
          </a:p>
        </p:txBody>
      </p:sp>
      <p:sp>
        <p:nvSpPr>
          <p:cNvPr id="2" name="TextBox 1"/>
          <p:cNvSpPr txBox="1"/>
          <p:nvPr/>
        </p:nvSpPr>
        <p:spPr>
          <a:xfrm>
            <a:off x="609600" y="1600200"/>
            <a:ext cx="7924800" cy="3415030"/>
          </a:xfrm>
          <a:prstGeom prst="rect">
            <a:avLst/>
          </a:prstGeom>
          <a:noFill/>
        </p:spPr>
        <p:txBody>
          <a:bodyPr wrap="square">
            <a:spAutoFit/>
          </a:bodyPr>
          <a:lstStyle/>
          <a:p>
            <a:pPr marL="514350" indent="-514350">
              <a:buFont typeface="Arial" panose="020B0604020202020204" pitchFamily="34" charset="0"/>
              <a:buChar char="•"/>
            </a:pPr>
            <a:r>
              <a:rPr sz="3600" smtClean="0"/>
              <a:t>Cell lysis: Ruptures membranes due to formation of a membrane attack complex (MAC)</a:t>
            </a:r>
            <a:r>
              <a:rPr lang="en-IN" sz="3600" smtClean="0"/>
              <a:t>.</a:t>
            </a:r>
          </a:p>
          <a:p>
            <a:pPr marL="514350" indent="-514350">
              <a:buFont typeface="Arial" panose="020B0604020202020204" pitchFamily="34" charset="0"/>
              <a:buChar char="•"/>
            </a:pPr>
            <a:endParaRPr sz="3600" smtClean="0"/>
          </a:p>
          <a:p>
            <a:pPr marL="514350" indent="-514350">
              <a:buFont typeface="Arial" panose="020B0604020202020204" pitchFamily="34" charset="0"/>
              <a:buChar char="•"/>
            </a:pPr>
            <a:r>
              <a:rPr sz="3600" smtClean="0"/>
              <a:t>Agglutination: Causes clustering and binding of pathogens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3" name="Text Box 2"/>
          <p:cNvSpPr txBox="1"/>
          <p:nvPr/>
        </p:nvSpPr>
        <p:spPr>
          <a:xfrm>
            <a:off x="7320915" y="5551805"/>
            <a:ext cx="1000125" cy="368300"/>
          </a:xfrm>
          <a:prstGeom prst="rect">
            <a:avLst/>
          </a:prstGeom>
          <a:noFill/>
        </p:spPr>
        <p:txBody>
          <a:bodyPr wrap="square" rtlCol="0">
            <a:spAutoFit/>
          </a:bodyPr>
          <a:lstStyle/>
          <a:p>
            <a:r>
              <a:rPr lang="en-US">
                <a:latin typeface="SimSun" panose="02010600030101010101" pitchFamily="2" charset="-122"/>
                <a:ea typeface="SimSun" panose="02010600030101010101" pitchFamily="2" charset="-122"/>
              </a:rPr>
              <a:t>●●●</a:t>
            </a: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D5BBC35B-A44B-4119-B8DA-DE9E3DFADA20}" type="slidenum">
              <a:rPr kumimoji="0" lang="en-US" smtClean="0"/>
              <a:t>8</a:t>
            </a:fld>
            <a:endParaRPr kumimoji="0" lang="en-US" sz="1000" b="0">
              <a:solidFill>
                <a:schemeClr val="tx1"/>
              </a:solidFill>
            </a:endParaRPr>
          </a:p>
        </p:txBody>
      </p:sp>
      <p:pic>
        <p:nvPicPr>
          <p:cNvPr id="4" name="Content Placeholder 3" descr="3"/>
          <p:cNvPicPr>
            <a:picLocks noGrp="1" noChangeAspect="1"/>
          </p:cNvPicPr>
          <p:nvPr>
            <p:ph idx="1"/>
          </p:nvPr>
        </p:nvPicPr>
        <p:blipFill>
          <a:blip r:embed="rId2"/>
          <a:stretch>
            <a:fillRect/>
          </a:stretch>
        </p:blipFill>
        <p:spPr>
          <a:xfrm>
            <a:off x="1447800" y="1752600"/>
            <a:ext cx="6174105" cy="4210685"/>
          </a:xfrm>
          <a:prstGeom prst="rect">
            <a:avLst/>
          </a:prstGeom>
        </p:spPr>
      </p:pic>
    </p:spTree>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Pathways</a:t>
            </a:r>
          </a:p>
        </p:txBody>
      </p:sp>
      <p:sp>
        <p:nvSpPr>
          <p:cNvPr id="2" name="TextBox 1"/>
          <p:cNvSpPr txBox="1"/>
          <p:nvPr/>
        </p:nvSpPr>
        <p:spPr>
          <a:xfrm>
            <a:off x="609600" y="1676400"/>
            <a:ext cx="76962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Image: </a:t>
            </a:r>
          </a:p>
          <a:p>
            <a:pPr marL="0" indent="0">
              <a:buFont typeface="Arial" panose="020B0604020202020204" pitchFamily="34" charset="0"/>
              <a:buNone/>
            </a:pPr>
            <a:r>
              <a:rPr lang="en-US" sz="3200" dirty="0" smtClean="0"/>
              <a:t>A schematic representation of activation of 3 intrinsic pathways (classical, alternative, and mannose-binding lectin) to activate the complement cascade ie key-players C3 and C5 triggering the terminal pathway to constitute the Terminal Complement Complex (also known as MAC).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3" name="Text Box 2"/>
          <p:cNvSpPr txBox="1"/>
          <p:nvPr/>
        </p:nvSpPr>
        <p:spPr>
          <a:xfrm>
            <a:off x="7320915" y="5551805"/>
            <a:ext cx="1000125" cy="368300"/>
          </a:xfrm>
          <a:prstGeom prst="rect">
            <a:avLst/>
          </a:prstGeom>
          <a:noFill/>
        </p:spPr>
        <p:txBody>
          <a:bodyPr wrap="square" rtlCol="0">
            <a:spAutoFit/>
          </a:bodyPr>
          <a:lstStyle/>
          <a:p>
            <a:r>
              <a:rPr lang="en-US">
                <a:latin typeface="SimSun" panose="02010600030101010101" pitchFamily="2" charset="-122"/>
                <a:ea typeface="SimSun" panose="02010600030101010101" pitchFamily="2" charset="-122"/>
              </a:rPr>
              <a:t>●●●</a:t>
            </a:r>
          </a:p>
        </p:txBody>
      </p: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605</Words>
  <Application>Microsoft Office PowerPoint</Application>
  <PresentationFormat>On-screen Show (4:3)</PresentationFormat>
  <Paragraphs>188</Paragraphs>
  <Slides>17</Slides>
  <Notes>13</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901</cp:revision>
  <cp:lastPrinted>2014-09-05T11:57:00Z</cp:lastPrinted>
  <dcterms:created xsi:type="dcterms:W3CDTF">2014-04-08T13:15:00Z</dcterms:created>
  <dcterms:modified xsi:type="dcterms:W3CDTF">2022-11-08T04:21:34Z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3B0C532C0F6445F3A11B84950F61E4D5</vt:lpwstr>
  </property>
  <property fmtid="{D5CDD505-2E9C-101B-9397-08002B2CF9AE}" pid="3" name="KSOProductBuildVer">
    <vt:lpwstr>1033-11.2.0.11341</vt:lpwstr>
  </property>
</Properties>
</file>