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6"/>
  </p:notesMasterIdLst>
  <p:handoutMasterIdLst>
    <p:handoutMasterId r:id="rId27"/>
  </p:handoutMasterIdLst>
  <p:sldIdLst>
    <p:sldId id="431" r:id="rId3"/>
    <p:sldId id="322" r:id="rId4"/>
    <p:sldId id="324" r:id="rId5"/>
    <p:sldId id="362" r:id="rId6"/>
    <p:sldId id="418" r:id="rId7"/>
    <p:sldId id="361" r:id="rId8"/>
    <p:sldId id="325" r:id="rId9"/>
    <p:sldId id="397" r:id="rId10"/>
    <p:sldId id="419" r:id="rId11"/>
    <p:sldId id="398" r:id="rId12"/>
    <p:sldId id="420" r:id="rId13"/>
    <p:sldId id="421" r:id="rId14"/>
    <p:sldId id="422" r:id="rId15"/>
    <p:sldId id="423" r:id="rId16"/>
    <p:sldId id="424" r:id="rId17"/>
    <p:sldId id="425" r:id="rId18"/>
    <p:sldId id="426" r:id="rId19"/>
    <p:sldId id="427" r:id="rId20"/>
    <p:sldId id="428" r:id="rId21"/>
    <p:sldId id="429" r:id="rId22"/>
    <p:sldId id="430" r:id="rId23"/>
    <p:sldId id="351" r:id="rId24"/>
    <p:sldId id="432"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7.xml"/><Relationship Id="rId4"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4145992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149493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34" Type="http://schemas.openxmlformats.org/officeDocument/2006/relationships/image" Target="../media/image2.jpeg"/><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33" Type="http://schemas.openxmlformats.org/officeDocument/2006/relationships/theme" Target="../theme/theme2.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32" Type="http://schemas.openxmlformats.org/officeDocument/2006/relationships/slideLayout" Target="../slideLayouts/slideLayout74.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slideLayout" Target="../slideLayouts/slideLayout73.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3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 id="2147483721" r:id="rId30"/>
    <p:sldLayoutId id="2147483722" r:id="rId31"/>
    <p:sldLayoutId id="2147483723" r:id="rId3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sz="2000" b="1" dirty="0" smtClean="0">
                <a:solidFill>
                  <a:schemeClr val="tx1">
                    <a:lumMod val="75000"/>
                    <a:lumOff val="25000"/>
                  </a:schemeClr>
                </a:solidFill>
                <a:latin typeface="+mn-lt"/>
                <a:cs typeface="Times New Roman" pitchFamily="18" charset="0"/>
              </a:rPr>
              <a:t>           Submitted </a:t>
            </a:r>
            <a:r>
              <a:rPr lang="en-US" sz="2000" b="1" dirty="0">
                <a:solidFill>
                  <a:schemeClr val="tx1">
                    <a:lumMod val="75000"/>
                    <a:lumOff val="25000"/>
                  </a:schemeClr>
                </a:solidFill>
                <a:latin typeface="+mn-lt"/>
                <a:cs typeface="Times New Roman" pitchFamily="18" charset="0"/>
              </a:rPr>
              <a:t>To:	 </a:t>
            </a:r>
            <a:r>
              <a:rPr lang="en-US" sz="2000" b="1" dirty="0" smtClean="0">
                <a:solidFill>
                  <a:schemeClr val="tx1">
                    <a:lumMod val="75000"/>
                    <a:lumOff val="25000"/>
                  </a:schemeClr>
                </a:solidFill>
                <a:latin typeface="+mn-lt"/>
                <a:cs typeface="Times New Roman" pitchFamily="18" charset="0"/>
              </a:rPr>
              <a:t>             </a:t>
            </a:r>
            <a:r>
              <a:rPr lang="en-US" sz="2000" b="1" dirty="0">
                <a:solidFill>
                  <a:schemeClr val="tx1">
                    <a:lumMod val="75000"/>
                    <a:lumOff val="25000"/>
                  </a:schemeClr>
                </a:solidFill>
                <a:latin typeface="+mn-lt"/>
                <a:cs typeface="Times New Roman" pitchFamily="18" charset="0"/>
              </a:rPr>
              <a:t> </a:t>
            </a:r>
            <a:r>
              <a:rPr lang="en-US" sz="2000" b="1" dirty="0" smtClean="0">
                <a:solidFill>
                  <a:schemeClr val="tx1">
                    <a:lumMod val="75000"/>
                    <a:lumOff val="25000"/>
                  </a:schemeClr>
                </a:solidFill>
                <a:latin typeface="+mn-lt"/>
                <a:cs typeface="Times New Roman" pitchFamily="18" charset="0"/>
              </a:rPr>
              <a:t>                    Submitted </a:t>
            </a:r>
            <a:r>
              <a:rPr lang="en-US" sz="2000" b="1" dirty="0">
                <a:solidFill>
                  <a:schemeClr val="tx1">
                    <a:lumMod val="75000"/>
                    <a:lumOff val="25000"/>
                  </a:schemeClr>
                </a:solidFill>
                <a:latin typeface="+mn-lt"/>
                <a:cs typeface="Times New Roman" pitchFamily="18" charset="0"/>
              </a:rPr>
              <a:t>By:</a:t>
            </a:r>
          </a:p>
          <a:p>
            <a:pPr eaLnBrk="0" hangingPunct="0"/>
            <a:r>
              <a:rPr lang="en-US" sz="2000" b="1" dirty="0" smtClean="0">
                <a:solidFill>
                  <a:schemeClr val="tx1">
                    <a:lumMod val="75000"/>
                    <a:lumOff val="25000"/>
                  </a:schemeClr>
                </a:solidFill>
                <a:latin typeface="+mn-lt"/>
                <a:cs typeface="Times New Roman" pitchFamily="18" charset="0"/>
              </a:rPr>
              <a:t>                       Studymafia.org                                      Studymafia.org               </a:t>
            </a:r>
            <a:endParaRPr lang="en-US" sz="2000" b="1" dirty="0">
              <a:solidFill>
                <a:schemeClr val="tx1">
                  <a:lumMod val="75000"/>
                  <a:lumOff val="25000"/>
                </a:schemeClr>
              </a:solidFill>
              <a:latin typeface="+mn-lt"/>
              <a:cs typeface="Times New Roman" pitchFamily="18" charset="0"/>
            </a:endParaRPr>
          </a:p>
        </p:txBody>
      </p:sp>
      <p:sp>
        <p:nvSpPr>
          <p:cNvPr id="8" name="Rectangle 7"/>
          <p:cNvSpPr/>
          <p:nvPr/>
        </p:nvSpPr>
        <p:spPr>
          <a:xfrm>
            <a:off x="2438400" y="1803737"/>
            <a:ext cx="5268152" cy="1015663"/>
          </a:xfrm>
          <a:prstGeom prst="rect">
            <a:avLst/>
          </a:prstGeom>
          <a:solidFill>
            <a:schemeClr val="bg1"/>
          </a:solidFill>
        </p:spPr>
        <p:txBody>
          <a:bodyPr wrap="square">
            <a:spAutoFit/>
          </a:bodyPr>
          <a:lstStyle/>
          <a:p>
            <a:pPr algn="ctr" fontAlgn="auto">
              <a:spcBef>
                <a:spcPts val="0"/>
              </a:spcBef>
              <a:spcAft>
                <a:spcPts val="0"/>
              </a:spcAft>
              <a:defRPr/>
            </a:pPr>
            <a:r>
              <a:rPr lang="en-US" altLang="en-US" sz="6000" b="1" dirty="0" smtClean="0">
                <a:latin typeface="Times New Roman" pitchFamily="18" charset="0"/>
                <a:cs typeface="Times New Roman" pitchFamily="18" charset="0"/>
              </a:rPr>
              <a:t>Cell</a:t>
            </a:r>
            <a:endParaRPr lang="en-US" sz="60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7974603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764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Plasma Membrane/Cell Membrane</a:t>
            </a:r>
          </a:p>
          <a:p>
            <a:pPr marL="514350" indent="-514350">
              <a:buFont typeface="Arial" panose="020B0604020202020204" pitchFamily="34" charset="0"/>
              <a:buChar char="•"/>
            </a:pPr>
            <a:r>
              <a:rPr lang="en-US" sz="3200" smtClean="0"/>
              <a:t>Plasma membrane is the outermost covering layer of the cell </a:t>
            </a:r>
          </a:p>
          <a:p>
            <a:pPr marL="514350" indent="-514350">
              <a:buFont typeface="Arial" panose="020B0604020202020204" pitchFamily="34" charset="0"/>
              <a:buChar char="•"/>
            </a:pPr>
            <a:r>
              <a:rPr lang="en-US" sz="3200" smtClean="0"/>
              <a:t>Plasma membrane allows certain materials to enter inside the cell and come out from the cell; therefore, it is known as selectively permeable membrane.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524000"/>
            <a:ext cx="7924800" cy="4461510"/>
          </a:xfrm>
          <a:prstGeom prst="rect">
            <a:avLst/>
          </a:prstGeom>
          <a:noFill/>
        </p:spPr>
        <p:txBody>
          <a:bodyPr wrap="square">
            <a:spAutoFit/>
          </a:bodyPr>
          <a:lstStyle/>
          <a:p>
            <a:pPr marL="0" indent="0">
              <a:buFont typeface="Arial" panose="020B0604020202020204" pitchFamily="34" charset="0"/>
              <a:buNone/>
            </a:pPr>
            <a:r>
              <a:rPr lang="en-US" sz="3200" b="1" smtClean="0"/>
              <a:t>Nucleus</a:t>
            </a:r>
          </a:p>
          <a:p>
            <a:pPr marL="457200" indent="-457200">
              <a:buFont typeface="Arial" panose="020B0604020202020204" pitchFamily="34" charset="0"/>
              <a:buChar char="•"/>
            </a:pPr>
            <a:r>
              <a:rPr lang="en-US" sz="2800" smtClean="0"/>
              <a:t>Nucleus or nuculeus is a Latin term and its meaning is kernel or seed.</a:t>
            </a:r>
          </a:p>
          <a:p>
            <a:pPr marL="457200" indent="-457200">
              <a:buFont typeface="Arial" panose="020B0604020202020204" pitchFamily="34" charset="0"/>
              <a:buChar char="•"/>
            </a:pPr>
            <a:r>
              <a:rPr lang="en-US" sz="2800" smtClean="0"/>
              <a:t>The nucleus has a double layered covering, which is known as nuclear membrane</a:t>
            </a:r>
            <a:r>
              <a:rPr lang="en-IN" altLang="en-US" sz="2800" smtClean="0"/>
              <a:t>.</a:t>
            </a:r>
            <a:endParaRPr lang="en-US" sz="2800" smtClean="0"/>
          </a:p>
          <a:p>
            <a:pPr marL="457200" indent="-457200">
              <a:buFont typeface="Arial" panose="020B0604020202020204" pitchFamily="34" charset="0"/>
              <a:buChar char="•"/>
            </a:pPr>
            <a:r>
              <a:rPr lang="en-US" sz="2800" smtClean="0"/>
              <a:t>The nuclear membrane has some pores, which allow certain materials come inside (in nucleus) and go outside (in the cytoplasm).</a:t>
            </a:r>
          </a:p>
          <a:p>
            <a:pPr marL="457200" indent="-457200">
              <a:buFont typeface="Arial" panose="020B0604020202020204" pitchFamily="34" charset="0"/>
              <a:buChar char="•"/>
            </a:pPr>
            <a:r>
              <a:rPr lang="en-US" sz="2800" smtClean="0"/>
              <a:t>The most significant feature of nucleus is – it contains chromosomes.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5240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Cell wall (Protective wall): </a:t>
            </a:r>
          </a:p>
          <a:p>
            <a:pPr marL="457200" indent="-457200">
              <a:buFont typeface="Arial" panose="020B0604020202020204" pitchFamily="34" charset="0"/>
              <a:buChar char="•"/>
            </a:pPr>
            <a:r>
              <a:rPr lang="en-US" sz="3000" smtClean="0"/>
              <a:t>Plants cells, in addition to the plasma membrane have another rigid outer covering called cell wall. </a:t>
            </a:r>
          </a:p>
          <a:p>
            <a:pPr marL="457200" indent="-457200">
              <a:buFont typeface="Arial" panose="020B0604020202020204" pitchFamily="34" charset="0"/>
              <a:buChar char="•"/>
            </a:pPr>
            <a:r>
              <a:rPr lang="en-US" sz="3000" smtClean="0"/>
              <a:t>The cell wall lies outside the plasma membrane. The plant cell wall is mainly composed of cellulose. It is a complex substance and provides structural strength to plant cells.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5240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Prokaryotic Cells: </a:t>
            </a:r>
          </a:p>
          <a:p>
            <a:pPr marL="457200" indent="-457200">
              <a:buFont typeface="Arial" panose="020B0604020202020204" pitchFamily="34" charset="0"/>
              <a:buChar char="•"/>
            </a:pPr>
            <a:r>
              <a:rPr lang="en-US" sz="3000" smtClean="0"/>
              <a:t>In some organisms like bacteria, the nuclear material is not enclosed by nuclear membrane and membrane bound cell organelle are absent. </a:t>
            </a:r>
          </a:p>
          <a:p>
            <a:pPr marL="457200" indent="-457200">
              <a:buFont typeface="Arial" panose="020B0604020202020204" pitchFamily="34" charset="0"/>
              <a:buChar char="•"/>
            </a:pPr>
            <a:r>
              <a:rPr lang="en-US" sz="3000" smtClean="0"/>
              <a:t>Such nucleus is called nucleoid and such cells are known as prokaryotic cell. Such cells have single chromosome.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5240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Eukaryotic Cells: </a:t>
            </a:r>
          </a:p>
          <a:p>
            <a:pPr marL="457200" indent="-457200">
              <a:buFont typeface="Arial" panose="020B0604020202020204" pitchFamily="34" charset="0"/>
              <a:buChar char="•"/>
            </a:pPr>
            <a:r>
              <a:rPr lang="en-US" sz="3200" smtClean="0"/>
              <a:t>Cells having well defined nucleus and having membrane bound cell organelle is termed as eukaryotic cell. </a:t>
            </a:r>
          </a:p>
          <a:p>
            <a:pPr marL="457200" indent="-457200">
              <a:buFont typeface="Arial" panose="020B0604020202020204" pitchFamily="34" charset="0"/>
              <a:buChar char="•"/>
            </a:pPr>
            <a:r>
              <a:rPr lang="en-US" sz="3200" smtClean="0"/>
              <a:t>Such cells have more than one chromosomes.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524000"/>
            <a:ext cx="8153400" cy="4399915"/>
          </a:xfrm>
          <a:prstGeom prst="rect">
            <a:avLst/>
          </a:prstGeom>
          <a:noFill/>
        </p:spPr>
        <p:txBody>
          <a:bodyPr wrap="square">
            <a:spAutoFit/>
          </a:bodyPr>
          <a:lstStyle/>
          <a:p>
            <a:pPr marL="0" indent="0">
              <a:buFont typeface="Arial" panose="020B0604020202020204" pitchFamily="34" charset="0"/>
              <a:buNone/>
            </a:pPr>
            <a:r>
              <a:rPr lang="en-US" sz="2800" b="1" smtClean="0"/>
              <a:t>Cytoplasm: </a:t>
            </a:r>
          </a:p>
          <a:p>
            <a:pPr marL="457200" indent="-457200">
              <a:buFont typeface="Arial" panose="020B0604020202020204" pitchFamily="34" charset="0"/>
              <a:buChar char="•"/>
            </a:pPr>
            <a:r>
              <a:rPr lang="en-US" sz="2800" smtClean="0"/>
              <a:t>The cytoplasm is the fluid content inside the plasma membrane. It also contains many specialised cell organelles. </a:t>
            </a:r>
          </a:p>
          <a:p>
            <a:pPr marL="457200" indent="-457200">
              <a:buFont typeface="Arial" panose="020B0604020202020204" pitchFamily="34" charset="0"/>
              <a:buNone/>
            </a:pPr>
            <a:r>
              <a:rPr lang="en-US" sz="2800" b="1" smtClean="0"/>
              <a:t>Cell Organelles: </a:t>
            </a:r>
          </a:p>
          <a:p>
            <a:pPr marL="457200" indent="-457200">
              <a:buFont typeface="Arial" panose="020B0604020202020204" pitchFamily="34" charset="0"/>
              <a:buChar char="•"/>
            </a:pPr>
            <a:r>
              <a:rPr lang="en-US" sz="2800" smtClean="0"/>
              <a:t>Every cell has a membrane around it to keep its content separate from the external environment. The different components of cell perform different function and these components are called cell organelles.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538220"/>
          </a:xfrm>
          <a:prstGeom prst="rect">
            <a:avLst/>
          </a:prstGeom>
          <a:noFill/>
        </p:spPr>
        <p:txBody>
          <a:bodyPr wrap="square">
            <a:spAutoFit/>
          </a:bodyPr>
          <a:lstStyle/>
          <a:p>
            <a:pPr marL="0" indent="0">
              <a:buFont typeface="Arial" panose="020B0604020202020204" pitchFamily="34" charset="0"/>
              <a:buNone/>
            </a:pPr>
            <a:r>
              <a:rPr lang="en-US" sz="2800" b="1" smtClean="0"/>
              <a:t>Endoplasmic Reticulum (ER) (Channels, Network for transport): </a:t>
            </a:r>
          </a:p>
          <a:p>
            <a:pPr marL="457200" indent="-457200">
              <a:buFont typeface="Arial" panose="020B0604020202020204" pitchFamily="34" charset="0"/>
              <a:buChar char="•"/>
            </a:pPr>
            <a:r>
              <a:rPr lang="en-US" sz="2800" smtClean="0"/>
              <a:t>The ER is a large network of membrane-bound tubes and sheets. It looks like long tubules or round or oblong bags.</a:t>
            </a:r>
          </a:p>
          <a:p>
            <a:pPr marL="457200" indent="-457200">
              <a:buFont typeface="Arial" panose="020B0604020202020204" pitchFamily="34" charset="0"/>
              <a:buChar char="•"/>
            </a:pPr>
            <a:r>
              <a:rPr lang="en-US" sz="2800" smtClean="0"/>
              <a:t>There are two types of ER-Rough endoplasmic reticulum [RER] and smooth endoplasmic reticulum [SER].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538220"/>
          </a:xfrm>
          <a:prstGeom prst="rect">
            <a:avLst/>
          </a:prstGeom>
          <a:noFill/>
        </p:spPr>
        <p:txBody>
          <a:bodyPr wrap="square">
            <a:spAutoFit/>
          </a:bodyPr>
          <a:lstStyle/>
          <a:p>
            <a:pPr marL="0" indent="0">
              <a:buFont typeface="Arial" panose="020B0604020202020204" pitchFamily="34" charset="0"/>
              <a:buNone/>
            </a:pPr>
            <a:r>
              <a:rPr lang="en-US" sz="2800" b="1" smtClean="0"/>
              <a:t>Golgi Apparatus (Packaging): </a:t>
            </a:r>
          </a:p>
          <a:p>
            <a:pPr marL="457200" indent="-457200">
              <a:buFont typeface="Arial" panose="020B0604020202020204" pitchFamily="34" charset="0"/>
              <a:buChar char="•"/>
            </a:pPr>
            <a:r>
              <a:rPr lang="en-US" sz="2800" smtClean="0"/>
              <a:t>The golgi apparatus, first described by Camillo Golgi, consists of a system of membrane-bound vesicles arranged approximately, parallel to each other in stacks called cisterns.</a:t>
            </a:r>
          </a:p>
          <a:p>
            <a:pPr marL="457200" indent="-457200">
              <a:buFont typeface="Arial" panose="020B0604020202020204" pitchFamily="34" charset="0"/>
              <a:buChar char="•"/>
            </a:pPr>
            <a:r>
              <a:rPr lang="en-US" sz="2800" smtClean="0"/>
              <a:t> The material synthesised near the ER is packaged and dispatched to various targets inside and outside the cell through the Golgi apparatus.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538220"/>
          </a:xfrm>
          <a:prstGeom prst="rect">
            <a:avLst/>
          </a:prstGeom>
          <a:noFill/>
        </p:spPr>
        <p:txBody>
          <a:bodyPr wrap="square">
            <a:spAutoFit/>
          </a:bodyPr>
          <a:lstStyle/>
          <a:p>
            <a:pPr marL="0" indent="0">
              <a:buFont typeface="Arial" panose="020B0604020202020204" pitchFamily="34" charset="0"/>
              <a:buNone/>
            </a:pPr>
            <a:r>
              <a:rPr lang="en-US" sz="2800" b="1" smtClean="0"/>
              <a:t> Lysosomes [Suicide bags] (Cleanliness of cell):</a:t>
            </a:r>
          </a:p>
          <a:p>
            <a:pPr marL="457200" indent="-457200">
              <a:buFont typeface="Arial" panose="020B0604020202020204" pitchFamily="34" charset="0"/>
              <a:buChar char="•"/>
            </a:pPr>
            <a:r>
              <a:rPr lang="en-US" sz="2800" smtClean="0"/>
              <a:t>Lysosomes are a kind of waste dispatch and disposal system of the cell. Lysosome help to keep the cell clean by digesting any foreign material as well as worn-out cell organelles. </a:t>
            </a:r>
          </a:p>
          <a:p>
            <a:pPr marL="457200" indent="-457200">
              <a:buFont typeface="Arial" panose="020B0604020202020204" pitchFamily="34" charset="0"/>
              <a:buChar char="•"/>
            </a:pPr>
            <a:r>
              <a:rPr lang="en-US" sz="2800" smtClean="0"/>
              <a:t>Foreign materials entering the cells such as bacteria or food, as well as old organelles, end up in the lysosome, which break them up into small pieces.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969385"/>
          </a:xfrm>
          <a:prstGeom prst="rect">
            <a:avLst/>
          </a:prstGeom>
          <a:noFill/>
        </p:spPr>
        <p:txBody>
          <a:bodyPr wrap="square">
            <a:spAutoFit/>
          </a:bodyPr>
          <a:lstStyle/>
          <a:p>
            <a:pPr marL="0" indent="0">
              <a:buFont typeface="Arial" panose="020B0604020202020204" pitchFamily="34" charset="0"/>
              <a:buNone/>
            </a:pPr>
            <a:r>
              <a:rPr lang="en-US" sz="2800" b="1" smtClean="0"/>
              <a:t>Mitochondria (Powerhouse, Energy provider):</a:t>
            </a:r>
          </a:p>
          <a:p>
            <a:pPr marL="457200" indent="-457200">
              <a:buFont typeface="Arial" panose="020B0604020202020204" pitchFamily="34" charset="0"/>
              <a:buChar char="•"/>
            </a:pPr>
            <a:r>
              <a:rPr lang="en-US" sz="2800" smtClean="0"/>
              <a:t>Mitochondria are known as powerhouses of the cell. The energy required for various chemical activities needed for life is released by mitochondria in the form of ATP [Adenosine Triphosphate] molecules. </a:t>
            </a:r>
          </a:p>
          <a:p>
            <a:pPr marL="457200" indent="-457200">
              <a:buFont typeface="Arial" panose="020B0604020202020204" pitchFamily="34" charset="0"/>
              <a:buChar char="•"/>
            </a:pPr>
            <a:r>
              <a:rPr lang="en-US" sz="2800" smtClean="0"/>
              <a:t>ATP is known as energy currency of the cell. Mitochondria have two membrane coverings instead of just one.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Cell</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Characterstics of Cell</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Structure of Cell</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969385"/>
          </a:xfrm>
          <a:prstGeom prst="rect">
            <a:avLst/>
          </a:prstGeom>
          <a:noFill/>
        </p:spPr>
        <p:txBody>
          <a:bodyPr wrap="square">
            <a:spAutoFit/>
          </a:bodyPr>
          <a:lstStyle/>
          <a:p>
            <a:pPr marL="0" indent="0">
              <a:buFont typeface="Arial" panose="020B0604020202020204" pitchFamily="34" charset="0"/>
              <a:buNone/>
            </a:pPr>
            <a:r>
              <a:rPr lang="en-US" sz="2800" b="1" smtClean="0"/>
              <a:t>Plastids: </a:t>
            </a:r>
          </a:p>
          <a:p>
            <a:pPr marL="457200" indent="-457200">
              <a:buFont typeface="Arial" panose="020B0604020202020204" pitchFamily="34" charset="0"/>
              <a:buChar char="•"/>
            </a:pPr>
            <a:r>
              <a:rPr lang="en-US" sz="2800" smtClean="0"/>
              <a:t>Plastids are present only in plant cells. There are two types of plastids chromoplasts and leucoplasts. Chromoplasts are the coloured plastids present in leaves, flowers and fruits. Plastids containing the pigment chlorophyll are known as chloroplasts.</a:t>
            </a:r>
          </a:p>
          <a:p>
            <a:pPr marL="457200" indent="-457200">
              <a:buFont typeface="Arial" panose="020B0604020202020204" pitchFamily="34" charset="0"/>
              <a:buChar char="•"/>
            </a:pPr>
            <a:r>
              <a:rPr lang="en-US" sz="2800" smtClean="0"/>
              <a:t>They are important for photosynthesis in plants. Chloroplasts also contain various yellow or orange pigments in addition to chlorophyll.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Structure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533400" y="1600200"/>
            <a:ext cx="8153400" cy="3538220"/>
          </a:xfrm>
          <a:prstGeom prst="rect">
            <a:avLst/>
          </a:prstGeom>
          <a:noFill/>
        </p:spPr>
        <p:txBody>
          <a:bodyPr wrap="square">
            <a:spAutoFit/>
          </a:bodyPr>
          <a:lstStyle/>
          <a:p>
            <a:pPr marL="0" indent="0">
              <a:buFont typeface="Arial" panose="020B0604020202020204" pitchFamily="34" charset="0"/>
              <a:buNone/>
            </a:pPr>
            <a:r>
              <a:rPr lang="en-US" sz="2800" b="1" smtClean="0"/>
              <a:t>Vacuoles (Storage): </a:t>
            </a:r>
          </a:p>
          <a:p>
            <a:pPr marL="457200" indent="-457200">
              <a:buFont typeface="Arial" panose="020B0604020202020204" pitchFamily="34" charset="0"/>
              <a:buChar char="•"/>
            </a:pPr>
            <a:r>
              <a:rPr lang="en-US" sz="2800" smtClean="0"/>
              <a:t>Vacuoles are storage sacs for solid or liquid contents. Vacuoles are small-sized in animal cells while plant cells have very large vacuoles [50% to 90% cell volume].</a:t>
            </a:r>
          </a:p>
          <a:p>
            <a:pPr marL="457200" indent="-457200">
              <a:buFont typeface="Arial" panose="020B0604020202020204" pitchFamily="34" charset="0"/>
              <a:buChar char="•"/>
            </a:pPr>
            <a:r>
              <a:rPr lang="en-US" sz="2800" smtClean="0"/>
              <a:t>In Amoeba, the food vacuole contain the food items that is consumed by it and contractile vacuoles expels excess water and some wastes from the cell.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cell is the smallest and basic unit of life. A cell is not visible to the naked eye because of its minute size. </a:t>
            </a:r>
          </a:p>
          <a:p>
            <a:pPr marL="514350" indent="-514350">
              <a:buFont typeface="Wingdings" panose="05000000000000000000" pitchFamily="2" charset="2"/>
              <a:buChar char="ü"/>
            </a:pPr>
            <a:r>
              <a:rPr lang="en-US" sz="2800" dirty="0" smtClean="0"/>
              <a:t>A cell can have different shapes and sizes within the same organism. Every organism possesses different types of cells.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5101415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sz="2800" dirty="0" smtClean="0"/>
              <a:t>The fundamental unit of life is cell.</a:t>
            </a:r>
          </a:p>
          <a:p>
            <a:r>
              <a:rPr sz="2800" dirty="0" smtClean="0"/>
              <a:t>Cell was first discovered by Robert Hooke in 1665 in a simple microscope.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Blog-Image-9"/>
          <p:cNvPicPr>
            <a:picLocks noChangeAspect="1"/>
          </p:cNvPicPr>
          <p:nvPr/>
        </p:nvPicPr>
        <p:blipFill>
          <a:blip r:embed="rId3"/>
          <a:stretch>
            <a:fillRect/>
          </a:stretch>
        </p:blipFill>
        <p:spPr>
          <a:xfrm>
            <a:off x="2819400" y="3124200"/>
            <a:ext cx="4525010" cy="33940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6802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In 1674, Leeuwenhoek, with the help of developed microscope, discovered the free living cells in pond water.</a:t>
            </a:r>
          </a:p>
          <a:p>
            <a:r>
              <a:rPr lang="en-US" sz="2800" dirty="0" smtClean="0"/>
              <a:t>In 1831, Robert Brown had discovered the nucleus in the cell.</a:t>
            </a:r>
          </a:p>
          <a:p>
            <a:r>
              <a:rPr lang="en-US" sz="2800" dirty="0" smtClean="0"/>
              <a:t>In 1839, Purkinje used the term ‘protoplasm’ for the fluid substance found in the cell.</a:t>
            </a:r>
          </a:p>
          <a:p>
            <a:r>
              <a:rPr lang="en-US" sz="2800" dirty="0" smtClean="0"/>
              <a:t>The cell theory was proposed by Schleiden (1838) and Schwann (1839).</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a:solidFill>
                <a:srgbClr val="0039A6"/>
              </a:solidFill>
              <a:latin typeface="Myriad Web Pro" charset="0"/>
            </a:endParaRPr>
          </a:p>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According to the cell theory, all the plants and animals are composed of cells and that the cell is the basic unit of life.</a:t>
            </a:r>
          </a:p>
          <a:p>
            <a:r>
              <a:rPr lang="en-US" sz="2800" dirty="0" smtClean="0"/>
              <a:t>In 1855, Virchow further expanded the cell theory and suggested that all cells arise from pre-existing cells.</a:t>
            </a:r>
          </a:p>
          <a:p>
            <a:r>
              <a:rPr lang="en-US" sz="2800" dirty="0" smtClean="0"/>
              <a:t>In 1940, the discovery of electron microscope made possible to observe and understand the complex structure of the cell.</a:t>
            </a:r>
          </a:p>
          <a:p>
            <a:endParaRPr lang="en-US" sz="2800" dirty="0" smtClean="0"/>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Cells-as-The-Fundamental-Unit-of-LIfe"/>
          <p:cNvPicPr>
            <a:picLocks noChangeAspect="1"/>
          </p:cNvPicPr>
          <p:nvPr/>
        </p:nvPicPr>
        <p:blipFill>
          <a:blip r:embed="rId3"/>
          <a:stretch>
            <a:fillRect/>
          </a:stretch>
        </p:blipFill>
        <p:spPr>
          <a:xfrm>
            <a:off x="635" y="0"/>
            <a:ext cx="9068435" cy="6840220"/>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Cell  </a:t>
            </a:r>
          </a:p>
        </p:txBody>
      </p:sp>
      <p:sp>
        <p:nvSpPr>
          <p:cNvPr id="2" name="TextBox 1"/>
          <p:cNvSpPr txBox="1"/>
          <p:nvPr/>
        </p:nvSpPr>
        <p:spPr>
          <a:xfrm>
            <a:off x="609600" y="1600200"/>
            <a:ext cx="7924800" cy="5015865"/>
          </a:xfrm>
          <a:prstGeom prst="rect">
            <a:avLst/>
          </a:prstGeom>
          <a:noFill/>
        </p:spPr>
        <p:txBody>
          <a:bodyPr wrap="square">
            <a:spAutoFit/>
          </a:bodyPr>
          <a:lstStyle/>
          <a:p>
            <a:pPr marL="0" indent="0">
              <a:buFont typeface="Arial" panose="020B0604020202020204" pitchFamily="34" charset="0"/>
              <a:buNone/>
            </a:pPr>
            <a:r>
              <a:rPr lang="en-US" sz="3200" b="1" smtClean="0"/>
              <a:t>Unicellular Organisms</a:t>
            </a:r>
          </a:p>
          <a:p>
            <a:pPr marL="514350" indent="-514350">
              <a:buFont typeface="Arial" panose="020B0604020202020204" pitchFamily="34" charset="0"/>
              <a:buChar char="•"/>
            </a:pPr>
            <a:r>
              <a:rPr lang="en-US" sz="3200" smtClean="0"/>
              <a:t>The single cellular organisms, such as Amoeba, Chlamydomonas, Paramoecium, and bacteria, are known as unicellular organisms.</a:t>
            </a:r>
          </a:p>
          <a:p>
            <a:pPr marL="0" indent="0">
              <a:buFont typeface="Arial" panose="020B0604020202020204" pitchFamily="34" charset="0"/>
              <a:buNone/>
            </a:pPr>
            <a:r>
              <a:rPr lang="en-US" sz="3200" b="1" smtClean="0"/>
              <a:t>Multicellular Organisms</a:t>
            </a:r>
          </a:p>
          <a:p>
            <a:pPr marL="514350" indent="-514350">
              <a:buFont typeface="Arial" panose="020B0604020202020204" pitchFamily="34" charset="0"/>
              <a:buChar char="•"/>
            </a:pPr>
            <a:r>
              <a:rPr lang="en-US" sz="3200" smtClean="0"/>
              <a:t>The organisms consisting of many cells are known as multicellular organisms. E.g. human being, animals, birds, etc.</a:t>
            </a:r>
          </a:p>
          <a:p>
            <a:pPr marL="514350" indent="-514350">
              <a:buFont typeface="Arial" panose="020B0604020202020204" pitchFamily="34" charset="0"/>
              <a:buChar char="•"/>
            </a:pPr>
            <a:endParaRPr lang="en-US" sz="32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Characterstics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609600" y="1676400"/>
            <a:ext cx="76962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Each living cell has the aptitude to perform certain basic functions that are characteristic of all living forms.</a:t>
            </a:r>
          </a:p>
          <a:p>
            <a:pPr marL="514350" indent="-514350">
              <a:buFont typeface="Arial" panose="020B0604020202020204" pitchFamily="34" charset="0"/>
              <a:buChar char="•"/>
            </a:pPr>
            <a:r>
              <a:rPr lang="en-US" sz="3200" dirty="0" smtClean="0"/>
              <a:t>Each such cell has certain specific components within it known as cell organelles.</a:t>
            </a:r>
          </a:p>
          <a:p>
            <a:pPr marL="514350" indent="-514350">
              <a:buFont typeface="Arial" panose="020B0604020202020204" pitchFamily="34" charset="0"/>
              <a:buChar char="•"/>
            </a:pPr>
            <a:r>
              <a:rPr lang="en-US" sz="3200" dirty="0" smtClean="0"/>
              <a:t>These organelles collectively constitute the basic unit of life known as cell.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Characterstics </a:t>
            </a:r>
            <a:r>
              <a:rPr lang="en-US" altLang="en-US" sz="3600" b="1" dirty="0" smtClean="0">
                <a:solidFill>
                  <a:schemeClr val="accent2"/>
                </a:solidFill>
                <a:latin typeface="Times New Roman" panose="02020603050405020304" pitchFamily="18" charset="0"/>
                <a:cs typeface="Times New Roman" panose="02020603050405020304" pitchFamily="18" charset="0"/>
              </a:rPr>
              <a:t>of Cell  </a:t>
            </a:r>
          </a:p>
        </p:txBody>
      </p:sp>
      <p:sp>
        <p:nvSpPr>
          <p:cNvPr id="2" name="TextBox 1"/>
          <p:cNvSpPr txBox="1"/>
          <p:nvPr/>
        </p:nvSpPr>
        <p:spPr>
          <a:xfrm>
            <a:off x="609600" y="1676400"/>
            <a:ext cx="769620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Different types of cells have different function and each cell organelle performs a special function.</a:t>
            </a:r>
          </a:p>
          <a:p>
            <a:pPr marL="514350" indent="-514350">
              <a:buFont typeface="Arial" panose="020B0604020202020204" pitchFamily="34" charset="0"/>
              <a:buChar char="•"/>
            </a:pPr>
            <a:r>
              <a:rPr lang="en-US" sz="3200" dirty="0" smtClean="0"/>
              <a:t>All cells are found to have the same organelles, irrespective of their different functions and the organism they found 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1195</Words>
  <Application>Microsoft Office PowerPoint</Application>
  <PresentationFormat>On-screen Show (4:3)</PresentationFormat>
  <Paragraphs>330</Paragraphs>
  <Slides>23</Slides>
  <Notes>22</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2022-11-30T06:58:48Z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D6C807B5A1BA4B7B81B8ECB743F9D618</vt:lpwstr>
  </property>
  <property fmtid="{D5CDD505-2E9C-101B-9397-08002B2CF9AE}" pid="3" name="KSOProductBuildVer">
    <vt:lpwstr>1033-11.2.0.11380</vt:lpwstr>
  </property>
</Properties>
</file>