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727" r:id="rId2"/>
  </p:sldMasterIdLst>
  <p:notesMasterIdLst>
    <p:notesMasterId r:id="rId20"/>
  </p:notesMasterIdLst>
  <p:handoutMasterIdLst>
    <p:handoutMasterId r:id="rId21"/>
  </p:handoutMasterIdLst>
  <p:sldIdLst>
    <p:sldId id="424" r:id="rId3"/>
    <p:sldId id="322" r:id="rId4"/>
    <p:sldId id="324" r:id="rId5"/>
    <p:sldId id="362" r:id="rId6"/>
    <p:sldId id="361" r:id="rId7"/>
    <p:sldId id="325" r:id="rId8"/>
    <p:sldId id="418" r:id="rId9"/>
    <p:sldId id="419" r:id="rId10"/>
    <p:sldId id="420" r:id="rId11"/>
    <p:sldId id="397" r:id="rId12"/>
    <p:sldId id="421" r:id="rId13"/>
    <p:sldId id="398" r:id="rId14"/>
    <p:sldId id="422" r:id="rId15"/>
    <p:sldId id="399" r:id="rId16"/>
    <p:sldId id="423" r:id="rId17"/>
    <p:sldId id="351" r:id="rId18"/>
    <p:sldId id="425" r:id="rId1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4" autoAdjust="0"/>
    <p:restoredTop sz="77728" autoAdjust="0"/>
  </p:normalViewPr>
  <p:slideViewPr>
    <p:cSldViewPr>
      <p:cViewPr>
        <p:scale>
          <a:sx n="51" d="100"/>
          <a:sy n="51" d="100"/>
        </p:scale>
        <p:origin x="-1548" y="-460"/>
      </p:cViewPr>
      <p:guideLst>
        <p:guide orient="horz" pos="2136"/>
        <p:guide pos="2928"/>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slide" Target="slides/slide10.xml"/><Relationship Id="rId1" Type="http://schemas.openxmlformats.org/officeDocument/2006/relationships/slide" Target="slides/slide6.xml"/><Relationship Id="rId5" Type="http://schemas.openxmlformats.org/officeDocument/2006/relationships/slide" Target="slides/slide16.xml"/><Relationship Id="rId4"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11/11/2022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10591061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11/11/2022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27599741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11/11/2022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11/11/2022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11/11/2022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11/11/2022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11/11/2022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11/11/2022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11/11/2022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11/11/2022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11/11/2022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11/11/2022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11/11/2022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11/11/2022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11/11/2022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11/11/2022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3082" name="Picture 10" descr="image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ctrTitle"/>
          </p:nvPr>
        </p:nvSpPr>
        <p:spPr>
          <a:xfrm>
            <a:off x="755650" y="1700213"/>
            <a:ext cx="3887788" cy="1470025"/>
          </a:xfrm>
        </p:spPr>
        <p:txBody>
          <a:bodyPr/>
          <a:lstStyle>
            <a:lvl1pPr>
              <a:defRPr sz="3600"/>
            </a:lvl1pPr>
          </a:lstStyle>
          <a:p>
            <a:pPr lvl="0"/>
            <a:r>
              <a:rPr lang="en-US" altLang="zh-CN" noProof="0" smtClean="0"/>
              <a:t>Click to edit Master title style</a:t>
            </a:r>
            <a:endParaRPr lang="zh-TW" altLang="en-US" noProof="0" smtClean="0"/>
          </a:p>
        </p:txBody>
      </p:sp>
    </p:spTree>
    <p:extLst>
      <p:ext uri="{BB962C8B-B14F-4D97-AF65-F5344CB8AC3E}">
        <p14:creationId xmlns:p14="http://schemas.microsoft.com/office/powerpoint/2010/main" val="1652363305"/>
      </p:ext>
    </p:extLst>
  </p:cSld>
  <p:clrMapOvr>
    <a:masterClrMapping/>
  </p:clrMapOvr>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Click to edit Master title style</a:t>
            </a:r>
            <a:endParaRPr lang="zh-CN" altLang="en-US"/>
          </a:p>
        </p:txBody>
      </p:sp>
      <p:sp>
        <p:nvSpPr>
          <p:cNvPr id="3" name="内容占位符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extLst>
      <p:ext uri="{BB962C8B-B14F-4D97-AF65-F5344CB8AC3E}">
        <p14:creationId xmlns:p14="http://schemas.microsoft.com/office/powerpoint/2010/main" val="3008853440"/>
      </p:ext>
    </p:extLst>
  </p:cSld>
  <p:clrMapOvr>
    <a:masterClrMapping/>
  </p:clrMapOvr>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en-US" altLang="zh-CN" smtClean="0"/>
              <a:t>Click to edit Master title style</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ltLang="zh-CN" smtClean="0"/>
              <a:t>Click to edit Master text styles</a:t>
            </a:r>
          </a:p>
        </p:txBody>
      </p:sp>
    </p:spTree>
    <p:extLst>
      <p:ext uri="{BB962C8B-B14F-4D97-AF65-F5344CB8AC3E}">
        <p14:creationId xmlns:p14="http://schemas.microsoft.com/office/powerpoint/2010/main" val="3728901330"/>
      </p:ext>
    </p:extLst>
  </p:cSld>
  <p:clrMapOvr>
    <a:masterClrMapping/>
  </p:clrMapOvr>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Click to edit Master title style</a:t>
            </a:r>
            <a:endParaRPr lang="zh-CN" altLang="en-US"/>
          </a:p>
        </p:txBody>
      </p:sp>
      <p:sp>
        <p:nvSpPr>
          <p:cNvPr id="3" name="内容占位符 2"/>
          <p:cNvSpPr>
            <a:spLocks noGrp="1"/>
          </p:cNvSpPr>
          <p:nvPr>
            <p:ph sz="half" idx="1"/>
          </p:nvPr>
        </p:nvSpPr>
        <p:spPr>
          <a:xfrm>
            <a:off x="457200" y="1600200"/>
            <a:ext cx="4038600" cy="4525963"/>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内容占位符 3"/>
          <p:cNvSpPr>
            <a:spLocks noGrp="1"/>
          </p:cNvSpPr>
          <p:nvPr>
            <p:ph sz="half" idx="2"/>
          </p:nvPr>
        </p:nvSpPr>
        <p:spPr>
          <a:xfrm>
            <a:off x="4648200" y="1600200"/>
            <a:ext cx="4038600" cy="4525963"/>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extLst>
      <p:ext uri="{BB962C8B-B14F-4D97-AF65-F5344CB8AC3E}">
        <p14:creationId xmlns:p14="http://schemas.microsoft.com/office/powerpoint/2010/main" val="394565521"/>
      </p:ext>
    </p:extLst>
  </p:cSld>
  <p:clrMapOvr>
    <a:masterClrMapping/>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en-US" altLang="zh-CN" smtClean="0"/>
              <a:t>Click to edit Master title style</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内容占位符 3"/>
          <p:cNvSpPr>
            <a:spLocks noGrp="1"/>
          </p:cNvSpPr>
          <p:nvPr>
            <p:ph sz="half" idx="2"/>
          </p:nvPr>
        </p:nvSpPr>
        <p:spPr>
          <a:xfrm>
            <a:off x="630238" y="2505075"/>
            <a:ext cx="3868737"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内容占位符 5"/>
          <p:cNvSpPr>
            <a:spLocks noGrp="1"/>
          </p:cNvSpPr>
          <p:nvPr>
            <p:ph sz="quarter" idx="4"/>
          </p:nvPr>
        </p:nvSpPr>
        <p:spPr>
          <a:xfrm>
            <a:off x="4629150" y="2505075"/>
            <a:ext cx="3887788"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extLst>
      <p:ext uri="{BB962C8B-B14F-4D97-AF65-F5344CB8AC3E}">
        <p14:creationId xmlns:p14="http://schemas.microsoft.com/office/powerpoint/2010/main" val="860895039"/>
      </p:ext>
    </p:extLst>
  </p:cSld>
  <p:clrMapOvr>
    <a:masterClrMapping/>
  </p:clrMapOvr>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Click to edit Master title style</a:t>
            </a:r>
            <a:endParaRPr lang="zh-CN" altLang="en-US"/>
          </a:p>
        </p:txBody>
      </p:sp>
    </p:spTree>
    <p:extLst>
      <p:ext uri="{BB962C8B-B14F-4D97-AF65-F5344CB8AC3E}">
        <p14:creationId xmlns:p14="http://schemas.microsoft.com/office/powerpoint/2010/main" val="565482362"/>
      </p:ext>
    </p:extLst>
  </p:cSld>
  <p:clrMapOvr>
    <a:masterClrMapping/>
  </p:clrMapOvr>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677330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en-US" altLang="zh-CN" smtClean="0"/>
              <a:t>Click to edit Master title style</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Tree>
    <p:extLst>
      <p:ext uri="{BB962C8B-B14F-4D97-AF65-F5344CB8AC3E}">
        <p14:creationId xmlns:p14="http://schemas.microsoft.com/office/powerpoint/2010/main" val="630445554"/>
      </p:ext>
    </p:extLst>
  </p:cSld>
  <p:clrMapOvr>
    <a:masterClrMapping/>
  </p:clrMapOvr>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en-US" altLang="zh-CN" smtClean="0"/>
              <a:t>Click to edit Master title style</a:t>
            </a:r>
            <a:endParaRPr lang="zh-CN" altLang="en-US"/>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Tree>
    <p:extLst>
      <p:ext uri="{BB962C8B-B14F-4D97-AF65-F5344CB8AC3E}">
        <p14:creationId xmlns:p14="http://schemas.microsoft.com/office/powerpoint/2010/main" val="3617230950"/>
      </p:ext>
    </p:extLst>
  </p:cSld>
  <p:clrMapOvr>
    <a:masterClrMapping/>
  </p:clrMapOvr>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Click to edit Master title style</a:t>
            </a:r>
            <a:endParaRPr lang="zh-CN" altLang="en-US"/>
          </a:p>
        </p:txBody>
      </p:sp>
      <p:sp>
        <p:nvSpPr>
          <p:cNvPr id="3" name="竖排文字占位符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extLst>
      <p:ext uri="{BB962C8B-B14F-4D97-AF65-F5344CB8AC3E}">
        <p14:creationId xmlns:p14="http://schemas.microsoft.com/office/powerpoint/2010/main" val="710000392"/>
      </p:ext>
    </p:extLst>
  </p:cSld>
  <p:clrMapOvr>
    <a:masterClrMapping/>
  </p:clrMapOvr>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38925" y="0"/>
            <a:ext cx="2058988" cy="6126163"/>
          </a:xfrm>
        </p:spPr>
        <p:txBody>
          <a:bodyPr vert="eaVert"/>
          <a:lstStyle/>
          <a:p>
            <a:r>
              <a:rPr lang="en-US" altLang="zh-CN" smtClean="0"/>
              <a:t>Click to edit Master title style</a:t>
            </a:r>
            <a:endParaRPr lang="zh-CN" altLang="en-US"/>
          </a:p>
        </p:txBody>
      </p:sp>
      <p:sp>
        <p:nvSpPr>
          <p:cNvPr id="3" name="竖排文字占位符 2"/>
          <p:cNvSpPr>
            <a:spLocks noGrp="1"/>
          </p:cNvSpPr>
          <p:nvPr>
            <p:ph type="body" orient="vert" idx="1"/>
          </p:nvPr>
        </p:nvSpPr>
        <p:spPr>
          <a:xfrm>
            <a:off x="457200" y="0"/>
            <a:ext cx="6029325" cy="6126163"/>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extLst>
      <p:ext uri="{BB962C8B-B14F-4D97-AF65-F5344CB8AC3E}">
        <p14:creationId xmlns:p14="http://schemas.microsoft.com/office/powerpoint/2010/main" val="2503781678"/>
      </p:ext>
    </p:extLst>
  </p:cSld>
  <p:clrMapOvr>
    <a:masterClrMapping/>
  </p:clrMapOvr>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ltLang="zh-C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ltLang="zh-C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74268EED-985B-4981-A6F7-E7CF40FAE1EF}" type="slidenum">
              <a:rPr lang="zh-CN" altLang="en-US" smtClean="0"/>
              <a:pPr/>
              <a:t>‹#›</a:t>
            </a:fld>
            <a:endParaRPr lang="en-US" altLang="zh-CN"/>
          </a:p>
        </p:txBody>
      </p:sp>
    </p:spTree>
    <p:extLst>
      <p:ext uri="{BB962C8B-B14F-4D97-AF65-F5344CB8AC3E}">
        <p14:creationId xmlns:p14="http://schemas.microsoft.com/office/powerpoint/2010/main" val="3756619772"/>
      </p:ext>
    </p:extLst>
  </p:cSld>
  <p:clrMapOvr>
    <a:masterClrMapping/>
  </p:clrMapOvr>
  <p:hf hdr="0" ftr="0" dt="0"/>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image" Target="../media/image2.jpeg"/><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19" Type="http://schemas.openxmlformats.org/officeDocument/2006/relationships/theme" Target="../theme/theme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3" name="Picture 9" descr="image_2_1"/>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0" y="0"/>
            <a:ext cx="9144000" cy="1246188"/>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468313" y="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smtClean="0"/>
              <a:t>按下新增標題</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Tree>
    <p:extLst>
      <p:ext uri="{BB962C8B-B14F-4D97-AF65-F5344CB8AC3E}">
        <p14:creationId xmlns:p14="http://schemas.microsoft.com/office/powerpoint/2010/main" val="3499909158"/>
      </p:ext>
    </p:extLst>
  </p:cSld>
  <p:clrMap bg1="dk2" tx1="lt1" bg2="dk1"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 id="2147483745" r:id="rId18"/>
  </p:sldLayoutIdLst>
  <p:transition spd="slow">
    <p:comb/>
  </p:transition>
  <p:timing>
    <p:tnLst>
      <p:par>
        <p:cTn id="1" dur="indefinite" restart="never" nodeType="tmRoot"/>
      </p:par>
    </p:tnLst>
  </p:timing>
  <p:hf hdr="0" ftr="0" dt="0"/>
  <p:txStyles>
    <p:titleStyle>
      <a:lvl1pPr algn="l" rtl="0" eaLnBrk="1" fontAlgn="base" hangingPunct="1">
        <a:spcBef>
          <a:spcPct val="0"/>
        </a:spcBef>
        <a:spcAft>
          <a:spcPct val="0"/>
        </a:spcAft>
        <a:defRPr kumimoji="1" sz="3200" kern="1200">
          <a:solidFill>
            <a:schemeClr val="bg1"/>
          </a:solidFill>
          <a:latin typeface="+mj-lt"/>
          <a:ea typeface="+mj-ea"/>
          <a:cs typeface="+mj-cs"/>
        </a:defRPr>
      </a:lvl1pPr>
      <a:lvl2pPr algn="l" rtl="0" eaLnBrk="1" fontAlgn="base" hangingPunct="1">
        <a:spcBef>
          <a:spcPct val="0"/>
        </a:spcBef>
        <a:spcAft>
          <a:spcPct val="0"/>
        </a:spcAft>
        <a:defRPr kumimoji="1" sz="3200">
          <a:solidFill>
            <a:schemeClr val="bg1"/>
          </a:solidFill>
          <a:latin typeface="Arial" panose="020B0604020202020204" pitchFamily="34" charset="0"/>
          <a:ea typeface="華康儷粗黑(P)" pitchFamily="34" charset="-120"/>
        </a:defRPr>
      </a:lvl2pPr>
      <a:lvl3pPr algn="l" rtl="0" eaLnBrk="1" fontAlgn="base" hangingPunct="1">
        <a:spcBef>
          <a:spcPct val="0"/>
        </a:spcBef>
        <a:spcAft>
          <a:spcPct val="0"/>
        </a:spcAft>
        <a:defRPr kumimoji="1" sz="3200">
          <a:solidFill>
            <a:schemeClr val="bg1"/>
          </a:solidFill>
          <a:latin typeface="Arial" panose="020B0604020202020204" pitchFamily="34" charset="0"/>
          <a:ea typeface="華康儷粗黑(P)" pitchFamily="34" charset="-120"/>
        </a:defRPr>
      </a:lvl3pPr>
      <a:lvl4pPr algn="l" rtl="0" eaLnBrk="1" fontAlgn="base" hangingPunct="1">
        <a:spcBef>
          <a:spcPct val="0"/>
        </a:spcBef>
        <a:spcAft>
          <a:spcPct val="0"/>
        </a:spcAft>
        <a:defRPr kumimoji="1" sz="3200">
          <a:solidFill>
            <a:schemeClr val="bg1"/>
          </a:solidFill>
          <a:latin typeface="Arial" panose="020B0604020202020204" pitchFamily="34" charset="0"/>
          <a:ea typeface="華康儷粗黑(P)" pitchFamily="34" charset="-120"/>
        </a:defRPr>
      </a:lvl4pPr>
      <a:lvl5pPr algn="l" rtl="0" eaLnBrk="1" fontAlgn="base" hangingPunct="1">
        <a:spcBef>
          <a:spcPct val="0"/>
        </a:spcBef>
        <a:spcAft>
          <a:spcPct val="0"/>
        </a:spcAft>
        <a:defRPr kumimoji="1" sz="3200">
          <a:solidFill>
            <a:schemeClr val="bg1"/>
          </a:solidFill>
          <a:latin typeface="Arial" panose="020B0604020202020204" pitchFamily="34" charset="0"/>
          <a:ea typeface="華康儷粗黑(P)" pitchFamily="34" charset="-120"/>
        </a:defRPr>
      </a:lvl5pPr>
      <a:lvl6pPr marL="457200" algn="l" rtl="0" eaLnBrk="1" fontAlgn="base" hangingPunct="1">
        <a:spcBef>
          <a:spcPct val="0"/>
        </a:spcBef>
        <a:spcAft>
          <a:spcPct val="0"/>
        </a:spcAft>
        <a:defRPr kumimoji="1" sz="3200">
          <a:solidFill>
            <a:schemeClr val="bg1"/>
          </a:solidFill>
          <a:latin typeface="Arial" panose="020B0604020202020204" pitchFamily="34" charset="0"/>
          <a:ea typeface="華康儷粗黑(P)" pitchFamily="34" charset="-120"/>
        </a:defRPr>
      </a:lvl6pPr>
      <a:lvl7pPr marL="914400" algn="l" rtl="0" eaLnBrk="1" fontAlgn="base" hangingPunct="1">
        <a:spcBef>
          <a:spcPct val="0"/>
        </a:spcBef>
        <a:spcAft>
          <a:spcPct val="0"/>
        </a:spcAft>
        <a:defRPr kumimoji="1" sz="3200">
          <a:solidFill>
            <a:schemeClr val="bg1"/>
          </a:solidFill>
          <a:latin typeface="Arial" panose="020B0604020202020204" pitchFamily="34" charset="0"/>
          <a:ea typeface="華康儷粗黑(P)" pitchFamily="34" charset="-120"/>
        </a:defRPr>
      </a:lvl7pPr>
      <a:lvl8pPr marL="1371600" algn="l" rtl="0" eaLnBrk="1" fontAlgn="base" hangingPunct="1">
        <a:spcBef>
          <a:spcPct val="0"/>
        </a:spcBef>
        <a:spcAft>
          <a:spcPct val="0"/>
        </a:spcAft>
        <a:defRPr kumimoji="1" sz="3200">
          <a:solidFill>
            <a:schemeClr val="bg1"/>
          </a:solidFill>
          <a:latin typeface="Arial" panose="020B0604020202020204" pitchFamily="34" charset="0"/>
          <a:ea typeface="華康儷粗黑(P)" pitchFamily="34" charset="-120"/>
        </a:defRPr>
      </a:lvl8pPr>
      <a:lvl9pPr marL="1828800" algn="l" rtl="0" eaLnBrk="1" fontAlgn="base" hangingPunct="1">
        <a:spcBef>
          <a:spcPct val="0"/>
        </a:spcBef>
        <a:spcAft>
          <a:spcPct val="0"/>
        </a:spcAft>
        <a:defRPr kumimoji="1" sz="3200">
          <a:solidFill>
            <a:schemeClr val="bg1"/>
          </a:solidFill>
          <a:latin typeface="Arial" panose="020B0604020202020204" pitchFamily="34" charset="0"/>
          <a:ea typeface="華康儷粗黑(P)" pitchFamily="34" charset="-120"/>
        </a:defRPr>
      </a:lvl9pPr>
    </p:titleStyle>
    <p:bodyStyle>
      <a:lvl1pPr marL="342900" indent="-342900" algn="l" rtl="0" eaLnBrk="1" fontAlgn="base" hangingPunct="1">
        <a:spcBef>
          <a:spcPct val="20000"/>
        </a:spcBef>
        <a:spcAft>
          <a:spcPct val="0"/>
        </a:spcAft>
        <a:buChar char="•"/>
        <a:defRPr kumimoji="1" sz="3200" kern="1200">
          <a:solidFill>
            <a:srgbClr val="0099FF"/>
          </a:solidFill>
          <a:latin typeface="+mn-lt"/>
          <a:ea typeface="+mn-ea"/>
          <a:cs typeface="+mn-cs"/>
        </a:defRPr>
      </a:lvl1pPr>
      <a:lvl2pPr marL="742950" indent="-285750" algn="l" rtl="0" eaLnBrk="1" fontAlgn="base" hangingPunct="1">
        <a:spcBef>
          <a:spcPct val="20000"/>
        </a:spcBef>
        <a:spcAft>
          <a:spcPct val="0"/>
        </a:spcAft>
        <a:buChar char="–"/>
        <a:defRPr kumimoji="1" sz="2500" kern="1200">
          <a:solidFill>
            <a:schemeClr val="tx1"/>
          </a:solidFill>
          <a:latin typeface="+mn-lt"/>
          <a:ea typeface="華康儷細黑(P)" pitchFamily="34" charset="-120"/>
          <a:cs typeface="+mn-cs"/>
        </a:defRPr>
      </a:lvl2pPr>
      <a:lvl3pPr marL="1143000" indent="-228600" algn="l" rtl="0" eaLnBrk="1" fontAlgn="base" hangingPunct="1">
        <a:spcBef>
          <a:spcPct val="20000"/>
        </a:spcBef>
        <a:spcAft>
          <a:spcPct val="0"/>
        </a:spcAft>
        <a:buChar char="•"/>
        <a:defRPr kumimoji="1" sz="2400" kern="1200">
          <a:solidFill>
            <a:schemeClr val="tx1"/>
          </a:solidFill>
          <a:latin typeface="+mn-lt"/>
          <a:ea typeface="華康儷細黑(P)" pitchFamily="34" charset="-120"/>
          <a:cs typeface="+mn-cs"/>
        </a:defRPr>
      </a:lvl3pPr>
      <a:lvl4pPr marL="1600200" indent="-228600" algn="l" rtl="0" eaLnBrk="1" fontAlgn="base" hangingPunct="1">
        <a:spcBef>
          <a:spcPct val="20000"/>
        </a:spcBef>
        <a:spcAft>
          <a:spcPct val="0"/>
        </a:spcAft>
        <a:buChar char="–"/>
        <a:defRPr kumimoji="1" kern="1200">
          <a:solidFill>
            <a:schemeClr val="tx1"/>
          </a:solidFill>
          <a:latin typeface="+mn-lt"/>
          <a:ea typeface="華康儷細黑(P)" pitchFamily="34" charset="-120"/>
          <a:cs typeface="+mn-cs"/>
        </a:defRPr>
      </a:lvl4pPr>
      <a:lvl5pPr marL="2057400" indent="-228600" algn="l" rtl="0" eaLnBrk="1" fontAlgn="base" hangingPunct="1">
        <a:spcBef>
          <a:spcPct val="20000"/>
        </a:spcBef>
        <a:spcAft>
          <a:spcPct val="0"/>
        </a:spcAft>
        <a:buChar char="»"/>
        <a:defRPr kumimoji="1" i="1" kern="1200">
          <a:solidFill>
            <a:schemeClr val="tx1"/>
          </a:solidFill>
          <a:latin typeface="+mn-lt"/>
          <a:ea typeface="華康儷細黑(P)"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54.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9.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5.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5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5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2">
                    <a:lumMod val="50000"/>
                  </a:schemeClr>
                </a:solidFill>
                <a:latin typeface="Verdana" pitchFamily="34" charset="0"/>
                <a:cs typeface="+mn-cs"/>
              </a:rPr>
              <a:t>.Org</a:t>
            </a:r>
            <a:endParaRPr lang="en-US" sz="2800" b="1" dirty="0">
              <a:solidFill>
                <a:schemeClr val="accent2">
                  <a:lumMod val="50000"/>
                </a:schemeClr>
              </a:solidFill>
              <a:latin typeface="Tahoma" pitchFamily="34" charset="0"/>
              <a:cs typeface="+mn-cs"/>
            </a:endParaRPr>
          </a:p>
        </p:txBody>
      </p:sp>
      <p:sp>
        <p:nvSpPr>
          <p:cNvPr id="16389" name="Text Box 9"/>
          <p:cNvSpPr txBox="1">
            <a:spLocks noChangeArrowheads="1"/>
          </p:cNvSpPr>
          <p:nvPr/>
        </p:nvSpPr>
        <p:spPr bwMode="auto">
          <a:xfrm>
            <a:off x="1" y="5464314"/>
            <a:ext cx="9144000" cy="738664"/>
          </a:xfrm>
          <a:prstGeom prst="rect">
            <a:avLst/>
          </a:prstGeom>
          <a:solidFill>
            <a:schemeClr val="tx1">
              <a:lumMod val="75000"/>
              <a:lumOff val="25000"/>
            </a:schemeClr>
          </a:solidFill>
          <a:ln w="9525">
            <a:noFill/>
            <a:miter lim="800000"/>
            <a:headEnd/>
            <a:tailEnd/>
          </a:ln>
        </p:spPr>
        <p:txBody>
          <a:bodyPr wrap="square">
            <a:spAutoFit/>
          </a:bodyPr>
          <a:lstStyle/>
          <a:p>
            <a:pPr eaLnBrk="0" hangingPunct="0">
              <a:spcBef>
                <a:spcPct val="50000"/>
              </a:spcBef>
            </a:pPr>
            <a:r>
              <a:rPr lang="en-US" sz="2100" b="1" dirty="0" smtClean="0">
                <a:solidFill>
                  <a:schemeClr val="accent4">
                    <a:lumMod val="25000"/>
                  </a:schemeClr>
                </a:solidFill>
                <a:latin typeface="Times New Roman" pitchFamily="18" charset="0"/>
                <a:cs typeface="Times New Roman" pitchFamily="18" charset="0"/>
              </a:rPr>
              <a:t>                  Submitted </a:t>
            </a:r>
            <a:r>
              <a:rPr lang="en-US" sz="2100" b="1" dirty="0">
                <a:solidFill>
                  <a:schemeClr val="accent4">
                    <a:lumMod val="25000"/>
                  </a:schemeClr>
                </a:solidFill>
                <a:latin typeface="Times New Roman" pitchFamily="18" charset="0"/>
                <a:cs typeface="Times New Roman" pitchFamily="18" charset="0"/>
              </a:rPr>
              <a:t>To:	 </a:t>
            </a:r>
            <a:r>
              <a:rPr lang="en-US" sz="2100" b="1" dirty="0" smtClean="0">
                <a:solidFill>
                  <a:schemeClr val="accent4">
                    <a:lumMod val="25000"/>
                  </a:schemeClr>
                </a:solidFill>
                <a:latin typeface="Times New Roman" pitchFamily="18" charset="0"/>
                <a:cs typeface="Times New Roman" pitchFamily="18" charset="0"/>
              </a:rPr>
              <a:t>             </a:t>
            </a:r>
            <a:r>
              <a:rPr lang="en-US" sz="2100" b="1" dirty="0">
                <a:solidFill>
                  <a:schemeClr val="accent4">
                    <a:lumMod val="25000"/>
                  </a:schemeClr>
                </a:solidFill>
                <a:latin typeface="Times New Roman" pitchFamily="18" charset="0"/>
                <a:cs typeface="Times New Roman" pitchFamily="18" charset="0"/>
              </a:rPr>
              <a:t> </a:t>
            </a:r>
            <a:r>
              <a:rPr lang="en-US" sz="2100" b="1" dirty="0" smtClean="0">
                <a:solidFill>
                  <a:schemeClr val="accent4">
                    <a:lumMod val="25000"/>
                  </a:schemeClr>
                </a:solidFill>
                <a:latin typeface="Times New Roman" pitchFamily="18" charset="0"/>
                <a:cs typeface="Times New Roman" pitchFamily="18" charset="0"/>
              </a:rPr>
              <a:t>                 Submitted </a:t>
            </a:r>
            <a:r>
              <a:rPr lang="en-US" sz="2100" b="1" dirty="0">
                <a:solidFill>
                  <a:schemeClr val="accent4">
                    <a:lumMod val="25000"/>
                  </a:schemeClr>
                </a:solidFill>
                <a:latin typeface="Times New Roman" pitchFamily="18" charset="0"/>
                <a:cs typeface="Times New Roman" pitchFamily="18" charset="0"/>
              </a:rPr>
              <a:t>By:</a:t>
            </a:r>
          </a:p>
          <a:p>
            <a:pPr eaLnBrk="0" hangingPunct="0"/>
            <a:r>
              <a:rPr lang="en-US" sz="2100" b="1" dirty="0" smtClean="0">
                <a:solidFill>
                  <a:schemeClr val="accent4">
                    <a:lumMod val="25000"/>
                  </a:schemeClr>
                </a:solidFill>
                <a:latin typeface="Times New Roman" pitchFamily="18" charset="0"/>
                <a:cs typeface="Times New Roman" pitchFamily="18" charset="0"/>
              </a:rPr>
              <a:t>                  Studymafia.org                                          </a:t>
            </a:r>
            <a:r>
              <a:rPr lang="en-US" sz="2100" b="1" dirty="0" smtClean="0">
                <a:solidFill>
                  <a:schemeClr val="accent4">
                    <a:lumMod val="25000"/>
                  </a:schemeClr>
                </a:solidFill>
                <a:latin typeface="Times New Roman" pitchFamily="18" charset="0"/>
                <a:cs typeface="Times New Roman" pitchFamily="18" charset="0"/>
              </a:rPr>
              <a:t>Studymafia.org               </a:t>
            </a:r>
            <a:endParaRPr lang="en-US" sz="2100" b="1" dirty="0">
              <a:solidFill>
                <a:schemeClr val="accent4">
                  <a:lumMod val="25000"/>
                </a:schemeClr>
              </a:solidFill>
              <a:latin typeface="Times New Roman" pitchFamily="18" charset="0"/>
              <a:cs typeface="Times New Roman" pitchFamily="18" charset="0"/>
            </a:endParaRPr>
          </a:p>
        </p:txBody>
      </p:sp>
      <p:sp>
        <p:nvSpPr>
          <p:cNvPr id="8" name="Rectangle 7"/>
          <p:cNvSpPr/>
          <p:nvPr/>
        </p:nvSpPr>
        <p:spPr>
          <a:xfrm>
            <a:off x="1219200" y="2641937"/>
            <a:ext cx="6705600" cy="1015663"/>
          </a:xfrm>
          <a:prstGeom prst="rect">
            <a:avLst/>
          </a:prstGeom>
          <a:noFill/>
        </p:spPr>
        <p:txBody>
          <a:bodyPr wrap="square">
            <a:spAutoFit/>
          </a:bodyPr>
          <a:lstStyle/>
          <a:p>
            <a:pPr algn="ctr" fontAlgn="auto">
              <a:spcBef>
                <a:spcPts val="0"/>
              </a:spcBef>
              <a:spcAft>
                <a:spcPts val="0"/>
              </a:spcAft>
              <a:defRPr/>
            </a:pPr>
            <a:r>
              <a:rPr lang="en-US" altLang="en-US" sz="6000" b="1" dirty="0" smtClean="0">
                <a:solidFill>
                  <a:schemeClr val="tx2">
                    <a:lumMod val="75000"/>
                  </a:schemeClr>
                </a:solidFill>
                <a:latin typeface="Times New Roman" pitchFamily="18" charset="0"/>
                <a:cs typeface="Times New Roman" pitchFamily="18" charset="0"/>
              </a:rPr>
              <a:t>BSC</a:t>
            </a:r>
            <a:endParaRPr lang="en-US" sz="6000" b="1" spc="300" dirty="0">
              <a:ln w="11430" cmpd="sng">
                <a:solidFill>
                  <a:schemeClr val="accent1">
                    <a:tint val="10000"/>
                  </a:schemeClr>
                </a:solidFill>
                <a:prstDash val="solid"/>
                <a:miter lim="800000"/>
              </a:ln>
              <a:solidFill>
                <a:schemeClr val="tx2">
                  <a:lumMod val="75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3046252594"/>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838200" y="457200"/>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latin typeface="Times New Roman" panose="02020603050405020304" pitchFamily="18" charset="0"/>
                <a:cs typeface="Times New Roman" panose="02020603050405020304" pitchFamily="18" charset="0"/>
              </a:rPr>
              <a:t>Benefits </a:t>
            </a:r>
            <a:r>
              <a:rPr lang="en-US" altLang="en-US" sz="3600" b="1" dirty="0" smtClean="0">
                <a:latin typeface="Times New Roman" panose="02020603050405020304" pitchFamily="18" charset="0"/>
                <a:cs typeface="Times New Roman" panose="02020603050405020304" pitchFamily="18" charset="0"/>
              </a:rPr>
              <a:t>of BSC  </a:t>
            </a:r>
          </a:p>
        </p:txBody>
      </p:sp>
      <p:sp>
        <p:nvSpPr>
          <p:cNvPr id="2" name="TextBox 1"/>
          <p:cNvSpPr txBox="1"/>
          <p:nvPr/>
        </p:nvSpPr>
        <p:spPr>
          <a:xfrm>
            <a:off x="609600" y="1676400"/>
            <a:ext cx="7696200" cy="3784600"/>
          </a:xfrm>
          <a:prstGeom prst="rect">
            <a:avLst/>
          </a:prstGeom>
          <a:noFill/>
        </p:spPr>
        <p:txBody>
          <a:bodyPr wrap="square">
            <a:spAutoFit/>
          </a:bodyPr>
          <a:lstStyle/>
          <a:p>
            <a:pPr marL="514350" indent="-514350">
              <a:buFont typeface="Arial" panose="020B0604020202020204" pitchFamily="34" charset="0"/>
              <a:buChar char="•"/>
            </a:pPr>
            <a:r>
              <a:rPr lang="en-US" sz="3000" dirty="0" smtClean="0"/>
              <a:t>For instance, the BSC allows businesses to pool together information and data into a single report rather than having to deal with multiple tools. </a:t>
            </a:r>
          </a:p>
          <a:p>
            <a:pPr marL="514350" indent="-514350">
              <a:buFont typeface="Arial" panose="020B0604020202020204" pitchFamily="34" charset="0"/>
              <a:buChar char="•"/>
            </a:pPr>
            <a:r>
              <a:rPr lang="en-US" sz="3000" dirty="0" smtClean="0"/>
              <a:t>This allows management to save time, money, and resources when they need to execute reviews to improve procedures and operations.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838200" y="457200"/>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latin typeface="Times New Roman" panose="02020603050405020304" pitchFamily="18" charset="0"/>
                <a:cs typeface="Times New Roman" panose="02020603050405020304" pitchFamily="18" charset="0"/>
              </a:rPr>
              <a:t>Benefits </a:t>
            </a:r>
            <a:r>
              <a:rPr lang="en-US" altLang="en-US" sz="3600" b="1" dirty="0" smtClean="0">
                <a:latin typeface="Times New Roman" panose="02020603050405020304" pitchFamily="18" charset="0"/>
                <a:cs typeface="Times New Roman" panose="02020603050405020304" pitchFamily="18" charset="0"/>
              </a:rPr>
              <a:t>of BSC  </a:t>
            </a:r>
          </a:p>
        </p:txBody>
      </p:sp>
      <p:sp>
        <p:nvSpPr>
          <p:cNvPr id="2" name="TextBox 1"/>
          <p:cNvSpPr txBox="1"/>
          <p:nvPr/>
        </p:nvSpPr>
        <p:spPr>
          <a:xfrm>
            <a:off x="609600" y="1676400"/>
            <a:ext cx="7696200" cy="3784600"/>
          </a:xfrm>
          <a:prstGeom prst="rect">
            <a:avLst/>
          </a:prstGeom>
          <a:noFill/>
        </p:spPr>
        <p:txBody>
          <a:bodyPr wrap="square">
            <a:spAutoFit/>
          </a:bodyPr>
          <a:lstStyle/>
          <a:p>
            <a:pPr marL="514350" indent="-514350">
              <a:buFont typeface="Arial" panose="020B0604020202020204" pitchFamily="34" charset="0"/>
              <a:buChar char="•"/>
            </a:pPr>
            <a:r>
              <a:rPr lang="en-US" sz="3000" dirty="0" smtClean="0"/>
              <a:t>Another key benefit of BSCs is how it helps companies reduce their reliance on inefficiencies in their processes. This is referred to as suboptimization. </a:t>
            </a:r>
          </a:p>
          <a:p>
            <a:pPr marL="514350" indent="-514350">
              <a:buFont typeface="Arial" panose="020B0604020202020204" pitchFamily="34" charset="0"/>
              <a:buChar char="•"/>
            </a:pPr>
            <a:r>
              <a:rPr lang="en-US" sz="3000" dirty="0" smtClean="0"/>
              <a:t>This often results in reduced productivity or output, which can lead to higher costs, lower revenue, and a breakdown in company brand names and their reputations.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914400" y="457200"/>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latin typeface="Times New Roman" panose="02020603050405020304" pitchFamily="18" charset="0"/>
                <a:cs typeface="Times New Roman" panose="02020603050405020304" pitchFamily="18" charset="0"/>
              </a:rPr>
              <a:t>Examples </a:t>
            </a:r>
            <a:r>
              <a:rPr lang="en-US" altLang="en-US" sz="3600" b="1" dirty="0" smtClean="0">
                <a:latin typeface="Times New Roman" panose="02020603050405020304" pitchFamily="18" charset="0"/>
                <a:cs typeface="Times New Roman" panose="02020603050405020304" pitchFamily="18" charset="0"/>
              </a:rPr>
              <a:t>of </a:t>
            </a:r>
            <a:r>
              <a:rPr lang="en-IN" altLang="en-US" sz="3600" b="1" dirty="0" smtClean="0">
                <a:latin typeface="Times New Roman" panose="02020603050405020304" pitchFamily="18" charset="0"/>
                <a:cs typeface="Times New Roman" panose="02020603050405020304" pitchFamily="18" charset="0"/>
              </a:rPr>
              <a:t>BSC</a:t>
            </a:r>
          </a:p>
        </p:txBody>
      </p:sp>
      <p:sp>
        <p:nvSpPr>
          <p:cNvPr id="2" name="TextBox 1"/>
          <p:cNvSpPr txBox="1"/>
          <p:nvPr/>
        </p:nvSpPr>
        <p:spPr>
          <a:xfrm>
            <a:off x="533400" y="1676400"/>
            <a:ext cx="7924800" cy="3538220"/>
          </a:xfrm>
          <a:prstGeom prst="rect">
            <a:avLst/>
          </a:prstGeom>
          <a:noFill/>
        </p:spPr>
        <p:txBody>
          <a:bodyPr wrap="square">
            <a:spAutoFit/>
          </a:bodyPr>
          <a:lstStyle/>
          <a:p>
            <a:pPr marL="514350" indent="-514350">
              <a:buFont typeface="Arial" panose="020B0604020202020204" pitchFamily="34" charset="0"/>
              <a:buChar char="•"/>
            </a:pPr>
            <a:r>
              <a:rPr lang="en-US" sz="3200" smtClean="0"/>
              <a:t>For example, banks often contact customers and conduct surveys to gauge how well they do in their customer service. These surveys include rating recent banking visits, with questions ranging from wait times, interactions with bank staff, and overall satisfaction.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914400" y="457200"/>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latin typeface="Times New Roman" panose="02020603050405020304" pitchFamily="18" charset="0"/>
                <a:cs typeface="Times New Roman" panose="02020603050405020304" pitchFamily="18" charset="0"/>
              </a:rPr>
              <a:t>Examples </a:t>
            </a:r>
            <a:r>
              <a:rPr lang="en-US" altLang="en-US" sz="3600" b="1" dirty="0" smtClean="0">
                <a:latin typeface="Times New Roman" panose="02020603050405020304" pitchFamily="18" charset="0"/>
                <a:cs typeface="Times New Roman" panose="02020603050405020304" pitchFamily="18" charset="0"/>
              </a:rPr>
              <a:t>of </a:t>
            </a:r>
            <a:r>
              <a:rPr lang="en-IN" altLang="en-US" sz="3600" b="1" dirty="0" smtClean="0">
                <a:latin typeface="Times New Roman" panose="02020603050405020304" pitchFamily="18" charset="0"/>
                <a:cs typeface="Times New Roman" panose="02020603050405020304" pitchFamily="18" charset="0"/>
              </a:rPr>
              <a:t>BSC</a:t>
            </a:r>
          </a:p>
        </p:txBody>
      </p:sp>
      <p:sp>
        <p:nvSpPr>
          <p:cNvPr id="2" name="TextBox 1"/>
          <p:cNvSpPr txBox="1"/>
          <p:nvPr/>
        </p:nvSpPr>
        <p:spPr>
          <a:xfrm>
            <a:off x="533400" y="1676400"/>
            <a:ext cx="7924800" cy="3538220"/>
          </a:xfrm>
          <a:prstGeom prst="rect">
            <a:avLst/>
          </a:prstGeom>
          <a:noFill/>
        </p:spPr>
        <p:txBody>
          <a:bodyPr wrap="square">
            <a:spAutoFit/>
          </a:bodyPr>
          <a:lstStyle/>
          <a:p>
            <a:pPr marL="514350" indent="-514350">
              <a:buFont typeface="Arial" panose="020B0604020202020204" pitchFamily="34" charset="0"/>
              <a:buChar char="•"/>
            </a:pPr>
            <a:r>
              <a:rPr lang="en-US" sz="3200" smtClean="0"/>
              <a:t>For instance, the J.D. Power survey is one of the most common examples of a balanced scorecard.</a:t>
            </a:r>
          </a:p>
          <a:p>
            <a:pPr marL="514350" indent="-514350">
              <a:buFont typeface="Arial" panose="020B0604020202020204" pitchFamily="34" charset="0"/>
              <a:buChar char="•"/>
            </a:pPr>
            <a:r>
              <a:rPr lang="en-US" sz="3200" smtClean="0"/>
              <a:t> This firm provides data, insights, and advisory services to help companies identify problems in their operations and make improvements for the future.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838200" y="381000"/>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latin typeface="Times New Roman" panose="02020603050405020304" pitchFamily="18" charset="0"/>
                <a:cs typeface="Times New Roman" panose="02020603050405020304" pitchFamily="18" charset="0"/>
              </a:rPr>
              <a:t>How BSC Works?</a:t>
            </a:r>
          </a:p>
        </p:txBody>
      </p:sp>
      <p:sp>
        <p:nvSpPr>
          <p:cNvPr id="2" name="TextBox 1"/>
          <p:cNvSpPr txBox="1"/>
          <p:nvPr/>
        </p:nvSpPr>
        <p:spPr>
          <a:xfrm>
            <a:off x="533400" y="1524000"/>
            <a:ext cx="7391400" cy="4523105"/>
          </a:xfrm>
          <a:prstGeom prst="rect">
            <a:avLst/>
          </a:prstGeom>
          <a:noFill/>
        </p:spPr>
        <p:txBody>
          <a:bodyPr wrap="square">
            <a:spAutoFit/>
          </a:bodyPr>
          <a:lstStyle/>
          <a:p>
            <a:pPr marL="514350" indent="-514350">
              <a:buFont typeface="Arial" panose="020B0604020202020204" pitchFamily="34" charset="0"/>
              <a:buChar char="•"/>
            </a:pPr>
            <a:r>
              <a:rPr lang="en-US" sz="3200" dirty="0" smtClean="0"/>
              <a:t>A balanced scorecard is a strategic management performance metric that helps companies identify and improve their internal operations to help their external outcomes. </a:t>
            </a:r>
          </a:p>
          <a:p>
            <a:pPr marL="514350" indent="-514350">
              <a:buFont typeface="Arial" panose="020B0604020202020204" pitchFamily="34" charset="0"/>
              <a:buChar char="•"/>
            </a:pPr>
            <a:r>
              <a:rPr lang="en-US" sz="3200" dirty="0" smtClean="0"/>
              <a:t>It measures past performance data and provides organizations with feedback on how to make better decisions in the future.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alanced_Scorecard_Example"/>
          <p:cNvPicPr>
            <a:picLocks noChangeAspect="1"/>
          </p:cNvPicPr>
          <p:nvPr/>
        </p:nvPicPr>
        <p:blipFill>
          <a:blip r:embed="rId2"/>
          <a:stretch>
            <a:fillRect/>
          </a:stretch>
        </p:blipFill>
        <p:spPr>
          <a:xfrm>
            <a:off x="1676400" y="1463864"/>
            <a:ext cx="6543675" cy="5089336"/>
          </a:xfrm>
          <a:prstGeom prst="rect">
            <a:avLst/>
          </a:prstGeom>
        </p:spPr>
      </p:pic>
    </p:spTree>
  </p:cSld>
  <p:clrMapOvr>
    <a:masterClrMapping/>
  </p:clrMapOvr>
  <p:transition spd="slow">
    <p:comb/>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914400" y="4572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353822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Companies have a number of options available to help identify and resolve issues with their internal processes so they can improve their financial success. </a:t>
            </a:r>
          </a:p>
          <a:p>
            <a:pPr marL="514350" indent="-514350">
              <a:buFont typeface="Wingdings" panose="05000000000000000000" pitchFamily="2" charset="2"/>
              <a:buChar char="ü"/>
            </a:pPr>
            <a:r>
              <a:rPr lang="en-US" sz="2800" dirty="0" smtClean="0"/>
              <a:t>Balanced scorecards allow companies to collect and study data from four key areas, including learning and growth, business processes, customers, and finance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16</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981200"/>
            <a:ext cx="5943600" cy="2514600"/>
          </a:xfrm>
          <a:solidFill>
            <a:schemeClr val="tx1"/>
          </a:solid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accent4">
                    <a:lumMod val="25000"/>
                  </a:schemeClr>
                </a:solidFill>
              </a:rPr>
              <a:t>.org</a:t>
            </a:r>
            <a:endParaRPr lang="en-US" sz="5400" b="1" dirty="0">
              <a:solidFill>
                <a:schemeClr val="accent4">
                  <a:lumMod val="25000"/>
                </a:schemeClr>
              </a:solidFill>
            </a:endParaRPr>
          </a:p>
        </p:txBody>
      </p:sp>
    </p:spTree>
    <p:extLst>
      <p:ext uri="{BB962C8B-B14F-4D97-AF65-F5344CB8AC3E}">
        <p14:creationId xmlns:p14="http://schemas.microsoft.com/office/powerpoint/2010/main" val="3059475578"/>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685800" y="304800"/>
            <a:ext cx="609473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000" b="1" dirty="0" smtClean="0">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Characterstics </a:t>
            </a:r>
            <a:r>
              <a:rPr lang="en-US" altLang="en-US" sz="2600" dirty="0" smtClean="0">
                <a:solidFill>
                  <a:schemeClr val="tx1"/>
                </a:solidFill>
                <a:latin typeface="Times New Roman" panose="02020603050405020304" pitchFamily="18" charset="0"/>
                <a:cs typeface="Times New Roman" panose="02020603050405020304" pitchFamily="18" charset="0"/>
                <a:sym typeface="+mn-ea"/>
              </a:rPr>
              <a:t>of BSC</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pPr>
            <a:r>
              <a:rPr lang="en-IN" altLang="en-US" sz="2600" dirty="0" smtClean="0">
                <a:latin typeface="Times New Roman" panose="02020603050405020304" pitchFamily="18" charset="0"/>
                <a:cs typeface="Times New Roman" panose="02020603050405020304" pitchFamily="18" charset="0"/>
                <a:sym typeface="+mn-ea"/>
              </a:rPr>
              <a:t>Benefits </a:t>
            </a:r>
            <a:r>
              <a:rPr lang="en-US" altLang="en-US" sz="2600" dirty="0" smtClean="0">
                <a:latin typeface="Times New Roman" panose="02020603050405020304" pitchFamily="18" charset="0"/>
                <a:cs typeface="Times New Roman" panose="02020603050405020304" pitchFamily="18" charset="0"/>
                <a:sym typeface="+mn-ea"/>
              </a:rPr>
              <a:t>of BSC</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pPr>
            <a:r>
              <a:rPr lang="en-IN" altLang="en-US" sz="2600" dirty="0" smtClean="0">
                <a:latin typeface="Times New Roman" panose="02020603050405020304" pitchFamily="18" charset="0"/>
                <a:cs typeface="Times New Roman" panose="02020603050405020304" pitchFamily="18" charset="0"/>
                <a:sym typeface="+mn-ea"/>
              </a:rPr>
              <a:t>Examples </a:t>
            </a:r>
            <a:r>
              <a:rPr lang="en-US" altLang="en-US" sz="2600" dirty="0" smtClean="0">
                <a:latin typeface="Times New Roman" panose="02020603050405020304" pitchFamily="18" charset="0"/>
                <a:cs typeface="Times New Roman" panose="02020603050405020304" pitchFamily="18" charset="0"/>
                <a:sym typeface="+mn-ea"/>
              </a:rPr>
              <a:t>of BSC</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How BSC Works?</a:t>
            </a:r>
            <a:endParaRPr lang="en-US" altLang="en-US" sz="2600" dirty="0" smtClean="0">
              <a:solidFill>
                <a:schemeClr val="tx1"/>
              </a:solidFill>
              <a:latin typeface="Times New Roman" panose="02020603050405020304" pitchFamily="18" charset="0"/>
              <a:cs typeface="Times New Roman" panose="02020603050405020304" pitchFamily="18" charset="0"/>
              <a:sym typeface="+mn-ea"/>
            </a:endParaRP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None/>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524000" y="304800"/>
            <a:ext cx="47402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000" b="1" dirty="0" smtClean="0">
                <a:latin typeface="Times New Roman" panose="02020603050405020304" pitchFamily="18" charset="0"/>
                <a:cs typeface="Times New Roman" panose="02020603050405020304" pitchFamily="18" charset="0"/>
              </a:rPr>
              <a:t>Definition</a:t>
            </a:r>
            <a:endParaRPr lang="en-US" altLang="en-US" sz="4000" b="1" dirty="0">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5645" y="1603311"/>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2800" dirty="0" smtClean="0"/>
              <a:t>     </a:t>
            </a:r>
            <a:r>
              <a:rPr sz="2800" dirty="0" smtClean="0"/>
              <a:t>The BSC is used to gather important information, such as objectives, measurements, initiatives, and goals, that result from these four primary functions of a business. </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pic>
        <p:nvPicPr>
          <p:cNvPr id="2" name="Picture 1" descr="balanced-scorecard"/>
          <p:cNvPicPr>
            <a:picLocks noChangeAspect="1"/>
          </p:cNvPicPr>
          <p:nvPr/>
        </p:nvPicPr>
        <p:blipFill>
          <a:blip r:embed="rId3"/>
          <a:stretch>
            <a:fillRect/>
          </a:stretch>
        </p:blipFill>
        <p:spPr>
          <a:xfrm>
            <a:off x="1981200" y="3665855"/>
            <a:ext cx="5786120" cy="2201545"/>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066800" y="381000"/>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latin typeface="Times New Roman" panose="02020603050405020304" pitchFamily="18" charset="0"/>
                <a:cs typeface="Times New Roman" panose="02020603050405020304" pitchFamily="18" charset="0"/>
              </a:rPr>
              <a:t>Introduction</a:t>
            </a:r>
            <a:endParaRPr lang="en-US" altLang="en-US" sz="3600" b="1" dirty="0">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685800" y="160020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800" dirty="0" smtClean="0"/>
              <a:t>The scorecard can provide information about the firm as a whole when viewing company objectives. An organization may use the balanced scorecard model to implement strategy mapping to see where value is added within an organization. </a:t>
            </a:r>
          </a:p>
          <a:p>
            <a:r>
              <a:rPr lang="en-US" sz="2800" dirty="0" smtClean="0"/>
              <a:t> This can be done by assigning tasks and projects to different areas of the company in order to boost financial and operational efficiencies, thus improving the company's bottom line.</a:t>
            </a:r>
          </a:p>
          <a:p>
            <a:endParaRPr lang="en-US" sz="2800" dirty="0" smtClean="0"/>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2" name="Picture 1" descr="Balanced Scorecard3"/>
          <p:cNvPicPr>
            <a:picLocks noChangeAspect="1"/>
          </p:cNvPicPr>
          <p:nvPr/>
        </p:nvPicPr>
        <p:blipFill>
          <a:blip r:embed="rId3"/>
          <a:srcRect b="7657"/>
          <a:stretch>
            <a:fillRect/>
          </a:stretch>
        </p:blipFill>
        <p:spPr>
          <a:xfrm>
            <a:off x="2286000" y="1441711"/>
            <a:ext cx="5205095" cy="4806689"/>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1219200" y="381000"/>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latin typeface="Times New Roman" panose="02020603050405020304" pitchFamily="18" charset="0"/>
                <a:cs typeface="Times New Roman" panose="02020603050405020304" pitchFamily="18" charset="0"/>
              </a:rPr>
              <a:t>Characterstics </a:t>
            </a:r>
            <a:r>
              <a:rPr lang="en-US" altLang="en-US" sz="3600" b="1" dirty="0" smtClean="0">
                <a:latin typeface="Times New Roman" panose="02020603050405020304" pitchFamily="18" charset="0"/>
                <a:cs typeface="Times New Roman" panose="02020603050405020304" pitchFamily="18" charset="0"/>
              </a:rPr>
              <a:t>of BSC  </a:t>
            </a:r>
          </a:p>
        </p:txBody>
      </p:sp>
      <p:sp>
        <p:nvSpPr>
          <p:cNvPr id="2" name="TextBox 1"/>
          <p:cNvSpPr txBox="1"/>
          <p:nvPr/>
        </p:nvSpPr>
        <p:spPr>
          <a:xfrm>
            <a:off x="609600" y="1600200"/>
            <a:ext cx="7924800" cy="3538220"/>
          </a:xfrm>
          <a:prstGeom prst="rect">
            <a:avLst/>
          </a:prstGeom>
          <a:noFill/>
        </p:spPr>
        <p:txBody>
          <a:bodyPr wrap="square">
            <a:spAutoFit/>
          </a:bodyPr>
          <a:lstStyle/>
          <a:p>
            <a:pPr marL="514350" indent="-514350">
              <a:buFont typeface="Arial" panose="020B0604020202020204" pitchFamily="34" charset="0"/>
              <a:buChar char="•"/>
            </a:pPr>
            <a:r>
              <a:rPr lang="en-US" sz="3200" smtClean="0"/>
              <a:t>Learning and growth are analyzed through the investigation of training and knowledge resources. </a:t>
            </a:r>
          </a:p>
          <a:p>
            <a:pPr marL="514350" indent="-514350">
              <a:buFont typeface="Arial" panose="020B0604020202020204" pitchFamily="34" charset="0"/>
              <a:buChar char="•"/>
            </a:pPr>
            <a:r>
              <a:rPr lang="en-US" sz="3200" smtClean="0"/>
              <a:t>This first leg handles how well information is captured and how effectively employees use that information to convert it to a competitive advantage within the industry.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1219200" y="457200"/>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latin typeface="Times New Roman" panose="02020603050405020304" pitchFamily="18" charset="0"/>
                <a:cs typeface="Times New Roman" panose="02020603050405020304" pitchFamily="18" charset="0"/>
              </a:rPr>
              <a:t>Characterstics </a:t>
            </a:r>
            <a:r>
              <a:rPr lang="en-US" altLang="en-US" sz="3600" b="1" dirty="0" smtClean="0">
                <a:latin typeface="Times New Roman" panose="02020603050405020304" pitchFamily="18" charset="0"/>
                <a:cs typeface="Times New Roman" panose="02020603050405020304" pitchFamily="18" charset="0"/>
              </a:rPr>
              <a:t>of BSC  </a:t>
            </a:r>
          </a:p>
        </p:txBody>
      </p:sp>
      <p:sp>
        <p:nvSpPr>
          <p:cNvPr id="2" name="TextBox 1"/>
          <p:cNvSpPr txBox="1"/>
          <p:nvPr/>
        </p:nvSpPr>
        <p:spPr>
          <a:xfrm>
            <a:off x="609600" y="1600200"/>
            <a:ext cx="7924800" cy="3046095"/>
          </a:xfrm>
          <a:prstGeom prst="rect">
            <a:avLst/>
          </a:prstGeom>
          <a:noFill/>
        </p:spPr>
        <p:txBody>
          <a:bodyPr wrap="square">
            <a:spAutoFit/>
          </a:bodyPr>
          <a:lstStyle/>
          <a:p>
            <a:pPr marL="514350" indent="-514350">
              <a:buFont typeface="Arial" panose="020B0604020202020204" pitchFamily="34" charset="0"/>
              <a:buChar char="•"/>
            </a:pPr>
            <a:r>
              <a:rPr lang="en-US" sz="3200" smtClean="0"/>
              <a:t>Business processes are evaluated by investigating how well products are manufactured. </a:t>
            </a:r>
          </a:p>
          <a:p>
            <a:pPr marL="514350" indent="-514350">
              <a:buFont typeface="Arial" panose="020B0604020202020204" pitchFamily="34" charset="0"/>
              <a:buChar char="•"/>
            </a:pPr>
            <a:r>
              <a:rPr lang="en-US" sz="3200" smtClean="0"/>
              <a:t>Operational management is analyzed to track any gaps, delays, bottlenecks, shortages, or waste.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1143000" y="457200"/>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latin typeface="Times New Roman" panose="02020603050405020304" pitchFamily="18" charset="0"/>
                <a:cs typeface="Times New Roman" panose="02020603050405020304" pitchFamily="18" charset="0"/>
              </a:rPr>
              <a:t>Characterstics </a:t>
            </a:r>
            <a:r>
              <a:rPr lang="en-US" altLang="en-US" sz="3600" b="1" dirty="0" smtClean="0">
                <a:latin typeface="Times New Roman" panose="02020603050405020304" pitchFamily="18" charset="0"/>
                <a:cs typeface="Times New Roman" panose="02020603050405020304" pitchFamily="18" charset="0"/>
              </a:rPr>
              <a:t>of BSC  </a:t>
            </a:r>
          </a:p>
        </p:txBody>
      </p:sp>
      <p:sp>
        <p:nvSpPr>
          <p:cNvPr id="2" name="TextBox 1"/>
          <p:cNvSpPr txBox="1"/>
          <p:nvPr/>
        </p:nvSpPr>
        <p:spPr>
          <a:xfrm>
            <a:off x="609600" y="1600200"/>
            <a:ext cx="7924800" cy="3046095"/>
          </a:xfrm>
          <a:prstGeom prst="rect">
            <a:avLst/>
          </a:prstGeom>
          <a:noFill/>
        </p:spPr>
        <p:txBody>
          <a:bodyPr wrap="square">
            <a:spAutoFit/>
          </a:bodyPr>
          <a:lstStyle/>
          <a:p>
            <a:pPr marL="514350" indent="-514350">
              <a:buFont typeface="Arial" panose="020B0604020202020204" pitchFamily="34" charset="0"/>
              <a:buChar char="•"/>
            </a:pPr>
            <a:r>
              <a:rPr lang="en-US" sz="3200" smtClean="0"/>
              <a:t>Customer perspectives are collected to gauge customer satisfaction with the quality, price, and availability of products or services. </a:t>
            </a:r>
          </a:p>
          <a:p>
            <a:pPr marL="514350" indent="-514350">
              <a:buFont typeface="Arial" panose="020B0604020202020204" pitchFamily="34" charset="0"/>
              <a:buChar char="•"/>
            </a:pPr>
            <a:r>
              <a:rPr lang="en-US" sz="3200" smtClean="0"/>
              <a:t>Customers provide feedback about their satisfaction with current products.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1219200" y="381000"/>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latin typeface="Times New Roman" panose="02020603050405020304" pitchFamily="18" charset="0"/>
                <a:cs typeface="Times New Roman" panose="02020603050405020304" pitchFamily="18" charset="0"/>
              </a:rPr>
              <a:t>Characterstics </a:t>
            </a:r>
            <a:r>
              <a:rPr lang="en-US" altLang="en-US" sz="3600" b="1" dirty="0" smtClean="0">
                <a:latin typeface="Times New Roman" panose="02020603050405020304" pitchFamily="18" charset="0"/>
                <a:cs typeface="Times New Roman" panose="02020603050405020304" pitchFamily="18" charset="0"/>
              </a:rPr>
              <a:t>of BSC  </a:t>
            </a:r>
          </a:p>
        </p:txBody>
      </p:sp>
      <p:sp>
        <p:nvSpPr>
          <p:cNvPr id="2" name="TextBox 1"/>
          <p:cNvSpPr txBox="1"/>
          <p:nvPr/>
        </p:nvSpPr>
        <p:spPr>
          <a:xfrm>
            <a:off x="609600" y="1600200"/>
            <a:ext cx="7924800" cy="3046095"/>
          </a:xfrm>
          <a:prstGeom prst="rect">
            <a:avLst/>
          </a:prstGeom>
          <a:noFill/>
        </p:spPr>
        <p:txBody>
          <a:bodyPr wrap="square">
            <a:spAutoFit/>
          </a:bodyPr>
          <a:lstStyle/>
          <a:p>
            <a:pPr marL="514350" indent="-514350">
              <a:buFont typeface="Arial" panose="020B0604020202020204" pitchFamily="34" charset="0"/>
              <a:buChar char="•"/>
            </a:pPr>
            <a:r>
              <a:rPr lang="en-US" sz="3200" smtClean="0"/>
              <a:t>Financial data, such as sales, expenditures, and income are used to understand financial performance. </a:t>
            </a:r>
          </a:p>
          <a:p>
            <a:pPr marL="514350" indent="-514350">
              <a:buFont typeface="Arial" panose="020B0604020202020204" pitchFamily="34" charset="0"/>
              <a:buChar char="•"/>
            </a:pPr>
            <a:r>
              <a:rPr lang="en-US" sz="3200" smtClean="0"/>
              <a:t>These financial metrics may include dollar amounts, financial ratios, budget variances, or income targets.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eme23">
  <a:themeElements>
    <a:clrScheme name="Office 主题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Office 主题">
      <a:majorFont>
        <a:latin typeface="Arial"/>
        <a:ea typeface="華康儷粗黑(P)"/>
        <a:cs typeface=""/>
      </a:majorFont>
      <a:minorFont>
        <a:latin typeface="Arial"/>
        <a:ea typeface="華康儷粗黑(P)"/>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panose="020B0604020202020204" pitchFamily="34"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panose="020B0604020202020204" pitchFamily="34" charset="0"/>
            <a:ea typeface="新細明體" pitchFamily="18" charset="-120"/>
          </a:defRPr>
        </a:defPPr>
      </a:lstStyle>
    </a:lnDef>
  </a:objectDefaults>
  <a:extraClrSchemeLst>
    <a:extraClrScheme>
      <a:clrScheme name="Office 主题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主题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主题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主题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主题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主题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主题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主题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1204</TotalTime>
  <Words>664</Words>
  <Application>Microsoft Office PowerPoint</Application>
  <PresentationFormat>On-screen Show (4:3)</PresentationFormat>
  <Paragraphs>205</Paragraphs>
  <Slides>17</Slides>
  <Notes>15</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7_SEPDPO</vt:lpstr>
      <vt:lpstr>Theme23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905</cp:revision>
  <cp:lastPrinted>2014-09-05T11:57:00Z</cp:lastPrinted>
  <dcterms:created xsi:type="dcterms:W3CDTF">2014-04-08T13:15:00Z</dcterms:created>
  <dcterms:modified xsi:type="dcterms:W3CDTF">2022-11-12T02:24:47Z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EFFDCCFD2A1E4AE9AF46265B99A8AEC0</vt:lpwstr>
  </property>
  <property fmtid="{D5CDD505-2E9C-101B-9397-08002B2CF9AE}" pid="3" name="KSOProductBuildVer">
    <vt:lpwstr>1033-11.2.0.11341</vt:lpwstr>
  </property>
</Properties>
</file>