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2" r:id="rId1"/>
    <p:sldMasterId id="2147486055" r:id="rId2"/>
  </p:sldMasterIdLst>
  <p:notesMasterIdLst>
    <p:notesMasterId r:id="rId26"/>
  </p:notesMasterIdLst>
  <p:handoutMasterIdLst>
    <p:handoutMasterId r:id="rId27"/>
  </p:handoutMasterIdLst>
  <p:sldIdLst>
    <p:sldId id="418" r:id="rId3"/>
    <p:sldId id="322" r:id="rId4"/>
    <p:sldId id="324" r:id="rId5"/>
    <p:sldId id="362" r:id="rId6"/>
    <p:sldId id="361" r:id="rId7"/>
    <p:sldId id="325" r:id="rId8"/>
    <p:sldId id="397" r:id="rId9"/>
    <p:sldId id="401" r:id="rId10"/>
    <p:sldId id="410" r:id="rId11"/>
    <p:sldId id="408" r:id="rId12"/>
    <p:sldId id="385" r:id="rId13"/>
    <p:sldId id="411" r:id="rId14"/>
    <p:sldId id="412" r:id="rId15"/>
    <p:sldId id="413" r:id="rId16"/>
    <p:sldId id="414" r:id="rId17"/>
    <p:sldId id="409" r:id="rId18"/>
    <p:sldId id="386" r:id="rId19"/>
    <p:sldId id="403" r:id="rId20"/>
    <p:sldId id="405" r:id="rId21"/>
    <p:sldId id="406" r:id="rId22"/>
    <p:sldId id="351" r:id="rId23"/>
    <p:sldId id="416" r:id="rId24"/>
    <p:sldId id="419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9A6"/>
    <a:srgbClr val="000099"/>
    <a:srgbClr val="0039A6"/>
    <a:srgbClr val="006600"/>
    <a:srgbClr val="028432"/>
    <a:srgbClr val="E7E7D8"/>
    <a:srgbClr val="0536C6"/>
    <a:srgbClr val="923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3" autoAdjust="0"/>
    <p:restoredTop sz="77728" autoAdjust="0"/>
  </p:normalViewPr>
  <p:slideViewPr>
    <p:cSldViewPr>
      <p:cViewPr>
        <p:scale>
          <a:sx n="51" d="100"/>
          <a:sy n="51" d="100"/>
        </p:scale>
        <p:origin x="-1652" y="-4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8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5" Type="http://schemas.openxmlformats.org/officeDocument/2006/relationships/slide" Target="slides/slide10.xml"/><Relationship Id="rId15" Type="http://schemas.openxmlformats.org/officeDocument/2006/relationships/slide" Target="slides/slide21.xml"/><Relationship Id="rId10" Type="http://schemas.openxmlformats.org/officeDocument/2006/relationships/slide" Target="slides/slide15.xml"/><Relationship Id="rId4" Type="http://schemas.openxmlformats.org/officeDocument/2006/relationships/slide" Target="slides/slide9.xml"/><Relationship Id="rId9" Type="http://schemas.openxmlformats.org/officeDocument/2006/relationships/slide" Target="slides/slide14.xml"/><Relationship Id="rId14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pPr>
                <a:defRPr/>
              </a:pPr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553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pPr>
                <a:defRPr/>
              </a:pPr>
              <a:t>11/2/2022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297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159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27206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3863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387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15176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351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09513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30817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80711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577953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175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651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867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DE2762-D309-4A1B-90D4-EE2DB97D96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46C8A6-4EAA-425C-AD65-FB7185D1384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BE984D-2DD5-4668-BAF8-1C9AC1A13D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6D207D-9E64-417F-AA84-D9CB1A523B5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09262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1363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9556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3994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5253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9" r:id="rId10"/>
    <p:sldLayoutId id="2147485810" r:id="rId11"/>
    <p:sldLayoutId id="2147485811" r:id="rId12"/>
    <p:sldLayoutId id="2147485812" r:id="rId13"/>
    <p:sldLayoutId id="2147485813" r:id="rId14"/>
    <p:sldLayoutId id="2147485814" r:id="rId15"/>
    <p:sldLayoutId id="2147485802" r:id="rId16"/>
    <p:sldLayoutId id="2147485815" r:id="rId17"/>
    <p:sldLayoutId id="2147485803" r:id="rId18"/>
    <p:sldLayoutId id="2147485829" r:id="rId19"/>
    <p:sldLayoutId id="2147485830" r:id="rId20"/>
    <p:sldLayoutId id="2147485831" r:id="rId21"/>
    <p:sldLayoutId id="2147485832" r:id="rId22"/>
    <p:sldLayoutId id="2147485833" r:id="rId23"/>
    <p:sldLayoutId id="2147485834" r:id="rId24"/>
    <p:sldLayoutId id="2147485835" r:id="rId25"/>
    <p:sldLayoutId id="2147485836" r:id="rId26"/>
    <p:sldLayoutId id="2147485837" r:id="rId27"/>
    <p:sldLayoutId id="2147485838" r:id="rId28"/>
    <p:sldLayoutId id="2147485839" r:id="rId29"/>
    <p:sldLayoutId id="2147485840" r:id="rId30"/>
    <p:sldLayoutId id="2147485841" r:id="rId31"/>
    <p:sldLayoutId id="2147485842" r:id="rId32"/>
    <p:sldLayoutId id="2147485843" r:id="rId33"/>
    <p:sldLayoutId id="2147485844" r:id="rId34"/>
    <p:sldLayoutId id="2147485845" r:id="rId35"/>
    <p:sldLayoutId id="2147486029" r:id="rId36"/>
    <p:sldLayoutId id="2147486030" r:id="rId37"/>
    <p:sldLayoutId id="2147486031" r:id="rId38"/>
    <p:sldLayoutId id="2147486032" r:id="rId39"/>
    <p:sldLayoutId id="2147486033" r:id="rId40"/>
    <p:sldLayoutId id="2147486034" r:id="rId41"/>
    <p:sldLayoutId id="2147486035" r:id="rId4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11/2/2022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6056" r:id="rId1"/>
    <p:sldLayoutId id="2147486057" r:id="rId2"/>
    <p:sldLayoutId id="2147486058" r:id="rId3"/>
    <p:sldLayoutId id="2147486059" r:id="rId4"/>
    <p:sldLayoutId id="2147486060" r:id="rId5"/>
    <p:sldLayoutId id="2147486061" r:id="rId6"/>
    <p:sldLayoutId id="2147486062" r:id="rId7"/>
    <p:sldLayoutId id="2147486063" r:id="rId8"/>
    <p:sldLayoutId id="2147486064" r:id="rId9"/>
    <p:sldLayoutId id="2147486065" r:id="rId10"/>
    <p:sldLayoutId id="2147486066" r:id="rId11"/>
    <p:sldLayoutId id="2147486067" r:id="rId12"/>
    <p:sldLayoutId id="2147486068" r:id="rId13"/>
    <p:sldLayoutId id="2147486069" r:id="rId14"/>
    <p:sldLayoutId id="2147486070" r:id="rId15"/>
    <p:sldLayoutId id="2147486071" r:id="rId16"/>
    <p:sldLayoutId id="2147486072" r:id="rId1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bg1">
                  <a:lumMod val="75000"/>
                  <a:lumOff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533400" y="5616714"/>
            <a:ext cx="100479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                        Submitted </a:t>
            </a:r>
            <a:r>
              <a:rPr lang="en-US" sz="20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		 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Submitted </a:t>
            </a:r>
            <a:r>
              <a:rPr lang="en-US" sz="20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                        Studymafia.org                                             Studymafia.org               </a:t>
            </a:r>
            <a:endParaRPr lang="en-US" sz="2000" b="1" dirty="0">
              <a:solidFill>
                <a:schemeClr val="accent4">
                  <a:lumMod val="2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9793" y="2133600"/>
            <a:ext cx="3099503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Typhoid </a:t>
            </a:r>
            <a:br>
              <a:rPr lang="en-US" altLang="en-US" sz="6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6000" b="1" dirty="0">
                <a:solidFill>
                  <a:srgbClr val="FF39A6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endParaRPr 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39A6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30341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Risk-Factors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Work in or travel to areas where typhoid fever is established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Work as a clinical microbiologist handling Salmonella </a:t>
            </a:r>
            <a:r>
              <a:rPr lang="en-US" sz="3000" dirty="0" err="1" smtClean="0"/>
              <a:t>typhi</a:t>
            </a:r>
            <a:r>
              <a:rPr lang="en-US" sz="3000" dirty="0" smtClean="0"/>
              <a:t> bacteria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Have close contact with someone who is infected or has recently been infected with typhoid fever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Drink water polluted by sewage that contains Salmonella </a:t>
            </a:r>
            <a:r>
              <a:rPr lang="en-US" sz="3000" dirty="0" err="1" smtClean="0"/>
              <a:t>typhi</a:t>
            </a:r>
            <a:endParaRPr lang="en-US" sz="30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Prevention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708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Safe drinking water, improved sanitation and adequate medical care can help prevent and control typhoid fever.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Unfortunately, in many developing nations, these may be difficult to achieve. For this reason, some experts believe that vaccines are the best way to control typhoid fever.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Prevention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7087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Vaccines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Two vaccines are available.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One is given as a single shot at least one week before travel.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One is given orally in four capsules, with one capsule to be taken every other day.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Prevention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7087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b="1" dirty="0" smtClean="0"/>
              <a:t>Wash your hands.</a:t>
            </a:r>
            <a:r>
              <a:rPr lang="en-US" sz="3000" dirty="0" smtClean="0"/>
              <a:t> Frequent hand-washing in hot, soapy water is the best way to control infection. Wash before eating or preparing food and after using the toilet.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b="1" dirty="0" smtClean="0"/>
              <a:t>Avoid drinking untreated water.</a:t>
            </a:r>
            <a:r>
              <a:rPr lang="en-US" sz="3000" dirty="0" smtClean="0"/>
              <a:t> Contaminated drinking water is a particular problem in areas where typhoid fever is endemic</a:t>
            </a:r>
            <a:endParaRPr lang="en-US" sz="30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Prevention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7087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b="1" dirty="0" smtClean="0"/>
              <a:t>Avoid raw fruits and vegetables.</a:t>
            </a:r>
            <a:r>
              <a:rPr lang="en-US" sz="3000" dirty="0" smtClean="0"/>
              <a:t> Because raw produce may have been washed in contaminated water, avoid fruits and vegetables that you can't peel, especially lettuce.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b="1" dirty="0" smtClean="0"/>
              <a:t>Choose hot foods.</a:t>
            </a:r>
            <a:r>
              <a:rPr lang="en-US" sz="3000" dirty="0" smtClean="0"/>
              <a:t> Avoid food that's stored or served at room temperature. Steaming hot foods are best</a:t>
            </a:r>
            <a:endParaRPr lang="en-US" sz="30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Prevention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7087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b="1" dirty="0" smtClean="0"/>
              <a:t>Take your antibiotics.</a:t>
            </a:r>
            <a:r>
              <a:rPr lang="en-US" sz="3200" dirty="0" smtClean="0"/>
              <a:t> Follow your doctor's instructions for taking your antibiotics, and be sure to finish the entire prescription.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dirty="0" smtClean="0"/>
              <a:t>Wash your hands often.</a:t>
            </a:r>
            <a:r>
              <a:rPr lang="en-US" sz="3200" dirty="0" smtClean="0"/>
              <a:t> This is the single most important thing you can do to keep from spreading the infection to others.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Diagnosis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70875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/>
            <a:r>
              <a:rPr lang="en-US" sz="3200" b="1" dirty="0" smtClean="0"/>
              <a:t>Body fluid or tissue culture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For the culture, a small sample of your blood, stool, urine or bone marrow is placed on a special medium that encourages the growth of bacteria. The culture is checked under a microscope for the presence of typhoid bacteria. A bone marrow culture often is the most sensitive test for Salmonella </a:t>
            </a:r>
            <a:r>
              <a:rPr lang="en-US" sz="3000" dirty="0" err="1" smtClean="0"/>
              <a:t>typhi</a:t>
            </a:r>
            <a:r>
              <a:rPr lang="en-US" sz="3000" dirty="0" smtClean="0"/>
              <a:t>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Treatment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b="1" dirty="0" smtClean="0"/>
              <a:t>Ciprofloxacin (</a:t>
            </a:r>
            <a:r>
              <a:rPr lang="en-US" sz="3200" b="1" dirty="0" err="1" smtClean="0"/>
              <a:t>Cipro</a:t>
            </a:r>
            <a:r>
              <a:rPr lang="en-US" sz="3200" b="1" dirty="0" smtClean="0"/>
              <a:t>).</a:t>
            </a:r>
            <a:r>
              <a:rPr lang="en-US" sz="3200" dirty="0" smtClean="0"/>
              <a:t> In the United States, doctors often prescribe this for adults who aren't pregnant.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dirty="0" err="1" smtClean="0"/>
              <a:t>Azithromycin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Zithromax</a:t>
            </a:r>
            <a:r>
              <a:rPr lang="en-US" sz="3200" b="1" dirty="0" smtClean="0"/>
              <a:t>).</a:t>
            </a:r>
            <a:r>
              <a:rPr lang="en-US" sz="3200" dirty="0" smtClean="0"/>
              <a:t> This may be used if a person is unable to take ciprofloxacin or the bacteria are resistant to ciprofloxacin.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Treatment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Doctors no longer commonly use it because of side effects, a high rate of health deterioration after a period of improvement (relapse) and widespread bacterial resistance.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In fact, antibiotic-resistant bacteria are becoming more common, especially in the developing world. 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Treatment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b="1" dirty="0" smtClean="0"/>
              <a:t>Drinking fluids.</a:t>
            </a:r>
            <a:r>
              <a:rPr lang="en-US" sz="3200" dirty="0" smtClean="0"/>
              <a:t> This helps prevent the dehydration that results from a prolonged fever and diarrhea. If you're severely dehydrated, you may need to receive fluids through a vein (intravenously).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dirty="0" smtClean="0"/>
              <a:t>Surgery</a:t>
            </a:r>
            <a:r>
              <a:rPr lang="en-US" sz="3200" dirty="0" smtClean="0"/>
              <a:t>. If your intestines become torn, you'll need surgery to repair the hole.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Table Contents</a:t>
            </a:r>
            <a:endParaRPr lang="en-US" altLang="en-US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Symptoms of Typhoid Fever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Causes of Typhoid Fever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Risk-Factors of Typhoid Fever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Prevention of Typhoid Fever 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Diagnosis of Typhoid Fever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Treatment of Typhoid Fever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584343143_Typhoid_fever_big_600.jpg"/>
          <p:cNvPicPr>
            <a:picLocks noChangeAspect="1"/>
          </p:cNvPicPr>
          <p:nvPr/>
        </p:nvPicPr>
        <p:blipFill>
          <a:blip r:embed="rId2"/>
          <a:srcRect b="16667"/>
          <a:stretch>
            <a:fillRect/>
          </a:stretch>
        </p:blipFill>
        <p:spPr>
          <a:xfrm>
            <a:off x="304800" y="838200"/>
            <a:ext cx="8553450" cy="47625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sz="3000" dirty="0" smtClean="0"/>
              <a:t>Typhoid fever is </a:t>
            </a:r>
            <a:r>
              <a:rPr lang="en-US" sz="3000" b="1" dirty="0" smtClean="0"/>
              <a:t>a bacterial infection that can spread throughout the body, affecting many organs</a:t>
            </a:r>
            <a:r>
              <a:rPr lang="en-US" sz="3000" dirty="0" smtClean="0"/>
              <a:t>. Without prompt treatment, it can cause serious complications and can be fatal.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000" dirty="0" smtClean="0"/>
              <a:t>It's caused by a bacterium called Salmonella </a:t>
            </a:r>
            <a:r>
              <a:rPr lang="en-US" sz="3000" dirty="0" err="1" smtClean="0"/>
              <a:t>typhi</a:t>
            </a:r>
            <a:r>
              <a:rPr lang="en-US" sz="3000" dirty="0" smtClean="0"/>
              <a:t>, which is related to the bacteria that cause salmonella food poisoning.</a:t>
            </a:r>
            <a:endParaRPr lang="en-US" sz="3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240"/>
            <a:ext cx="8183880" cy="1051560"/>
          </a:xfrm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" y="2209800"/>
            <a:ext cx="8183880" cy="418795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Google.com</a:t>
            </a:r>
          </a:p>
          <a:p>
            <a:pPr lvl="1"/>
            <a:r>
              <a:rPr lang="en-US" sz="2800" dirty="0" smtClean="0"/>
              <a:t>Wikipedia.org</a:t>
            </a:r>
          </a:p>
          <a:p>
            <a:pPr lvl="1"/>
            <a:r>
              <a:rPr lang="en-US" sz="2800" dirty="0" smtClean="0"/>
              <a:t>Studymafia.org</a:t>
            </a:r>
          </a:p>
          <a:p>
            <a:pPr lvl="1"/>
            <a:r>
              <a:rPr lang="en-US" sz="2800" dirty="0" smtClean="0"/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87561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0"/>
            <a:ext cx="5943600" cy="25146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65695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455645" y="1603311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2800" dirty="0" smtClean="0"/>
              <a:t>   Typhoid fever is caused by Salmonella </a:t>
            </a:r>
            <a:r>
              <a:rPr lang="en-US" sz="2800" dirty="0" err="1" smtClean="0"/>
              <a:t>typhi</a:t>
            </a:r>
            <a:r>
              <a:rPr lang="en-US" sz="2800" dirty="0" smtClean="0"/>
              <a:t> bacteria. Typhoid fever is rare in developed countries. It is still a serious health threat in the developing world, especially for children.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 descr="1920_typhoid-bacteria-cedars-sina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581400"/>
            <a:ext cx="4572000" cy="2862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685800" y="16002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dirty="0" smtClean="0"/>
              <a:t>Most people who have typhoid fever feel better a few days after they start antibiotic treatment, but a small number of them may die of complications. Vaccines against typhoid fever are only partially effective. </a:t>
            </a:r>
          </a:p>
          <a:p>
            <a:r>
              <a:rPr lang="en-US" sz="2800" dirty="0" smtClean="0"/>
              <a:t>Vaccines usually are reserved for those who may be exposed to the disease or who are traveling to areas where typhoid fever is common.</a:t>
            </a:r>
            <a:endParaRPr lang="en-US" sz="2800" dirty="0"/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7620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Symptoms of Typhoid Fever  </a:t>
            </a:r>
          </a:p>
        </p:txBody>
      </p:sp>
      <p:pic>
        <p:nvPicPr>
          <p:cNvPr id="8" name="Picture 7" descr="typhoid-symptoms.png"/>
          <p:cNvPicPr>
            <a:picLocks noChangeAspect="1"/>
          </p:cNvPicPr>
          <p:nvPr/>
        </p:nvPicPr>
        <p:blipFill>
          <a:blip r:embed="rId3"/>
          <a:srcRect b="5556"/>
          <a:stretch>
            <a:fillRect/>
          </a:stretch>
        </p:blipFill>
        <p:spPr>
          <a:xfrm>
            <a:off x="1119986" y="0"/>
            <a:ext cx="6904027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Causes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 smtClean="0"/>
              <a:t>Fecal-oral transmission route</a:t>
            </a:r>
          </a:p>
          <a:p>
            <a:r>
              <a:rPr lang="en-US" sz="3000" dirty="0" smtClean="0"/>
              <a:t>Most people in developed countries pick up typhoid bacteria while they're traveling. Once they have been infected, they can spread it to others through the fecal-oral route.</a:t>
            </a:r>
          </a:p>
          <a:p>
            <a:r>
              <a:rPr lang="en-US" sz="3000" dirty="0" smtClean="0"/>
              <a:t>This means that Salmonella </a:t>
            </a:r>
            <a:r>
              <a:rPr lang="en-US" sz="3000" dirty="0" err="1" smtClean="0"/>
              <a:t>typhi</a:t>
            </a:r>
            <a:r>
              <a:rPr lang="en-US" sz="3000" dirty="0" smtClean="0"/>
              <a:t> is passed in the feces and sometimes in the urine of infected people</a:t>
            </a:r>
            <a:endParaRPr lang="en-US" sz="30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Causes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/>
              <a:t>Typhoid carriers</a:t>
            </a:r>
          </a:p>
          <a:p>
            <a:r>
              <a:rPr lang="en-US" sz="3200" dirty="0" smtClean="0"/>
              <a:t>Even after antibiotic treatment, a small number of people who recover from typhoid fever continue to harbor the bacteria. These people, known as chronic carriers, no longer have signs or symptoms of the disease themselves.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Risk-Factors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Typhoid fever is a serious worldwide threat and affects about 27 million or more people each year. The disease is established in India, Southeast Asia, Africa, South America and many other areas.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Worldwide, children are at greatest risk of getting the disease, although they generally have milder symptoms than adults do.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Risk-Factors of Typhoid Fever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Inflammation of the heart muscle (</a:t>
            </a:r>
            <a:r>
              <a:rPr lang="en-US" sz="3200" dirty="0" err="1" smtClean="0"/>
              <a:t>myocarditis</a:t>
            </a:r>
            <a:r>
              <a:rPr lang="en-US" sz="3200" dirty="0" smtClean="0"/>
              <a:t>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Inflammation of the lining of the heart and valves (</a:t>
            </a:r>
            <a:r>
              <a:rPr lang="en-US" sz="3200" dirty="0" err="1" smtClean="0"/>
              <a:t>endocarditis</a:t>
            </a:r>
            <a:r>
              <a:rPr lang="en-US" sz="3200" dirty="0" smtClean="0"/>
              <a:t>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Infection of major blood vessels (</a:t>
            </a:r>
            <a:r>
              <a:rPr lang="en-US" sz="3200" dirty="0" err="1" smtClean="0"/>
              <a:t>mycotic</a:t>
            </a:r>
            <a:r>
              <a:rPr lang="en-US" sz="3200" dirty="0" smtClean="0"/>
              <a:t> aneurysm)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Pneumonia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Inflammation of the pancreas (pancreatitis)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  <a:headEnd/>
          <a:tailEnd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tro">
  <a:themeElements>
    <a:clrScheme name="Custom 7">
      <a:dk1>
        <a:sysClr val="windowText" lastClr="000000"/>
      </a:dk1>
      <a:lt1>
        <a:srgbClr val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18064</TotalTime>
  <Words>761</Words>
  <Application>Microsoft Office PowerPoint</Application>
  <PresentationFormat>On-screen Show (4:3)</PresentationFormat>
  <Paragraphs>296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7_SEPDPO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898</cp:revision>
  <cp:lastPrinted>2014-09-05T11:57:32Z</cp:lastPrinted>
  <dcterms:created xsi:type="dcterms:W3CDTF">2014-04-08T13:15:54Z</dcterms:created>
  <dcterms:modified xsi:type="dcterms:W3CDTF">2022-11-02T15:41:51Z</dcterms:modified>
</cp:coreProperties>
</file>