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36" r:id="rId2"/>
  </p:sldMasterIdLst>
  <p:notesMasterIdLst>
    <p:notesMasterId r:id="rId26"/>
  </p:notesMasterIdLst>
  <p:handoutMasterIdLst>
    <p:handoutMasterId r:id="rId27"/>
  </p:handoutMasterIdLst>
  <p:sldIdLst>
    <p:sldId id="405" r:id="rId3"/>
    <p:sldId id="322" r:id="rId4"/>
    <p:sldId id="324" r:id="rId5"/>
    <p:sldId id="362" r:id="rId6"/>
    <p:sldId id="389" r:id="rId7"/>
    <p:sldId id="361" r:id="rId8"/>
    <p:sldId id="325" r:id="rId9"/>
    <p:sldId id="390" r:id="rId10"/>
    <p:sldId id="391" r:id="rId11"/>
    <p:sldId id="392" r:id="rId12"/>
    <p:sldId id="394" r:id="rId13"/>
    <p:sldId id="395" r:id="rId14"/>
    <p:sldId id="396" r:id="rId15"/>
    <p:sldId id="397" r:id="rId16"/>
    <p:sldId id="398" r:id="rId17"/>
    <p:sldId id="384" r:id="rId18"/>
    <p:sldId id="381" r:id="rId19"/>
    <p:sldId id="399" r:id="rId20"/>
    <p:sldId id="377" r:id="rId21"/>
    <p:sldId id="375" r:id="rId22"/>
    <p:sldId id="351" r:id="rId23"/>
    <p:sldId id="401" r:id="rId24"/>
    <p:sldId id="404"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19.xml"/><Relationship Id="rId3" Type="http://schemas.openxmlformats.org/officeDocument/2006/relationships/slide" Target="slides/slide9.xml"/><Relationship Id="rId7" Type="http://schemas.openxmlformats.org/officeDocument/2006/relationships/slide" Target="slides/slide13.xml"/><Relationship Id="rId12" Type="http://schemas.openxmlformats.org/officeDocument/2006/relationships/slide" Target="slides/slide18.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11" Type="http://schemas.openxmlformats.org/officeDocument/2006/relationships/slide" Target="slides/slide17.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 Id="rId14"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11/3/2022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11/3/2022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11/3/2022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346C8A6-4EAA-425C-AD65-FB7185D13849}" type="slidenum">
              <a:rPr lang="en-US" altLang="en-US" smtClean="0"/>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11/3/2022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11/3/2022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11/3/2022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20">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11/3/2022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6037" r:id="rId1"/>
    <p:sldLayoutId id="2147486038" r:id="rId2"/>
    <p:sldLayoutId id="2147486039" r:id="rId3"/>
    <p:sldLayoutId id="2147486040" r:id="rId4"/>
    <p:sldLayoutId id="2147486041" r:id="rId5"/>
    <p:sldLayoutId id="2147486042" r:id="rId6"/>
    <p:sldLayoutId id="2147486043" r:id="rId7"/>
    <p:sldLayoutId id="2147486044" r:id="rId8"/>
    <p:sldLayoutId id="2147486045" r:id="rId9"/>
    <p:sldLayoutId id="2147486046" r:id="rId10"/>
    <p:sldLayoutId id="2147486047" r:id="rId11"/>
    <p:sldLayoutId id="2147486048" r:id="rId12"/>
    <p:sldLayoutId id="2147486049" r:id="rId13"/>
    <p:sldLayoutId id="2147486050" r:id="rId14"/>
    <p:sldLayoutId id="2147486051" r:id="rId15"/>
    <p:sldLayoutId id="2147486052" r:id="rId16"/>
    <p:sldLayoutId id="2147486053" r:id="rId17"/>
    <p:sldLayoutId id="2147486054" r:id="rId18"/>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876092"/>
            <a:ext cx="9061060" cy="677108"/>
          </a:xfrm>
          <a:prstGeom prst="rect">
            <a:avLst/>
          </a:prstGeom>
          <a:noFill/>
          <a:ln w="9525">
            <a:noFill/>
            <a:miter lim="800000"/>
            <a:headEnd/>
            <a:tailEnd/>
          </a:ln>
        </p:spPr>
        <p:txBody>
          <a:bodyPr wrap="square">
            <a:spAutoFit/>
          </a:bodyPr>
          <a:lstStyle/>
          <a:p>
            <a:pPr eaLnBrk="0" hangingPunct="0">
              <a:spcBef>
                <a:spcPct val="50000"/>
              </a:spcBef>
            </a:pPr>
            <a:r>
              <a:rPr lang="en-US" sz="1900" b="1" dirty="0" smtClean="0">
                <a:solidFill>
                  <a:schemeClr val="bg1"/>
                </a:solidFill>
                <a:latin typeface="+mn-lt"/>
                <a:cs typeface="Times New Roman" pitchFamily="18" charset="0"/>
              </a:rPr>
              <a:t>                       Submitted To:	              </a:t>
            </a:r>
            <a:r>
              <a:rPr lang="en-US" sz="1900" b="1" dirty="0" smtClean="0">
                <a:solidFill>
                  <a:schemeClr val="bg1"/>
                </a:solidFill>
                <a:latin typeface="+mn-lt"/>
                <a:cs typeface="Times New Roman" pitchFamily="18" charset="0"/>
              </a:rPr>
              <a:t>             </a:t>
            </a:r>
            <a:r>
              <a:rPr lang="en-US" sz="1900" b="1" dirty="0" smtClean="0">
                <a:solidFill>
                  <a:schemeClr val="bg1"/>
                </a:solidFill>
                <a:latin typeface="+mn-lt"/>
                <a:cs typeface="Times New Roman" pitchFamily="18" charset="0"/>
              </a:rPr>
              <a:t>Submitted By:</a:t>
            </a:r>
          </a:p>
          <a:p>
            <a:pPr eaLnBrk="0" hangingPunct="0"/>
            <a:r>
              <a:rPr lang="en-US" sz="1900" b="1" dirty="0" smtClean="0">
                <a:solidFill>
                  <a:schemeClr val="bg1"/>
                </a:solidFill>
                <a:latin typeface="+mn-lt"/>
                <a:cs typeface="Times New Roman" pitchFamily="18" charset="0"/>
              </a:rPr>
              <a:t>                       Studymafia.org                             Studymafia.org               </a:t>
            </a:r>
            <a:endParaRPr lang="en-US" sz="1900" b="1" dirty="0">
              <a:solidFill>
                <a:schemeClr val="bg1"/>
              </a:solidFill>
              <a:latin typeface="+mn-lt"/>
              <a:cs typeface="Times New Roman" pitchFamily="18" charset="0"/>
            </a:endParaRPr>
          </a:p>
        </p:txBody>
      </p:sp>
      <p:sp>
        <p:nvSpPr>
          <p:cNvPr id="8" name="Rectangle 7"/>
          <p:cNvSpPr/>
          <p:nvPr/>
        </p:nvSpPr>
        <p:spPr>
          <a:xfrm>
            <a:off x="3121966" y="2369403"/>
            <a:ext cx="3375155" cy="1938992"/>
          </a:xfrm>
          <a:prstGeom prst="rect">
            <a:avLst/>
          </a:prstGeom>
          <a:noFill/>
        </p:spPr>
        <p:txBody>
          <a:bodyPr wrap="none">
            <a:spAutoFit/>
          </a:bodyPr>
          <a:lstStyle/>
          <a:p>
            <a:pPr algn="ctr" fontAlgn="auto">
              <a:spcBef>
                <a:spcPts val="0"/>
              </a:spcBef>
              <a:spcAft>
                <a:spcPts val="0"/>
              </a:spcAft>
              <a:defRPr/>
            </a:pPr>
            <a:r>
              <a:rPr lang="en-US" altLang="en-US" sz="6000" b="1" dirty="0">
                <a:solidFill>
                  <a:schemeClr val="bg1"/>
                </a:solidFill>
                <a:latin typeface="Times New Roman" pitchFamily="18" charset="0"/>
                <a:cs typeface="Times New Roman" pitchFamily="18" charset="0"/>
              </a:rPr>
              <a:t>Type Of</a:t>
            </a:r>
            <a:br>
              <a:rPr lang="en-US" altLang="en-US" sz="6000" b="1" dirty="0">
                <a:solidFill>
                  <a:schemeClr val="bg1"/>
                </a:solidFill>
                <a:latin typeface="Times New Roman" pitchFamily="18" charset="0"/>
                <a:cs typeface="Times New Roman" pitchFamily="18" charset="0"/>
              </a:rPr>
            </a:br>
            <a:r>
              <a:rPr lang="en-US" altLang="en-US" sz="6000" b="1" dirty="0">
                <a:solidFill>
                  <a:schemeClr val="bg1"/>
                </a:solidFill>
                <a:latin typeface="Times New Roman" pitchFamily="18" charset="0"/>
                <a:cs typeface="Times New Roman" pitchFamily="18" charset="0"/>
              </a:rPr>
              <a:t>Fractures</a:t>
            </a:r>
            <a:endParaRPr lang="en-US" sz="60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54512643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3539430"/>
          </a:xfrm>
          <a:prstGeom prst="rect">
            <a:avLst/>
          </a:prstGeom>
          <a:noFill/>
        </p:spPr>
        <p:txBody>
          <a:bodyPr wrap="square">
            <a:spAutoFit/>
          </a:bodyPr>
          <a:lstStyle/>
          <a:p>
            <a:r>
              <a:rPr lang="en-US" sz="3200" b="1" dirty="0" smtClean="0"/>
              <a:t>4. Stress Fracture</a:t>
            </a:r>
          </a:p>
          <a:p>
            <a:endParaRPr lang="en-US" sz="3200" dirty="0" smtClean="0"/>
          </a:p>
          <a:p>
            <a:r>
              <a:rPr lang="en-US" sz="3200" dirty="0" smtClean="0"/>
              <a:t>Stress fractures are also called hairline fractures. This type of fracture looks like a crack and can be difficult to diagnose with a regular X-rays. Stress fractures are often caused by repetitive motions such as running.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4524315"/>
          </a:xfrm>
          <a:prstGeom prst="rect">
            <a:avLst/>
          </a:prstGeom>
          <a:noFill/>
        </p:spPr>
        <p:txBody>
          <a:bodyPr wrap="square">
            <a:spAutoFit/>
          </a:bodyPr>
          <a:lstStyle/>
          <a:p>
            <a:r>
              <a:rPr lang="en-US" sz="3200" b="1" dirty="0" smtClean="0"/>
              <a:t>5. Compression Fracture</a:t>
            </a:r>
          </a:p>
          <a:p>
            <a:endParaRPr lang="en-US" sz="3200" dirty="0" smtClean="0"/>
          </a:p>
          <a:p>
            <a:r>
              <a:rPr lang="en-US" sz="3200" dirty="0" smtClean="0"/>
              <a:t>When bones are crushed it is called a compression fracture. The broken bone will be wider and flatter in appearance than it was before the injury. Compression fractures occur most often in the spine and can cause your vertebrae to collapse. </a:t>
            </a:r>
          </a:p>
          <a:p>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4031873"/>
          </a:xfrm>
          <a:prstGeom prst="rect">
            <a:avLst/>
          </a:prstGeom>
          <a:noFill/>
        </p:spPr>
        <p:txBody>
          <a:bodyPr wrap="square">
            <a:spAutoFit/>
          </a:bodyPr>
          <a:lstStyle/>
          <a:p>
            <a:r>
              <a:rPr lang="en-US" sz="3200" b="1" dirty="0" smtClean="0"/>
              <a:t>6. Oblique Fracture</a:t>
            </a:r>
          </a:p>
          <a:p>
            <a:endParaRPr lang="en-US" sz="3200" dirty="0" smtClean="0"/>
          </a:p>
          <a:p>
            <a:r>
              <a:rPr lang="en-US" sz="3200" dirty="0" smtClean="0"/>
              <a:t>An oblique fracture is when the break is diagonal across the bone. This kind of fracture occurs most often in long bones. Oblique fractures may be the result of a sharp blow that comes from an angle due to a fall or other trauma.</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3046988"/>
          </a:xfrm>
          <a:prstGeom prst="rect">
            <a:avLst/>
          </a:prstGeom>
          <a:noFill/>
        </p:spPr>
        <p:txBody>
          <a:bodyPr wrap="square">
            <a:spAutoFit/>
          </a:bodyPr>
          <a:lstStyle/>
          <a:p>
            <a:r>
              <a:rPr lang="en-US" sz="3200" b="1" dirty="0" smtClean="0"/>
              <a:t>7. Impacted Fracture</a:t>
            </a:r>
          </a:p>
          <a:p>
            <a:endParaRPr lang="en-US" sz="3200" dirty="0" smtClean="0"/>
          </a:p>
          <a:p>
            <a:r>
              <a:rPr lang="en-US" sz="3200" dirty="0" smtClean="0"/>
              <a:t>An impacted fracture occurs when the broken ends of the bone are driven together. The pieces are jammed together by the force of the injury that caused the fracture.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4031873"/>
          </a:xfrm>
          <a:prstGeom prst="rect">
            <a:avLst/>
          </a:prstGeom>
          <a:noFill/>
        </p:spPr>
        <p:txBody>
          <a:bodyPr wrap="square">
            <a:spAutoFit/>
          </a:bodyPr>
          <a:lstStyle/>
          <a:p>
            <a:r>
              <a:rPr lang="en-US" sz="3200" b="1" dirty="0" smtClean="0"/>
              <a:t>8. Segmental Fracture</a:t>
            </a:r>
          </a:p>
          <a:p>
            <a:endParaRPr lang="en-US" sz="3200" dirty="0" smtClean="0"/>
          </a:p>
          <a:p>
            <a:r>
              <a:rPr lang="en-US" sz="3200" dirty="0" smtClean="0"/>
              <a:t>The same bone is fractured in two places, leaving a “floating” segment of bone between the two breaks. These fractures usually occur in long bones such as those in the legs. This type of bone fracture may take longer to heal or cause complications.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5016758"/>
          </a:xfrm>
          <a:prstGeom prst="rect">
            <a:avLst/>
          </a:prstGeom>
          <a:noFill/>
        </p:spPr>
        <p:txBody>
          <a:bodyPr wrap="square">
            <a:spAutoFit/>
          </a:bodyPr>
          <a:lstStyle/>
          <a:p>
            <a:r>
              <a:rPr lang="en-US" sz="3200" b="1" dirty="0" smtClean="0"/>
              <a:t>9. Comminuted Fracture</a:t>
            </a:r>
          </a:p>
          <a:p>
            <a:endParaRPr lang="en-US" sz="3200" dirty="0" smtClean="0"/>
          </a:p>
          <a:p>
            <a:r>
              <a:rPr lang="en-US" sz="3200" dirty="0" smtClean="0"/>
              <a:t>A comminuted fracture is one in which the bone is broken into 3 or more pieces. There are also bone fragments present at the fracture site. These types of bone fractures occur when there is a high-impact trauma, such as an automobile accident. </a:t>
            </a:r>
          </a:p>
          <a:p>
            <a:r>
              <a:rPr lang="en-US" sz="3200" dirty="0" smtClean="0"/>
              <a:t/>
            </a:r>
            <a:br>
              <a:rPr lang="en-US" sz="3200" dirty="0" smtClean="0"/>
            </a:b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380999" y="1676400"/>
            <a:ext cx="8077201" cy="4031873"/>
          </a:xfrm>
          <a:prstGeom prst="rect">
            <a:avLst/>
          </a:prstGeom>
          <a:noFill/>
        </p:spPr>
        <p:txBody>
          <a:bodyPr wrap="square">
            <a:spAutoFit/>
          </a:bodyPr>
          <a:lstStyle/>
          <a:p>
            <a:r>
              <a:rPr lang="en-US" sz="3200" b="1" dirty="0" smtClean="0"/>
              <a:t>10. Avulsion Fracture</a:t>
            </a:r>
          </a:p>
          <a:p>
            <a:endParaRPr lang="en-US" sz="3200" dirty="0" smtClean="0"/>
          </a:p>
          <a:p>
            <a:r>
              <a:rPr lang="en-US" sz="3200" dirty="0" smtClean="0"/>
              <a:t>An avulsion fracture occurs when a fragment is pulled off the bone by a tendon or ligament. These types of bone fractures are more common in children than adults. Sometimes a child’s ligaments can pull hard enough to cause a growth plate to fracture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Recovery </a:t>
            </a:r>
            <a:r>
              <a:rPr lang="en-US" altLang="en-US" sz="3600" b="1" dirty="0" smtClean="0">
                <a:solidFill>
                  <a:schemeClr val="accent2"/>
                </a:solidFill>
                <a:latin typeface="Times New Roman" pitchFamily="18" charset="0"/>
                <a:cs typeface="Times New Roman" pitchFamily="18" charset="0"/>
              </a:rPr>
              <a:t>of Fractures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3539430"/>
          </a:xfrm>
          <a:prstGeom prst="rect">
            <a:avLst/>
          </a:prstGeom>
          <a:noFill/>
        </p:spPr>
        <p:txBody>
          <a:bodyPr wrap="square">
            <a:spAutoFit/>
          </a:bodyPr>
          <a:lstStyle/>
          <a:p>
            <a:pPr marL="514350" indent="-514350">
              <a:buFont typeface="Wingdings" pitchFamily="2" charset="2"/>
              <a:buChar char="ü"/>
            </a:pPr>
            <a:r>
              <a:rPr lang="en-US" sz="3200" dirty="0" smtClean="0"/>
              <a:t>Fractures take several weeks to several months to heal, depending on the extent of the injury and how well you follow your doctor's advice. </a:t>
            </a:r>
          </a:p>
          <a:p>
            <a:pPr marL="514350" indent="-514350">
              <a:buFont typeface="Wingdings" pitchFamily="2" charset="2"/>
              <a:buChar char="ü"/>
            </a:pPr>
            <a:r>
              <a:rPr lang="en-US" sz="3200" dirty="0" smtClean="0"/>
              <a:t>Pain usually stops long before the fracture is solid enough to handle the stresses of normal activity.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Recovery </a:t>
            </a:r>
            <a:r>
              <a:rPr lang="en-US" altLang="en-US" sz="3600" b="1" dirty="0" smtClean="0">
                <a:solidFill>
                  <a:schemeClr val="accent2"/>
                </a:solidFill>
                <a:latin typeface="Times New Roman" pitchFamily="18" charset="0"/>
                <a:cs typeface="Times New Roman" pitchFamily="18" charset="0"/>
              </a:rPr>
              <a:t>of Fractures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8382000" cy="4524315"/>
          </a:xfrm>
          <a:prstGeom prst="rect">
            <a:avLst/>
          </a:prstGeom>
          <a:noFill/>
        </p:spPr>
        <p:txBody>
          <a:bodyPr wrap="square">
            <a:spAutoFit/>
          </a:bodyPr>
          <a:lstStyle/>
          <a:p>
            <a:pPr marL="514350" indent="-514350">
              <a:buFont typeface="Wingdings" pitchFamily="2" charset="2"/>
              <a:buChar char="ü"/>
            </a:pPr>
            <a:r>
              <a:rPr lang="en-US" sz="3100" dirty="0" smtClean="0"/>
              <a:t>Even after your cast or brace is removed, you may need to continue limiting your movement until the bone is solid enough for normal activity.</a:t>
            </a:r>
          </a:p>
          <a:p>
            <a:pPr marL="514350" indent="-514350">
              <a:buFont typeface="Wingdings" pitchFamily="2" charset="2"/>
              <a:buChar char="ü"/>
            </a:pPr>
            <a:r>
              <a:rPr lang="en-US" sz="3100" dirty="0" smtClean="0"/>
              <a:t>During your recovery you will likely lose muscle strength and range of motion in the injured area. Specific exercises will help you restore normal muscle strength, joint motion, and flexibility.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Prevention of Fractures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609600" y="1828800"/>
            <a:ext cx="7620000" cy="3046988"/>
          </a:xfrm>
          <a:prstGeom prst="rect">
            <a:avLst/>
          </a:prstGeom>
          <a:noFill/>
        </p:spPr>
        <p:txBody>
          <a:bodyPr wrap="square">
            <a:spAutoFit/>
          </a:bodyPr>
          <a:lstStyle/>
          <a:p>
            <a:pPr marL="514350" indent="-514350">
              <a:buFont typeface="Arial" pitchFamily="34" charset="0"/>
              <a:buChar char="•"/>
            </a:pPr>
            <a:r>
              <a:rPr lang="en-US" sz="3200" dirty="0" smtClean="0"/>
              <a:t>Proper diet and exercise may help prevent some fractures. </a:t>
            </a:r>
          </a:p>
          <a:p>
            <a:pPr marL="514350" indent="-514350">
              <a:buFont typeface="Arial" pitchFamily="34" charset="0"/>
              <a:buChar char="•"/>
            </a:pPr>
            <a:r>
              <a:rPr lang="en-US" sz="3200" dirty="0" smtClean="0"/>
              <a:t>A diet rich in calcium and Vitamin D will promote bone strength. </a:t>
            </a:r>
          </a:p>
          <a:p>
            <a:pPr marL="514350" indent="-514350">
              <a:buFont typeface="Arial" pitchFamily="34" charset="0"/>
              <a:buChar char="•"/>
            </a:pPr>
            <a:r>
              <a:rPr lang="en-US" sz="3200" dirty="0" err="1" smtClean="0"/>
              <a:t>Weightbearing</a:t>
            </a:r>
            <a:r>
              <a:rPr lang="en-US" sz="3200" dirty="0" smtClean="0"/>
              <a:t> exercise also helps keep bones strong.</a:t>
            </a:r>
            <a:endParaRPr lang="en-US" sz="3200" dirty="0"/>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dirty="0" smtClean="0">
                <a:latin typeface="Times New Roman" pitchFamily="18" charset="0"/>
                <a:cs typeface="Times New Roman" pitchFamily="18" charset="0"/>
              </a:rPr>
              <a:t>Definition</a:t>
            </a:r>
            <a:endParaRPr lang="en-US" altLang="en-US" dirty="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Symptoms of Fractures  </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Types of Fractures </a:t>
            </a:r>
            <a:endParaRPr lang="en-US"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Recovery of Fractures  </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Prevention of Fractures </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Conclusion </a:t>
            </a:r>
            <a:endParaRPr lang="en-US" altLang="en-US"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20</a:t>
            </a:fld>
            <a:endParaRPr lang="en-US" altLang="en-US" dirty="0"/>
          </a:p>
        </p:txBody>
      </p:sp>
      <p:pic>
        <p:nvPicPr>
          <p:cNvPr id="5" name="Picture 4" descr="Bone-Fracture.jpg"/>
          <p:cNvPicPr>
            <a:picLocks noChangeAspect="1"/>
          </p:cNvPicPr>
          <p:nvPr/>
        </p:nvPicPr>
        <p:blipFill>
          <a:blip r:embed="rId2"/>
          <a:stretch>
            <a:fillRect/>
          </a:stretch>
        </p:blipFill>
        <p:spPr>
          <a:xfrm>
            <a:off x="0" y="857250"/>
            <a:ext cx="9144000" cy="51435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533400" y="1676400"/>
            <a:ext cx="7924800" cy="3539430"/>
          </a:xfrm>
          <a:prstGeom prst="rect">
            <a:avLst/>
          </a:prstGeom>
          <a:noFill/>
        </p:spPr>
        <p:txBody>
          <a:bodyPr wrap="square">
            <a:spAutoFit/>
          </a:bodyPr>
          <a:lstStyle/>
          <a:p>
            <a:r>
              <a:rPr lang="en-US" sz="3200" dirty="0" smtClean="0"/>
              <a:t>The break goes completely through the bone, separating it in two. </a:t>
            </a:r>
          </a:p>
          <a:p>
            <a:pPr marL="514350" indent="-514350">
              <a:buFont typeface="Wingdings" pitchFamily="2" charset="2"/>
              <a:buChar char="q"/>
            </a:pPr>
            <a:r>
              <a:rPr lang="en-US" sz="3200" dirty="0" smtClean="0"/>
              <a:t>Displaced fractures: A gap forms where the bone breaks. Often, this injury requires surgery to fix. </a:t>
            </a:r>
          </a:p>
          <a:p>
            <a:pPr marL="514350" indent="-514350">
              <a:buFont typeface="Wingdings" pitchFamily="2" charset="2"/>
              <a:buChar char="q"/>
            </a:pPr>
            <a:r>
              <a:rPr lang="en-US" sz="3200" dirty="0" smtClean="0"/>
              <a:t>Partial fractures: The break doesn't go all the way through the bone.</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58240"/>
            <a:ext cx="8183880" cy="677108"/>
          </a:xfrm>
        </p:spPr>
        <p:txBody>
          <a:bodyPr>
            <a:normAutofit fontScale="90000"/>
          </a:bodyPr>
          <a:lstStyle/>
          <a:p>
            <a:r>
              <a:rPr lang="en-US" sz="4400" dirty="0">
                <a:solidFill>
                  <a:srgbClr val="FF0000"/>
                </a:solidFill>
              </a:rPr>
              <a:t>References</a:t>
            </a:r>
          </a:p>
        </p:txBody>
      </p:sp>
      <p:sp>
        <p:nvSpPr>
          <p:cNvPr id="3" name="Content Placeholder 2"/>
          <p:cNvSpPr>
            <a:spLocks noGrp="1"/>
          </p:cNvSpPr>
          <p:nvPr>
            <p:ph sz="quarter" idx="1"/>
          </p:nvPr>
        </p:nvSpPr>
        <p:spPr>
          <a:xfrm>
            <a:off x="152400" y="2132856"/>
            <a:ext cx="8183880" cy="1477328"/>
          </a:xfrm>
        </p:spPr>
        <p:txBody>
          <a:bodyPr>
            <a:normAutofit fontScale="92500" lnSpcReduction="10000"/>
          </a:bodyPr>
          <a:lstStyle/>
          <a:p>
            <a:pPr marL="800100" lvl="1" indent="-342900">
              <a:buFont typeface="Arial" pitchFamily="34" charset="0"/>
              <a:buChar char="•"/>
            </a:pPr>
            <a:r>
              <a:rPr lang="en-US" sz="2400" dirty="0" smtClean="0">
                <a:solidFill>
                  <a:schemeClr val="accent1">
                    <a:lumMod val="10000"/>
                  </a:schemeClr>
                </a:solidFill>
              </a:rPr>
              <a:t>Google.com</a:t>
            </a:r>
          </a:p>
          <a:p>
            <a:pPr marL="800100" lvl="1" indent="-342900">
              <a:buFont typeface="Arial" pitchFamily="34" charset="0"/>
              <a:buChar char="•"/>
            </a:pPr>
            <a:r>
              <a:rPr lang="en-US" sz="2400" dirty="0" smtClean="0">
                <a:solidFill>
                  <a:schemeClr val="accent1">
                    <a:lumMod val="10000"/>
                  </a:schemeClr>
                </a:solidFill>
              </a:rPr>
              <a:t>Wikipedia.org</a:t>
            </a:r>
          </a:p>
          <a:p>
            <a:pPr marL="800100" lvl="1" indent="-342900">
              <a:buFont typeface="Arial" pitchFamily="34" charset="0"/>
              <a:buChar char="•"/>
            </a:pPr>
            <a:r>
              <a:rPr lang="en-US" sz="2400" dirty="0" smtClean="0">
                <a:solidFill>
                  <a:schemeClr val="accent1">
                    <a:lumMod val="10000"/>
                  </a:schemeClr>
                </a:solidFill>
              </a:rPr>
              <a:t>Studymafia.org</a:t>
            </a:r>
          </a:p>
          <a:p>
            <a:pPr marL="800100" lvl="1" indent="-342900">
              <a:buFont typeface="Arial" pitchFamily="34" charset="0"/>
              <a:buChar char="•"/>
            </a:pPr>
            <a:r>
              <a:rPr lang="en-US" sz="2400" dirty="0" smtClean="0">
                <a:solidFill>
                  <a:schemeClr val="accent1">
                    <a:lumMod val="10000"/>
                  </a:schemeClr>
                </a:solidFill>
              </a:rPr>
              <a:t>Slidespanda.com</a:t>
            </a:r>
          </a:p>
        </p:txBody>
      </p:sp>
    </p:spTree>
    <p:extLst>
      <p:ext uri="{BB962C8B-B14F-4D97-AF65-F5344CB8AC3E}">
        <p14:creationId xmlns:p14="http://schemas.microsoft.com/office/powerpoint/2010/main" val="2056740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90605935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304800" y="1828800"/>
            <a:ext cx="464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3100" dirty="0" smtClean="0"/>
              <a:t>    A fracture is a broken bone, the same as a crack or a break. A bone may be completely fractured or partially fractured in any number of ways (crosswise, lengthwise, in multiple pieces).</a:t>
            </a:r>
            <a:endParaRPr lang="en-US" sz="31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7" name="Picture 6" descr="a00582f01.jpg"/>
          <p:cNvPicPr>
            <a:picLocks noChangeAspect="1"/>
          </p:cNvPicPr>
          <p:nvPr/>
        </p:nvPicPr>
        <p:blipFill>
          <a:blip r:embed="rId3"/>
          <a:stretch>
            <a:fillRect/>
          </a:stretch>
        </p:blipFill>
        <p:spPr>
          <a:xfrm>
            <a:off x="5257800" y="2286000"/>
            <a:ext cx="3493360" cy="2867025"/>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7526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3000" dirty="0" smtClean="0"/>
              <a:t>If the force is extreme, such as that caused by an automobile crash or gunshot, the bone may shatter </a:t>
            </a:r>
          </a:p>
          <a:p>
            <a:r>
              <a:rPr lang="en-US" sz="3000" dirty="0" smtClean="0"/>
              <a:t>The severity of a fracture usually depends on the force that caused the break. If the bone's breaking point has been exceeded only slightly, the bone may crack rather than break all the way through..</a:t>
            </a:r>
            <a:endParaRPr lang="en-US" sz="30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4</a:t>
            </a:fld>
            <a:endParaRPr lang="en-US" altLang="en-US" sz="1400" dirty="0" smtClean="0">
              <a:solidFill>
                <a:srgbClr val="0039A6"/>
              </a:solidFill>
              <a:latin typeface="Myriad Web Pro" charset="0"/>
            </a:endParaRPr>
          </a:p>
          <a:p>
            <a:pPr algn="r" eaLnBrk="1" hangingPunct="1">
              <a:spcBef>
                <a:spcPct val="0"/>
              </a:spcBef>
              <a:buFontTx/>
              <a:buNone/>
            </a:pPr>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8288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3000" dirty="0" smtClean="0"/>
              <a:t>If the bone breaks in such a way that bone fragments stick out through the skin, or a wound penetrates down to the broken bone, the fracture is called an open fracture. </a:t>
            </a:r>
          </a:p>
          <a:p>
            <a:r>
              <a:rPr lang="en-US" sz="3000" dirty="0" smtClean="0"/>
              <a:t>This type of fracture is particularly serious because once the skin is broken, infection in both the wound and the bone can occur.</a:t>
            </a:r>
            <a:endParaRPr lang="en-US" sz="30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Symptoms of Fractures  </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8" name="Picture 7" descr="symptoms-bone-fracture-bone-fracture-vector-25839915.jpg"/>
          <p:cNvPicPr>
            <a:picLocks noChangeAspect="1"/>
          </p:cNvPicPr>
          <p:nvPr/>
        </p:nvPicPr>
        <p:blipFill>
          <a:blip r:embed="rId3"/>
          <a:srcRect b="35"/>
          <a:stretch>
            <a:fillRect/>
          </a:stretch>
        </p:blipFill>
        <p:spPr>
          <a:xfrm>
            <a:off x="1981200" y="1676400"/>
            <a:ext cx="5557913" cy="4505862"/>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3046988"/>
          </a:xfrm>
          <a:prstGeom prst="rect">
            <a:avLst/>
          </a:prstGeom>
          <a:noFill/>
        </p:spPr>
        <p:txBody>
          <a:bodyPr wrap="square">
            <a:spAutoFit/>
          </a:bodyPr>
          <a:lstStyle/>
          <a:p>
            <a:pPr marL="514350" indent="-514350">
              <a:buAutoNum type="arabicPeriod"/>
            </a:pPr>
            <a:r>
              <a:rPr lang="en-US" sz="3200" b="1" dirty="0" smtClean="0"/>
              <a:t>Transverse Fracture</a:t>
            </a:r>
          </a:p>
          <a:p>
            <a:pPr marL="514350" indent="-514350">
              <a:buAutoNum type="arabicPeriod"/>
            </a:pPr>
            <a:endParaRPr lang="en-US" sz="3200" dirty="0" smtClean="0"/>
          </a:p>
          <a:p>
            <a:r>
              <a:rPr lang="en-US" sz="3200" dirty="0" smtClean="0"/>
              <a:t>Transverse fractures are breaks that are in a straight line across the bone. This type of fracture may be caused by traumatic events like falls or automobile accidents.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3539430"/>
          </a:xfrm>
          <a:prstGeom prst="rect">
            <a:avLst/>
          </a:prstGeom>
          <a:noFill/>
        </p:spPr>
        <p:txBody>
          <a:bodyPr wrap="square">
            <a:spAutoFit/>
          </a:bodyPr>
          <a:lstStyle/>
          <a:p>
            <a:r>
              <a:rPr lang="en-US" sz="3200" b="1" dirty="0" smtClean="0"/>
              <a:t>2. Spiral Fracture </a:t>
            </a:r>
          </a:p>
          <a:p>
            <a:endParaRPr lang="en-US" sz="3200" dirty="0" smtClean="0"/>
          </a:p>
          <a:p>
            <a:r>
              <a:rPr lang="en-US" sz="3200" dirty="0" smtClean="0"/>
              <a:t>As the name suggests, this is a kind of fracture that spirals around the bone. Spiral fractures occur in long bones in the body, usually in the femur, tibia, or fibula in the legs. However, they can occur in the long bones of the arms.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Fractures  </a:t>
            </a:r>
          </a:p>
        </p:txBody>
      </p:sp>
      <p:sp>
        <p:nvSpPr>
          <p:cNvPr id="2" name="TextBox 1"/>
          <p:cNvSpPr txBox="1"/>
          <p:nvPr/>
        </p:nvSpPr>
        <p:spPr>
          <a:xfrm>
            <a:off x="609600" y="1676400"/>
            <a:ext cx="7924800" cy="4031873"/>
          </a:xfrm>
          <a:prstGeom prst="rect">
            <a:avLst/>
          </a:prstGeom>
          <a:noFill/>
        </p:spPr>
        <p:txBody>
          <a:bodyPr wrap="square">
            <a:spAutoFit/>
          </a:bodyPr>
          <a:lstStyle/>
          <a:p>
            <a:r>
              <a:rPr lang="en-US" sz="3200" b="1" dirty="0" smtClean="0"/>
              <a:t>3. Greenstick Fracture</a:t>
            </a:r>
          </a:p>
          <a:p>
            <a:endParaRPr lang="en-US" sz="3200" dirty="0" smtClean="0"/>
          </a:p>
          <a:p>
            <a:r>
              <a:rPr lang="en-US" sz="3200" dirty="0" smtClean="0"/>
              <a:t>This is a partial fracture that occurs mostly in children. The bone bends and breaks but does not separate into two separate pieces. Children are most likely to experience this type of fracture because their bones are softer and more flexible.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18802</TotalTime>
  <Words>943</Words>
  <Application>Microsoft Office PowerPoint</Application>
  <PresentationFormat>On-screen Show (4:3)</PresentationFormat>
  <Paragraphs>298</Paragraphs>
  <Slides>23</Slides>
  <Notes>20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886</cp:revision>
  <cp:lastPrinted>2014-09-05T11:57:32Z</cp:lastPrinted>
  <dcterms:created xsi:type="dcterms:W3CDTF">2014-04-08T13:15:54Z</dcterms:created>
  <dcterms:modified xsi:type="dcterms:W3CDTF">2022-11-04T04:37:39Z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317280</vt:lpwstr>
  </property>
  <property fmtid="{D5CDD505-2E9C-101B-9397-08002B2CF9AE}" pid="3" name="NXPowerLiteSettings">
    <vt:lpwstr>F7000400038000</vt:lpwstr>
  </property>
  <property fmtid="{D5CDD505-2E9C-101B-9397-08002B2CF9AE}" pid="4" name="NXPowerLiteVersion">
    <vt:lpwstr>S9.1.4</vt:lpwstr>
  </property>
</Properties>
</file>